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68" r:id="rId5"/>
  </p:sldMasterIdLst>
  <p:notesMasterIdLst>
    <p:notesMasterId r:id="rId18"/>
  </p:notesMasterIdLst>
  <p:handoutMasterIdLst>
    <p:handoutMasterId r:id="rId19"/>
  </p:handoutMasterIdLst>
  <p:sldIdLst>
    <p:sldId id="512" r:id="rId6"/>
    <p:sldId id="1604" r:id="rId7"/>
    <p:sldId id="1607" r:id="rId8"/>
    <p:sldId id="272" r:id="rId9"/>
    <p:sldId id="1592" r:id="rId10"/>
    <p:sldId id="1605" r:id="rId11"/>
    <p:sldId id="1610" r:id="rId12"/>
    <p:sldId id="1594" r:id="rId13"/>
    <p:sldId id="479" r:id="rId14"/>
    <p:sldId id="1448" r:id="rId15"/>
    <p:sldId id="1590" r:id="rId16"/>
    <p:sldId id="4546" r:id="rId17"/>
  </p:sldIdLst>
  <p:sldSz cx="9144000" cy="5143500" type="screen16x9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573" userDrawn="1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orient="horz" pos="1121" userDrawn="1">
          <p15:clr>
            <a:srgbClr val="A4A3A4"/>
          </p15:clr>
        </p15:guide>
        <p15:guide id="7" pos="511" userDrawn="1">
          <p15:clr>
            <a:srgbClr val="A4A3A4"/>
          </p15:clr>
        </p15:guide>
        <p15:guide id="8" pos="5239">
          <p15:clr>
            <a:srgbClr val="A4A3A4"/>
          </p15:clr>
        </p15:guide>
        <p15:guide id="9" pos="2880">
          <p15:clr>
            <a:srgbClr val="A4A3A4"/>
          </p15:clr>
        </p15:guide>
        <p15:guide id="10" pos="1066" userDrawn="1">
          <p15:clr>
            <a:srgbClr val="A4A3A4"/>
          </p15:clr>
        </p15:guide>
        <p15:guide id="11" orient="horz" pos="3117">
          <p15:clr>
            <a:srgbClr val="A4A3A4"/>
          </p15:clr>
        </p15:guide>
        <p15:guide id="12" orient="horz" pos="3072">
          <p15:clr>
            <a:srgbClr val="A4A3A4"/>
          </p15:clr>
        </p15:guide>
        <p15:guide id="13" orient="horz" pos="2391" userDrawn="1">
          <p15:clr>
            <a:srgbClr val="A4A3A4"/>
          </p15:clr>
        </p15:guide>
        <p15:guide id="14" orient="horz" pos="2890">
          <p15:clr>
            <a:srgbClr val="A4A3A4"/>
          </p15:clr>
        </p15:guide>
        <p15:guide id="15" orient="horz" pos="395" userDrawn="1">
          <p15:clr>
            <a:srgbClr val="A4A3A4"/>
          </p15:clr>
        </p15:guide>
        <p15:guide id="16" orient="horz" pos="1484" userDrawn="1">
          <p15:clr>
            <a:srgbClr val="A4A3A4"/>
          </p15:clr>
        </p15:guide>
        <p15:guide id="17" orient="horz" pos="940" userDrawn="1">
          <p15:clr>
            <a:srgbClr val="A4A3A4"/>
          </p15:clr>
        </p15:guide>
        <p15:guide id="18" orient="horz" pos="2754">
          <p15:clr>
            <a:srgbClr val="A4A3A4"/>
          </p15:clr>
        </p15:guide>
        <p15:guide id="19" pos="884">
          <p15:clr>
            <a:srgbClr val="A4A3A4"/>
          </p15:clr>
        </p15:guide>
        <p15:guide id="20" pos="748">
          <p15:clr>
            <a:srgbClr val="A4A3A4"/>
          </p15:clr>
        </p15:guide>
        <p15:guide id="21" pos="703">
          <p15:clr>
            <a:srgbClr val="A4A3A4"/>
          </p15:clr>
        </p15:guide>
        <p15:guide id="22" pos="450">
          <p15:clr>
            <a:srgbClr val="A4A3A4"/>
          </p15:clr>
        </p15:guide>
        <p15:guide id="23" pos="4921">
          <p15:clr>
            <a:srgbClr val="A4A3A4"/>
          </p15:clr>
        </p15:guide>
        <p15:guide id="24" pos="26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Strnad" initials="JS" lastIdx="8" clrIdx="0">
    <p:extLst>
      <p:ext uri="{19B8F6BF-5375-455C-9EA6-DF929625EA0E}">
        <p15:presenceInfo xmlns:p15="http://schemas.microsoft.com/office/powerpoint/2012/main" userId="S-1-5-21-3951749903-3806043176-1814297650-15416" providerId="AD"/>
      </p:ext>
    </p:extLst>
  </p:cmAuthor>
  <p:cmAuthor id="2" name="Chládek Martin Ing." initials="CMI" lastIdx="7" clrIdx="1">
    <p:extLst>
      <p:ext uri="{19B8F6BF-5375-455C-9EA6-DF929625EA0E}">
        <p15:presenceInfo xmlns:p15="http://schemas.microsoft.com/office/powerpoint/2012/main" userId="S::chladek.martin@cpost.cz::bd7a849e-8ff0-49f2-824c-21db76da02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CB"/>
    <a:srgbClr val="FFF8CC"/>
    <a:srgbClr val="58267E"/>
    <a:srgbClr val="FFCD07"/>
    <a:srgbClr val="C9E3FF"/>
    <a:srgbClr val="FFCCCC"/>
    <a:srgbClr val="CCFFFF"/>
    <a:srgbClr val="D0BAC8"/>
    <a:srgbClr val="98D4F2"/>
    <a:srgbClr val="B3C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434" autoAdjust="0"/>
  </p:normalViewPr>
  <p:slideViewPr>
    <p:cSldViewPr>
      <p:cViewPr varScale="1">
        <p:scale>
          <a:sx n="152" d="100"/>
          <a:sy n="152" d="100"/>
        </p:scale>
        <p:origin x="1008" y="132"/>
      </p:cViewPr>
      <p:guideLst>
        <p:guide orient="horz" pos="3128"/>
        <p:guide orient="horz" pos="3053"/>
        <p:guide orient="horz" pos="2573"/>
        <p:guide orient="horz" pos="2935"/>
        <p:guide orient="horz" pos="1121"/>
        <p:guide pos="511"/>
        <p:guide pos="5239"/>
        <p:guide pos="2880"/>
        <p:guide pos="1066"/>
        <p:guide orient="horz" pos="3117"/>
        <p:guide orient="horz" pos="3072"/>
        <p:guide orient="horz" pos="2391"/>
        <p:guide orient="horz" pos="2890"/>
        <p:guide orient="horz" pos="395"/>
        <p:guide orient="horz" pos="1484"/>
        <p:guide orient="horz" pos="940"/>
        <p:guide orient="horz" pos="2754"/>
        <p:guide pos="884"/>
        <p:guide pos="748"/>
        <p:guide pos="703"/>
        <p:guide pos="450"/>
        <p:guide pos="4921"/>
        <p:guide pos="2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5F5662D-47FC-4AA8-B35C-B3430ED3898E}" type="datetimeFigureOut">
              <a:rPr lang="cs-CZ"/>
              <a:pPr>
                <a:defRPr/>
              </a:pPr>
              <a:t>14.07.2023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1B4328F-6E86-45AD-8F22-D28B36083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645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50C2F5-D906-4D4B-BC5F-0541FBE81E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197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16645-DE4F-4132-B205-84479FF50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49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FEATURES page </a:t>
            </a:r>
            <a:r>
              <a:rPr lang="id-ID" dirty="0">
                <a:sym typeface="Wingdings" panose="05000000000000000000" pitchFamily="2" charset="2"/>
              </a:rPr>
              <a:t> “All</a:t>
            </a:r>
            <a:r>
              <a:rPr lang="id-ID" baseline="0" dirty="0">
                <a:sym typeface="Wingdings" panose="05000000000000000000" pitchFamily="2" charset="2"/>
              </a:rPr>
              <a:t> Content is editable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/>
              <a:t>How Edit/Fill Shape Color </a:t>
            </a:r>
            <a:r>
              <a:rPr lang="id-ID" baseline="0" dirty="0">
                <a:sym typeface="Wingdings" panose="05000000000000000000" pitchFamily="2" charset="2"/>
              </a:rPr>
              <a:t> “Right Click” on the Object, select “Format Shape”, choose “Fill” a color from color pallete (bucket icon-on the right side on</a:t>
            </a:r>
            <a:r>
              <a:rPr lang="en-ID" baseline="0" dirty="0">
                <a:sym typeface="Wingdings" panose="05000000000000000000" pitchFamily="2" charset="2"/>
              </a:rPr>
              <a:t> New</a:t>
            </a:r>
            <a:r>
              <a:rPr lang="id-ID" baseline="0" dirty="0">
                <a:sym typeface="Wingdings" panose="05000000000000000000" pitchFamily="2" charset="2"/>
              </a:rPr>
              <a:t> Powerpoint)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 panose="05000000000000000000" pitchFamily="2" charset="2"/>
              </a:rPr>
              <a:t>NOTE: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Please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ungroup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the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object/shape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before,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if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you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want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to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change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an</a:t>
            </a:r>
            <a:r>
              <a:rPr lang="id-ID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individua</a:t>
            </a:r>
            <a:r>
              <a:rPr lang="id-ID" baseline="0" dirty="0">
                <a:sym typeface="Wingdings" panose="05000000000000000000" pitchFamily="2" charset="2"/>
              </a:rPr>
              <a:t>l </a:t>
            </a:r>
            <a:r>
              <a:rPr lang="en-US" baseline="0" dirty="0">
                <a:sym typeface="Wingdings" panose="05000000000000000000" pitchFamily="2" charset="2"/>
              </a:rPr>
              <a:t>shape. </a:t>
            </a:r>
            <a:endParaRPr lang="id-ID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>
                <a:sym typeface="Wingdings" panose="05000000000000000000" pitchFamily="2" charset="2"/>
              </a:rPr>
              <a:t>How to Ungroup an Object/Shape  “Right Click” on the Object, select “Group” &gt; “Ungroup”</a:t>
            </a:r>
            <a:endParaRPr lang="id-ID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baseline="0" dirty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256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dirty="0">
                <a:solidFill>
                  <a:schemeClr val="accent1"/>
                </a:solidFill>
              </a:rPr>
              <a:t>Table Timeline</a:t>
            </a:r>
            <a:r>
              <a:rPr lang="en-ID" sz="1200" b="1" baseline="0" dirty="0">
                <a:solidFill>
                  <a:schemeClr val="accent1"/>
                </a:solidFill>
              </a:rPr>
              <a:t>  </a:t>
            </a:r>
            <a:r>
              <a:rPr lang="id-ID" dirty="0">
                <a:sym typeface="Wingdings" panose="05000000000000000000" pitchFamily="2" charset="2"/>
              </a:rPr>
              <a:t> “All</a:t>
            </a:r>
            <a:r>
              <a:rPr lang="id-ID" baseline="0" dirty="0">
                <a:sym typeface="Wingdings" panose="05000000000000000000" pitchFamily="2" charset="2"/>
              </a:rPr>
              <a:t> Content is editable</a:t>
            </a:r>
            <a:endParaRPr lang="en-ID" dirty="0"/>
          </a:p>
          <a:p>
            <a:endParaRPr lang="en-ID" dirty="0"/>
          </a:p>
          <a:p>
            <a:r>
              <a:rPr lang="en-ID" dirty="0"/>
              <a:t>How Edit/Fill Shape </a:t>
            </a:r>
            <a:r>
              <a:rPr lang="en-ID" dirty="0" err="1"/>
              <a:t>Color</a:t>
            </a:r>
            <a:r>
              <a:rPr lang="en-ID" dirty="0"/>
              <a:t> -&gt; “Right Click” on the Object, select “Format Shape”, choose “Fill” a </a:t>
            </a:r>
            <a:r>
              <a:rPr lang="en-ID" dirty="0" err="1"/>
              <a:t>color</a:t>
            </a:r>
            <a:r>
              <a:rPr lang="en-ID" dirty="0"/>
              <a:t> from </a:t>
            </a:r>
            <a:r>
              <a:rPr lang="en-ID" dirty="0" err="1"/>
              <a:t>color</a:t>
            </a:r>
            <a:r>
              <a:rPr lang="en-ID" dirty="0"/>
              <a:t> </a:t>
            </a:r>
            <a:r>
              <a:rPr lang="en-ID" dirty="0" err="1"/>
              <a:t>pallete</a:t>
            </a:r>
            <a:r>
              <a:rPr lang="en-ID" dirty="0"/>
              <a:t> (bucket icon-on the right side on New </a:t>
            </a:r>
            <a:r>
              <a:rPr lang="en-ID" dirty="0" err="1"/>
              <a:t>Powerpoint</a:t>
            </a:r>
            <a:r>
              <a:rPr lang="en-ID" dirty="0"/>
              <a:t>)</a:t>
            </a:r>
          </a:p>
          <a:p>
            <a:endParaRPr lang="en-ID" dirty="0"/>
          </a:p>
          <a:p>
            <a:r>
              <a:rPr lang="en-ID" dirty="0"/>
              <a:t>How to Group an Object/Shape -&gt; “Right Click” on the Object (More than 1), select “Group” &gt; “Group”</a:t>
            </a:r>
          </a:p>
          <a:p>
            <a:r>
              <a:rPr lang="en-ID" dirty="0"/>
              <a:t>How to Ungroup an Object/Shape -&gt; “Right Click” on the Object, select “Group” &gt; “Ungroup”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8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0C2F5-D906-4D4B-BC5F-0541FBE81E5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054F6F-3891-4899-B5E3-6CFE8BACED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99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pmgaustralia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KPMGinAustraliaGraduatesandStudents" TargetMode="External"/><Relationship Id="rId5" Type="http://schemas.openxmlformats.org/officeDocument/2006/relationships/hyperlink" Target="http://www.linkedin.com/company/kpmg-australia" TargetMode="External"/><Relationship Id="rId4" Type="http://schemas.openxmlformats.org/officeDocument/2006/relationships/hyperlink" Target="http://www.youtube.com/user/kpmgaustralia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snímek 2 sloupce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" y="0"/>
            <a:ext cx="9121768" cy="5143500"/>
          </a:xfrm>
          <a:prstGeom prst="rect">
            <a:avLst/>
          </a:prstGeom>
        </p:spPr>
      </p:pic>
      <p:sp>
        <p:nvSpPr>
          <p:cNvPr id="4" name="Obdélník 3"/>
          <p:cNvSpPr/>
          <p:nvPr userDrawn="1"/>
        </p:nvSpPr>
        <p:spPr>
          <a:xfrm>
            <a:off x="0" y="376238"/>
            <a:ext cx="73025" cy="70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8062913" y="4824413"/>
            <a:ext cx="0" cy="203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8205788" y="4784725"/>
            <a:ext cx="3959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fld id="{122CE876-5653-4D56-BB1F-6CC4ECB037D0}" type="slidenum">
              <a:rPr lang="cs-CZ"/>
              <a:pPr algn="l" eaLnBrk="1" hangingPunct="1"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845050"/>
            <a:ext cx="102235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 userDrawn="1"/>
        </p:nvCxnSpPr>
        <p:spPr>
          <a:xfrm>
            <a:off x="846138" y="771525"/>
            <a:ext cx="745172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41600" y="1275606"/>
            <a:ext cx="368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400" indent="-266400">
              <a:defRPr sz="2000"/>
            </a:lvl1pPr>
            <a:lvl2pPr marL="543600" indent="-219600">
              <a:defRPr sz="1800"/>
            </a:lvl2pPr>
            <a:lvl3pPr marL="810000" indent="-194400"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0"/>
          </p:nvPr>
        </p:nvSpPr>
        <p:spPr bwMode="auto">
          <a:xfrm>
            <a:off x="4612272" y="1275606"/>
            <a:ext cx="368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400" indent="-266400">
              <a:defRPr sz="2000"/>
            </a:lvl1pPr>
            <a:lvl2pPr marL="543600" indent="-219600">
              <a:defRPr sz="1800"/>
            </a:lvl2pPr>
            <a:lvl3pPr marL="810000" indent="-194400"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4400" y="194400"/>
            <a:ext cx="7560000" cy="5760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cs-CZ" dirty="0"/>
              <a:t>Kliknutím vložíte nadpis.</a:t>
            </a:r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752400" y="770400"/>
            <a:ext cx="7542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23850" indent="0">
              <a:buNone/>
              <a:defRPr/>
            </a:lvl2pPr>
          </a:lstStyle>
          <a:p>
            <a:pPr lvl="0"/>
            <a:r>
              <a:rPr lang="cs-CZ" dirty="0"/>
              <a:t>Kliknutím vložíte podnadpis.</a:t>
            </a:r>
          </a:p>
          <a:p>
            <a:pPr lvl="4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6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-T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8223762" y="14626"/>
            <a:ext cx="452532" cy="18466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 userDrawn="1"/>
        </p:nvSpPr>
        <p:spPr>
          <a:xfrm>
            <a:off x="8223762" y="0"/>
            <a:ext cx="452532" cy="18466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8209418" y="0"/>
            <a:ext cx="48122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600" b="0" dirty="0">
                <a:solidFill>
                  <a:schemeClr val="bg1"/>
                </a:solidFill>
              </a:rPr>
              <a:t>Page </a:t>
            </a:r>
            <a:fld id="{FF024B4E-E57D-4384-840C-CDAC520ADFF7}" type="slidenum">
              <a:rPr lang="id-ID" sz="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7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9270" y="4828466"/>
            <a:ext cx="874120" cy="266391"/>
            <a:chOff x="246534" y="4718011"/>
            <a:chExt cx="1182551" cy="360386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46534" y="4718011"/>
              <a:ext cx="199691" cy="175745"/>
              <a:chOff x="2155825" y="1089025"/>
              <a:chExt cx="1687513" cy="1430338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55825" y="1827213"/>
                <a:ext cx="676275" cy="692150"/>
              </a:xfrm>
              <a:custGeom>
                <a:avLst/>
                <a:gdLst>
                  <a:gd name="T0" fmla="*/ 179 w 179"/>
                  <a:gd name="T1" fmla="*/ 40 h 183"/>
                  <a:gd name="T2" fmla="*/ 106 w 179"/>
                  <a:gd name="T3" fmla="*/ 0 h 183"/>
                  <a:gd name="T4" fmla="*/ 73 w 179"/>
                  <a:gd name="T5" fmla="*/ 17 h 183"/>
                  <a:gd name="T6" fmla="*/ 7 w 179"/>
                  <a:gd name="T7" fmla="*/ 110 h 183"/>
                  <a:gd name="T8" fmla="*/ 100 w 179"/>
                  <a:gd name="T9" fmla="*/ 175 h 183"/>
                  <a:gd name="T10" fmla="*/ 165 w 179"/>
                  <a:gd name="T11" fmla="*/ 83 h 183"/>
                  <a:gd name="T12" fmla="*/ 164 w 179"/>
                  <a:gd name="T13" fmla="*/ 79 h 183"/>
                  <a:gd name="T14" fmla="*/ 179 w 179"/>
                  <a:gd name="T15" fmla="*/ 4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83">
                    <a:moveTo>
                      <a:pt x="179" y="40"/>
                    </a:moveTo>
                    <a:cubicBezTo>
                      <a:pt x="150" y="35"/>
                      <a:pt x="124" y="21"/>
                      <a:pt x="106" y="0"/>
                    </a:cubicBezTo>
                    <a:cubicBezTo>
                      <a:pt x="104" y="11"/>
                      <a:pt x="98" y="15"/>
                      <a:pt x="73" y="17"/>
                    </a:cubicBezTo>
                    <a:cubicBezTo>
                      <a:pt x="29" y="25"/>
                      <a:pt x="0" y="66"/>
                      <a:pt x="7" y="110"/>
                    </a:cubicBezTo>
                    <a:cubicBezTo>
                      <a:pt x="15" y="153"/>
                      <a:pt x="56" y="183"/>
                      <a:pt x="100" y="175"/>
                    </a:cubicBezTo>
                    <a:cubicBezTo>
                      <a:pt x="143" y="168"/>
                      <a:pt x="173" y="127"/>
                      <a:pt x="165" y="83"/>
                    </a:cubicBezTo>
                    <a:cubicBezTo>
                      <a:pt x="165" y="82"/>
                      <a:pt x="165" y="80"/>
                      <a:pt x="164" y="79"/>
                    </a:cubicBezTo>
                    <a:cubicBezTo>
                      <a:pt x="163" y="70"/>
                      <a:pt x="159" y="54"/>
                      <a:pt x="17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473325" y="1089025"/>
                <a:ext cx="1370013" cy="882650"/>
              </a:xfrm>
              <a:custGeom>
                <a:avLst/>
                <a:gdLst>
                  <a:gd name="T0" fmla="*/ 357 w 363"/>
                  <a:gd name="T1" fmla="*/ 154 h 233"/>
                  <a:gd name="T2" fmla="*/ 283 w 363"/>
                  <a:gd name="T3" fmla="*/ 102 h 233"/>
                  <a:gd name="T4" fmla="*/ 278 w 363"/>
                  <a:gd name="T5" fmla="*/ 103 h 233"/>
                  <a:gd name="T6" fmla="*/ 278 w 363"/>
                  <a:gd name="T7" fmla="*/ 103 h 233"/>
                  <a:gd name="T8" fmla="*/ 277 w 363"/>
                  <a:gd name="T9" fmla="*/ 103 h 233"/>
                  <a:gd name="T10" fmla="*/ 271 w 363"/>
                  <a:gd name="T11" fmla="*/ 105 h 233"/>
                  <a:gd name="T12" fmla="*/ 214 w 363"/>
                  <a:gd name="T13" fmla="*/ 82 h 233"/>
                  <a:gd name="T14" fmla="*/ 96 w 363"/>
                  <a:gd name="T15" fmla="*/ 9 h 233"/>
                  <a:gd name="T16" fmla="*/ 10 w 363"/>
                  <a:gd name="T17" fmla="*/ 130 h 233"/>
                  <a:gd name="T18" fmla="*/ 15 w 363"/>
                  <a:gd name="T19" fmla="*/ 148 h 233"/>
                  <a:gd name="T20" fmla="*/ 15 w 363"/>
                  <a:gd name="T21" fmla="*/ 148 h 233"/>
                  <a:gd name="T22" fmla="*/ 114 w 363"/>
                  <a:gd name="T23" fmla="*/ 217 h 233"/>
                  <a:gd name="T24" fmla="*/ 156 w 363"/>
                  <a:gd name="T25" fmla="*/ 208 h 233"/>
                  <a:gd name="T26" fmla="*/ 156 w 363"/>
                  <a:gd name="T27" fmla="*/ 208 h 233"/>
                  <a:gd name="T28" fmla="*/ 192 w 363"/>
                  <a:gd name="T29" fmla="*/ 182 h 233"/>
                  <a:gd name="T30" fmla="*/ 192 w 363"/>
                  <a:gd name="T31" fmla="*/ 182 h 233"/>
                  <a:gd name="T32" fmla="*/ 192 w 363"/>
                  <a:gd name="T33" fmla="*/ 182 h 233"/>
                  <a:gd name="T34" fmla="*/ 195 w 363"/>
                  <a:gd name="T35" fmla="*/ 179 h 233"/>
                  <a:gd name="T36" fmla="*/ 234 w 363"/>
                  <a:gd name="T37" fmla="*/ 189 h 233"/>
                  <a:gd name="T38" fmla="*/ 234 w 363"/>
                  <a:gd name="T39" fmla="*/ 189 h 233"/>
                  <a:gd name="T40" fmla="*/ 305 w 363"/>
                  <a:gd name="T41" fmla="*/ 228 h 233"/>
                  <a:gd name="T42" fmla="*/ 357 w 363"/>
                  <a:gd name="T43" fmla="*/ 154 h 233"/>
                  <a:gd name="T44" fmla="*/ 78 w 363"/>
                  <a:gd name="T45" fmla="*/ 33 h 233"/>
                  <a:gd name="T46" fmla="*/ 111 w 363"/>
                  <a:gd name="T47" fmla="*/ 35 h 233"/>
                  <a:gd name="T48" fmla="*/ 90 w 363"/>
                  <a:gd name="T49" fmla="*/ 60 h 233"/>
                  <a:gd name="T50" fmla="*/ 56 w 363"/>
                  <a:gd name="T51" fmla="*/ 58 h 233"/>
                  <a:gd name="T52" fmla="*/ 78 w 363"/>
                  <a:gd name="T53" fmla="*/ 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3" h="233">
                    <a:moveTo>
                      <a:pt x="357" y="154"/>
                    </a:moveTo>
                    <a:cubicBezTo>
                      <a:pt x="351" y="119"/>
                      <a:pt x="318" y="96"/>
                      <a:pt x="283" y="102"/>
                    </a:cubicBezTo>
                    <a:cubicBezTo>
                      <a:pt x="281" y="102"/>
                      <a:pt x="279" y="102"/>
                      <a:pt x="278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103"/>
                      <a:pt x="277" y="103"/>
                      <a:pt x="277" y="103"/>
                    </a:cubicBezTo>
                    <a:cubicBezTo>
                      <a:pt x="275" y="104"/>
                      <a:pt x="273" y="104"/>
                      <a:pt x="271" y="105"/>
                    </a:cubicBezTo>
                    <a:cubicBezTo>
                      <a:pt x="258" y="108"/>
                      <a:pt x="230" y="111"/>
                      <a:pt x="214" y="82"/>
                    </a:cubicBezTo>
                    <a:cubicBezTo>
                      <a:pt x="199" y="32"/>
                      <a:pt x="149" y="0"/>
                      <a:pt x="96" y="9"/>
                    </a:cubicBezTo>
                    <a:cubicBezTo>
                      <a:pt x="39" y="19"/>
                      <a:pt x="0" y="73"/>
                      <a:pt x="10" y="130"/>
                    </a:cubicBezTo>
                    <a:cubicBezTo>
                      <a:pt x="11" y="136"/>
                      <a:pt x="13" y="143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30" y="189"/>
                      <a:pt x="68" y="217"/>
                      <a:pt x="114" y="217"/>
                    </a:cubicBezTo>
                    <a:cubicBezTo>
                      <a:pt x="129" y="217"/>
                      <a:pt x="143" y="214"/>
                      <a:pt x="156" y="208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70" y="202"/>
                      <a:pt x="182" y="193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3" y="181"/>
                      <a:pt x="194" y="180"/>
                      <a:pt x="195" y="179"/>
                    </a:cubicBezTo>
                    <a:cubicBezTo>
                      <a:pt x="202" y="171"/>
                      <a:pt x="219" y="159"/>
                      <a:pt x="234" y="189"/>
                    </a:cubicBezTo>
                    <a:cubicBezTo>
                      <a:pt x="234" y="189"/>
                      <a:pt x="234" y="189"/>
                      <a:pt x="234" y="189"/>
                    </a:cubicBezTo>
                    <a:cubicBezTo>
                      <a:pt x="245" y="216"/>
                      <a:pt x="274" y="233"/>
                      <a:pt x="305" y="228"/>
                    </a:cubicBezTo>
                    <a:cubicBezTo>
                      <a:pt x="340" y="222"/>
                      <a:pt x="363" y="189"/>
                      <a:pt x="357" y="154"/>
                    </a:cubicBezTo>
                    <a:close/>
                    <a:moveTo>
                      <a:pt x="78" y="33"/>
                    </a:moveTo>
                    <a:cubicBezTo>
                      <a:pt x="93" y="26"/>
                      <a:pt x="108" y="27"/>
                      <a:pt x="111" y="35"/>
                    </a:cubicBezTo>
                    <a:cubicBezTo>
                      <a:pt x="115" y="42"/>
                      <a:pt x="105" y="54"/>
                      <a:pt x="90" y="60"/>
                    </a:cubicBezTo>
                    <a:cubicBezTo>
                      <a:pt x="74" y="67"/>
                      <a:pt x="59" y="66"/>
                      <a:pt x="56" y="58"/>
                    </a:cubicBezTo>
                    <a:cubicBezTo>
                      <a:pt x="53" y="50"/>
                      <a:pt x="63" y="39"/>
                      <a:pt x="7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</p:grpSp>
        <p:sp>
          <p:nvSpPr>
            <p:cNvPr id="14" name="TextBox 13"/>
            <p:cNvSpPr txBox="1"/>
            <p:nvPr userDrawn="1"/>
          </p:nvSpPr>
          <p:spPr>
            <a:xfrm>
              <a:off x="248924" y="4724479"/>
              <a:ext cx="1180161" cy="35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100" b="1" spc="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unlimited</a:t>
              </a:r>
              <a:endParaRPr lang="id-ID" sz="1100" b="1" spc="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19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0F81C3-6522-4B40-AD90-786970986B4C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395539" y="794412"/>
            <a:ext cx="8424927" cy="388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393" indent="-266393">
              <a:defRPr sz="2000"/>
            </a:lvl1pPr>
            <a:lvl2pPr marL="543586" indent="-219595">
              <a:defRPr sz="1800"/>
            </a:lvl2pPr>
            <a:lvl3pPr marL="809980" indent="-194395">
              <a:defRPr sz="1600"/>
            </a:lvl3pPr>
            <a:lvl4pPr marL="1081061" indent="-217483"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text 15">
            <a:extLst>
              <a:ext uri="{FF2B5EF4-FFF2-40B4-BE49-F238E27FC236}">
                <a16:creationId xmlns:a16="http://schemas.microsoft.com/office/drawing/2014/main" id="{80B2CA94-93DD-4151-B711-913D50F26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40" y="195488"/>
            <a:ext cx="8424925" cy="48625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cs-CZ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08971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Work In This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507" y="318444"/>
            <a:ext cx="3789309" cy="315792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 userDrawn="1"/>
        </p:nvSpPr>
        <p:spPr>
          <a:xfrm>
            <a:off x="1880252" y="318444"/>
            <a:ext cx="5519809" cy="315792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0 w 7946231"/>
              <a:gd name="connsiteY0" fmla="*/ 1 h 504001"/>
              <a:gd name="connsiteX1" fmla="*/ 7946231 w 7946231"/>
              <a:gd name="connsiteY1" fmla="*/ 0 h 504001"/>
              <a:gd name="connsiteX2" fmla="*/ 7803356 w 7946231"/>
              <a:gd name="connsiteY2" fmla="*/ 504001 h 504001"/>
              <a:gd name="connsiteX3" fmla="*/ 0 w 7946231"/>
              <a:gd name="connsiteY3" fmla="*/ 504001 h 504001"/>
              <a:gd name="connsiteX4" fmla="*/ 0 w 7946231"/>
              <a:gd name="connsiteY4" fmla="*/ 1 h 504001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03356 w 7986227"/>
              <a:gd name="connsiteY2" fmla="*/ 504000 h 504000"/>
              <a:gd name="connsiteX3" fmla="*/ 0 w 7986227"/>
              <a:gd name="connsiteY3" fmla="*/ 504000 h 504000"/>
              <a:gd name="connsiteX4" fmla="*/ 0 w 7986227"/>
              <a:gd name="connsiteY4" fmla="*/ 0 h 504000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11689 w 7986227"/>
              <a:gd name="connsiteY2" fmla="*/ 501442 h 504000"/>
              <a:gd name="connsiteX3" fmla="*/ 0 w 7986227"/>
              <a:gd name="connsiteY3" fmla="*/ 504000 h 504000"/>
              <a:gd name="connsiteX4" fmla="*/ 0 w 7986227"/>
              <a:gd name="connsiteY4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227" h="504000">
                <a:moveTo>
                  <a:pt x="0" y="0"/>
                </a:moveTo>
                <a:lnTo>
                  <a:pt x="7986227" y="0"/>
                </a:lnTo>
                <a:lnTo>
                  <a:pt x="7811689" y="501442"/>
                </a:lnTo>
                <a:lnTo>
                  <a:pt x="0" y="50400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 userDrawn="1"/>
        </p:nvSpPr>
        <p:spPr>
          <a:xfrm>
            <a:off x="7323268" y="318443"/>
            <a:ext cx="209689" cy="317277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7432461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7432461 w 7946231"/>
              <a:gd name="connsiteY4" fmla="*/ 0 h 504000"/>
              <a:gd name="connsiteX0" fmla="*/ 0 w 513770"/>
              <a:gd name="connsiteY0" fmla="*/ 0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0 w 513770"/>
              <a:gd name="connsiteY4" fmla="*/ 0 h 504000"/>
              <a:gd name="connsiteX0" fmla="*/ 406542 w 513770"/>
              <a:gd name="connsiteY0" fmla="*/ 3253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406542 w 51377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2824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3768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74008 w 271120"/>
              <a:gd name="connsiteY0" fmla="*/ 0 h 504863"/>
              <a:gd name="connsiteX1" fmla="*/ 271120 w 271120"/>
              <a:gd name="connsiteY1" fmla="*/ 863 h 504863"/>
              <a:gd name="connsiteX2" fmla="*/ 137685 w 271120"/>
              <a:gd name="connsiteY2" fmla="*/ 504863 h 504863"/>
              <a:gd name="connsiteX3" fmla="*/ 0 w 271120"/>
              <a:gd name="connsiteY3" fmla="*/ 499936 h 504863"/>
              <a:gd name="connsiteX4" fmla="*/ 174008 w 271120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504863 h 504863"/>
              <a:gd name="connsiteX4" fmla="*/ 174008 w 302481"/>
              <a:gd name="connsiteY4" fmla="*/ 0 h 5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1" h="504863">
                <a:moveTo>
                  <a:pt x="174008" y="0"/>
                </a:moveTo>
                <a:lnTo>
                  <a:pt x="302481" y="0"/>
                </a:lnTo>
                <a:lnTo>
                  <a:pt x="137685" y="504863"/>
                </a:lnTo>
                <a:lnTo>
                  <a:pt x="0" y="504863"/>
                </a:lnTo>
                <a:lnTo>
                  <a:pt x="174008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 userDrawn="1"/>
        </p:nvSpPr>
        <p:spPr>
          <a:xfrm>
            <a:off x="844770" y="361871"/>
            <a:ext cx="6363938" cy="200009"/>
          </a:xfrm>
          <a:prstGeom prst="rect">
            <a:avLst/>
          </a:prstGeom>
        </p:spPr>
        <p:txBody>
          <a:bodyPr vert="horz" lIns="0" tIns="32394" rIns="64787" bIns="32394" rtlCol="0" anchor="ctr">
            <a:noAutofit/>
          </a:bodyPr>
          <a:lstStyle/>
          <a:p>
            <a:pPr defTabSz="323916">
              <a:spcBef>
                <a:spcPct val="0"/>
              </a:spcBef>
              <a:defRPr/>
            </a:pPr>
            <a:endParaRPr lang="en-GB" sz="1316" dirty="0">
              <a:solidFill>
                <a:srgbClr val="409DAD"/>
              </a:solidFill>
              <a:latin typeface="Univers CondensedLight" pitchFamily="2" charset="0"/>
              <a:cs typeface="Univers CondensedBold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517945" y="4889461"/>
            <a:ext cx="374299" cy="1319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5110" tIns="45110" rIns="0" bIns="0" numCol="1" anchor="t" anchorCtr="0" compatLnSpc="1">
            <a:prstTxWarp prst="textNoShape">
              <a:avLst/>
            </a:prstTxWarp>
          </a:bodyPr>
          <a:lstStyle/>
          <a:p>
            <a:pPr algn="r" defTabSz="572881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564">
                <a:solidFill>
                  <a:srgbClr val="000000"/>
                </a:solidFill>
                <a:cs typeface="Arial" charset="0"/>
              </a:rPr>
              <a:pPr algn="r" defTabSz="572881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564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507" y="318444"/>
            <a:ext cx="3789309" cy="315792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 userDrawn="1"/>
        </p:nvSpPr>
        <p:spPr>
          <a:xfrm>
            <a:off x="1880252" y="318444"/>
            <a:ext cx="5519809" cy="315792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0 w 7946231"/>
              <a:gd name="connsiteY0" fmla="*/ 1 h 504001"/>
              <a:gd name="connsiteX1" fmla="*/ 7946231 w 7946231"/>
              <a:gd name="connsiteY1" fmla="*/ 0 h 504001"/>
              <a:gd name="connsiteX2" fmla="*/ 7803356 w 7946231"/>
              <a:gd name="connsiteY2" fmla="*/ 504001 h 504001"/>
              <a:gd name="connsiteX3" fmla="*/ 0 w 7946231"/>
              <a:gd name="connsiteY3" fmla="*/ 504001 h 504001"/>
              <a:gd name="connsiteX4" fmla="*/ 0 w 7946231"/>
              <a:gd name="connsiteY4" fmla="*/ 1 h 504001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03356 w 7986227"/>
              <a:gd name="connsiteY2" fmla="*/ 504000 h 504000"/>
              <a:gd name="connsiteX3" fmla="*/ 0 w 7986227"/>
              <a:gd name="connsiteY3" fmla="*/ 504000 h 504000"/>
              <a:gd name="connsiteX4" fmla="*/ 0 w 7986227"/>
              <a:gd name="connsiteY4" fmla="*/ 0 h 504000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11689 w 7986227"/>
              <a:gd name="connsiteY2" fmla="*/ 501442 h 504000"/>
              <a:gd name="connsiteX3" fmla="*/ 0 w 7986227"/>
              <a:gd name="connsiteY3" fmla="*/ 504000 h 504000"/>
              <a:gd name="connsiteX4" fmla="*/ 0 w 7986227"/>
              <a:gd name="connsiteY4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227" h="504000">
                <a:moveTo>
                  <a:pt x="0" y="0"/>
                </a:moveTo>
                <a:lnTo>
                  <a:pt x="7986227" y="0"/>
                </a:lnTo>
                <a:lnTo>
                  <a:pt x="7811689" y="501442"/>
                </a:lnTo>
                <a:lnTo>
                  <a:pt x="0" y="50400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 userDrawn="1"/>
        </p:nvSpPr>
        <p:spPr>
          <a:xfrm>
            <a:off x="7323268" y="318443"/>
            <a:ext cx="209689" cy="317277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7432461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7432461 w 7946231"/>
              <a:gd name="connsiteY4" fmla="*/ 0 h 504000"/>
              <a:gd name="connsiteX0" fmla="*/ 0 w 513770"/>
              <a:gd name="connsiteY0" fmla="*/ 0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0 w 513770"/>
              <a:gd name="connsiteY4" fmla="*/ 0 h 504000"/>
              <a:gd name="connsiteX0" fmla="*/ 406542 w 513770"/>
              <a:gd name="connsiteY0" fmla="*/ 3253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406542 w 51377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2824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3768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74008 w 271120"/>
              <a:gd name="connsiteY0" fmla="*/ 0 h 504863"/>
              <a:gd name="connsiteX1" fmla="*/ 271120 w 271120"/>
              <a:gd name="connsiteY1" fmla="*/ 863 h 504863"/>
              <a:gd name="connsiteX2" fmla="*/ 137685 w 271120"/>
              <a:gd name="connsiteY2" fmla="*/ 504863 h 504863"/>
              <a:gd name="connsiteX3" fmla="*/ 0 w 271120"/>
              <a:gd name="connsiteY3" fmla="*/ 499936 h 504863"/>
              <a:gd name="connsiteX4" fmla="*/ 174008 w 271120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504863 h 504863"/>
              <a:gd name="connsiteX4" fmla="*/ 174008 w 302481"/>
              <a:gd name="connsiteY4" fmla="*/ 0 h 5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1" h="504863">
                <a:moveTo>
                  <a:pt x="174008" y="0"/>
                </a:moveTo>
                <a:lnTo>
                  <a:pt x="302481" y="0"/>
                </a:lnTo>
                <a:lnTo>
                  <a:pt x="137685" y="504863"/>
                </a:lnTo>
                <a:lnTo>
                  <a:pt x="0" y="504863"/>
                </a:lnTo>
                <a:lnTo>
                  <a:pt x="174008" y="0"/>
                </a:lnTo>
                <a:close/>
              </a:path>
            </a:pathLst>
          </a:custGeom>
          <a:solidFill>
            <a:srgbClr val="F569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 userDrawn="1"/>
        </p:nvSpPr>
        <p:spPr>
          <a:xfrm>
            <a:off x="844770" y="361871"/>
            <a:ext cx="6363938" cy="200009"/>
          </a:xfrm>
          <a:prstGeom prst="rect">
            <a:avLst/>
          </a:prstGeom>
        </p:spPr>
        <p:txBody>
          <a:bodyPr vert="horz" lIns="0" tIns="32394" rIns="64787" bIns="32394" rtlCol="0" anchor="ctr">
            <a:noAutofit/>
          </a:bodyPr>
          <a:lstStyle/>
          <a:p>
            <a:pPr defTabSz="323916">
              <a:spcBef>
                <a:spcPct val="0"/>
              </a:spcBef>
              <a:defRPr/>
            </a:pPr>
            <a:endParaRPr lang="en-GB" sz="1316" dirty="0">
              <a:solidFill>
                <a:srgbClr val="409DAD"/>
              </a:solidFill>
              <a:latin typeface="Univers CondensedLight" pitchFamily="2" charset="0"/>
              <a:cs typeface="Univers CondensedBold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517945" y="4889461"/>
            <a:ext cx="374299" cy="1319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5110" tIns="45110" rIns="0" bIns="0" numCol="1" anchor="t" anchorCtr="0" compatLnSpc="1">
            <a:prstTxWarp prst="textNoShape">
              <a:avLst/>
            </a:prstTxWarp>
          </a:bodyPr>
          <a:lstStyle/>
          <a:p>
            <a:pPr algn="r" defTabSz="572881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564">
                <a:solidFill>
                  <a:srgbClr val="000000"/>
                </a:solidFill>
                <a:cs typeface="Arial" charset="0"/>
              </a:rPr>
              <a:pPr algn="r" defTabSz="572881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564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9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i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507" y="318444"/>
            <a:ext cx="3789309" cy="315792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 userDrawn="1"/>
        </p:nvSpPr>
        <p:spPr>
          <a:xfrm>
            <a:off x="1880252" y="318444"/>
            <a:ext cx="5519809" cy="315792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0 w 7946231"/>
              <a:gd name="connsiteY0" fmla="*/ 1 h 504001"/>
              <a:gd name="connsiteX1" fmla="*/ 7946231 w 7946231"/>
              <a:gd name="connsiteY1" fmla="*/ 0 h 504001"/>
              <a:gd name="connsiteX2" fmla="*/ 7803356 w 7946231"/>
              <a:gd name="connsiteY2" fmla="*/ 504001 h 504001"/>
              <a:gd name="connsiteX3" fmla="*/ 0 w 7946231"/>
              <a:gd name="connsiteY3" fmla="*/ 504001 h 504001"/>
              <a:gd name="connsiteX4" fmla="*/ 0 w 7946231"/>
              <a:gd name="connsiteY4" fmla="*/ 1 h 504001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03356 w 7986227"/>
              <a:gd name="connsiteY2" fmla="*/ 504000 h 504000"/>
              <a:gd name="connsiteX3" fmla="*/ 0 w 7986227"/>
              <a:gd name="connsiteY3" fmla="*/ 504000 h 504000"/>
              <a:gd name="connsiteX4" fmla="*/ 0 w 7986227"/>
              <a:gd name="connsiteY4" fmla="*/ 0 h 504000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11689 w 7986227"/>
              <a:gd name="connsiteY2" fmla="*/ 501442 h 504000"/>
              <a:gd name="connsiteX3" fmla="*/ 0 w 7986227"/>
              <a:gd name="connsiteY3" fmla="*/ 504000 h 504000"/>
              <a:gd name="connsiteX4" fmla="*/ 0 w 7986227"/>
              <a:gd name="connsiteY4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227" h="504000">
                <a:moveTo>
                  <a:pt x="0" y="0"/>
                </a:moveTo>
                <a:lnTo>
                  <a:pt x="7986227" y="0"/>
                </a:lnTo>
                <a:lnTo>
                  <a:pt x="7811689" y="501442"/>
                </a:lnTo>
                <a:lnTo>
                  <a:pt x="0" y="50400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 userDrawn="1"/>
        </p:nvSpPr>
        <p:spPr>
          <a:xfrm>
            <a:off x="7323268" y="318443"/>
            <a:ext cx="209689" cy="317277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7432461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7432461 w 7946231"/>
              <a:gd name="connsiteY4" fmla="*/ 0 h 504000"/>
              <a:gd name="connsiteX0" fmla="*/ 0 w 513770"/>
              <a:gd name="connsiteY0" fmla="*/ 0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0 w 513770"/>
              <a:gd name="connsiteY4" fmla="*/ 0 h 504000"/>
              <a:gd name="connsiteX0" fmla="*/ 406542 w 513770"/>
              <a:gd name="connsiteY0" fmla="*/ 3253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406542 w 51377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2824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3768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74008 w 271120"/>
              <a:gd name="connsiteY0" fmla="*/ 0 h 504863"/>
              <a:gd name="connsiteX1" fmla="*/ 271120 w 271120"/>
              <a:gd name="connsiteY1" fmla="*/ 863 h 504863"/>
              <a:gd name="connsiteX2" fmla="*/ 137685 w 271120"/>
              <a:gd name="connsiteY2" fmla="*/ 504863 h 504863"/>
              <a:gd name="connsiteX3" fmla="*/ 0 w 271120"/>
              <a:gd name="connsiteY3" fmla="*/ 499936 h 504863"/>
              <a:gd name="connsiteX4" fmla="*/ 174008 w 271120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504863 h 504863"/>
              <a:gd name="connsiteX4" fmla="*/ 174008 w 302481"/>
              <a:gd name="connsiteY4" fmla="*/ 0 h 5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1" h="504863">
                <a:moveTo>
                  <a:pt x="174008" y="0"/>
                </a:moveTo>
                <a:lnTo>
                  <a:pt x="302481" y="0"/>
                </a:lnTo>
                <a:lnTo>
                  <a:pt x="137685" y="504863"/>
                </a:lnTo>
                <a:lnTo>
                  <a:pt x="0" y="504863"/>
                </a:lnTo>
                <a:lnTo>
                  <a:pt x="174008" y="0"/>
                </a:lnTo>
                <a:close/>
              </a:path>
            </a:pathLst>
          </a:cu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 userDrawn="1"/>
        </p:nvSpPr>
        <p:spPr>
          <a:xfrm>
            <a:off x="844770" y="361871"/>
            <a:ext cx="7848686" cy="200009"/>
          </a:xfrm>
          <a:prstGeom prst="rect">
            <a:avLst/>
          </a:prstGeom>
        </p:spPr>
        <p:txBody>
          <a:bodyPr vert="horz" lIns="0" tIns="32394" rIns="64787" bIns="32394" rtlCol="0" anchor="ctr">
            <a:noAutofit/>
          </a:bodyPr>
          <a:lstStyle/>
          <a:p>
            <a:pPr defTabSz="323916">
              <a:spcBef>
                <a:spcPct val="0"/>
              </a:spcBef>
              <a:defRPr/>
            </a:pPr>
            <a:endParaRPr lang="en-GB" sz="1316" dirty="0">
              <a:solidFill>
                <a:srgbClr val="409DAD"/>
              </a:solidFill>
              <a:latin typeface="Univers CondensedLight" pitchFamily="2" charset="0"/>
              <a:cs typeface="Univers CondensedBold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517945" y="4889461"/>
            <a:ext cx="374299" cy="1319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5110" tIns="45110" rIns="0" bIns="0" numCol="1" anchor="t" anchorCtr="0" compatLnSpc="1">
            <a:prstTxWarp prst="textNoShape">
              <a:avLst/>
            </a:prstTxWarp>
          </a:bodyPr>
          <a:lstStyle/>
          <a:p>
            <a:pPr algn="r" defTabSz="572881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564">
                <a:solidFill>
                  <a:srgbClr val="000000"/>
                </a:solidFill>
                <a:cs typeface="Arial" charset="0"/>
              </a:rPr>
              <a:pPr algn="r" defTabSz="572881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564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2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kills &amp; Cap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507" y="318444"/>
            <a:ext cx="3789309" cy="315792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 userDrawn="1"/>
        </p:nvSpPr>
        <p:spPr>
          <a:xfrm>
            <a:off x="1880252" y="318444"/>
            <a:ext cx="5519809" cy="315792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0 w 7946231"/>
              <a:gd name="connsiteY0" fmla="*/ 1 h 504001"/>
              <a:gd name="connsiteX1" fmla="*/ 7946231 w 7946231"/>
              <a:gd name="connsiteY1" fmla="*/ 0 h 504001"/>
              <a:gd name="connsiteX2" fmla="*/ 7803356 w 7946231"/>
              <a:gd name="connsiteY2" fmla="*/ 504001 h 504001"/>
              <a:gd name="connsiteX3" fmla="*/ 0 w 7946231"/>
              <a:gd name="connsiteY3" fmla="*/ 504001 h 504001"/>
              <a:gd name="connsiteX4" fmla="*/ 0 w 7946231"/>
              <a:gd name="connsiteY4" fmla="*/ 1 h 504001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03356 w 7986227"/>
              <a:gd name="connsiteY2" fmla="*/ 504000 h 504000"/>
              <a:gd name="connsiteX3" fmla="*/ 0 w 7986227"/>
              <a:gd name="connsiteY3" fmla="*/ 504000 h 504000"/>
              <a:gd name="connsiteX4" fmla="*/ 0 w 7986227"/>
              <a:gd name="connsiteY4" fmla="*/ 0 h 504000"/>
              <a:gd name="connsiteX0" fmla="*/ 0 w 7986227"/>
              <a:gd name="connsiteY0" fmla="*/ 0 h 504000"/>
              <a:gd name="connsiteX1" fmla="*/ 7986227 w 7986227"/>
              <a:gd name="connsiteY1" fmla="*/ 0 h 504000"/>
              <a:gd name="connsiteX2" fmla="*/ 7811689 w 7986227"/>
              <a:gd name="connsiteY2" fmla="*/ 501442 h 504000"/>
              <a:gd name="connsiteX3" fmla="*/ 0 w 7986227"/>
              <a:gd name="connsiteY3" fmla="*/ 504000 h 504000"/>
              <a:gd name="connsiteX4" fmla="*/ 0 w 7986227"/>
              <a:gd name="connsiteY4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227" h="504000">
                <a:moveTo>
                  <a:pt x="0" y="0"/>
                </a:moveTo>
                <a:lnTo>
                  <a:pt x="7986227" y="0"/>
                </a:lnTo>
                <a:lnTo>
                  <a:pt x="7811689" y="501442"/>
                </a:lnTo>
                <a:lnTo>
                  <a:pt x="0" y="50400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 userDrawn="1"/>
        </p:nvSpPr>
        <p:spPr>
          <a:xfrm>
            <a:off x="7323268" y="318443"/>
            <a:ext cx="209689" cy="317277"/>
          </a:xfrm>
          <a:custGeom>
            <a:avLst/>
            <a:gdLst>
              <a:gd name="connsiteX0" fmla="*/ 0 w 9112102"/>
              <a:gd name="connsiteY0" fmla="*/ 0 h 504000"/>
              <a:gd name="connsiteX1" fmla="*/ 9112102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9112102"/>
              <a:gd name="connsiteY0" fmla="*/ 0 h 504000"/>
              <a:gd name="connsiteX1" fmla="*/ 7946231 w 9112102"/>
              <a:gd name="connsiteY1" fmla="*/ 0 h 504000"/>
              <a:gd name="connsiteX2" fmla="*/ 9112102 w 9112102"/>
              <a:gd name="connsiteY2" fmla="*/ 504000 h 504000"/>
              <a:gd name="connsiteX3" fmla="*/ 0 w 9112102"/>
              <a:gd name="connsiteY3" fmla="*/ 504000 h 504000"/>
              <a:gd name="connsiteX4" fmla="*/ 0 w 9112102"/>
              <a:gd name="connsiteY4" fmla="*/ 0 h 504000"/>
              <a:gd name="connsiteX0" fmla="*/ 0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0 w 7946231"/>
              <a:gd name="connsiteY4" fmla="*/ 0 h 504000"/>
              <a:gd name="connsiteX0" fmla="*/ 7432461 w 7946231"/>
              <a:gd name="connsiteY0" fmla="*/ 0 h 504000"/>
              <a:gd name="connsiteX1" fmla="*/ 7946231 w 7946231"/>
              <a:gd name="connsiteY1" fmla="*/ 0 h 504000"/>
              <a:gd name="connsiteX2" fmla="*/ 7803356 w 7946231"/>
              <a:gd name="connsiteY2" fmla="*/ 504000 h 504000"/>
              <a:gd name="connsiteX3" fmla="*/ 0 w 7946231"/>
              <a:gd name="connsiteY3" fmla="*/ 504000 h 504000"/>
              <a:gd name="connsiteX4" fmla="*/ 7432461 w 7946231"/>
              <a:gd name="connsiteY4" fmla="*/ 0 h 504000"/>
              <a:gd name="connsiteX0" fmla="*/ 0 w 513770"/>
              <a:gd name="connsiteY0" fmla="*/ 0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0 w 513770"/>
              <a:gd name="connsiteY4" fmla="*/ 0 h 504000"/>
              <a:gd name="connsiteX0" fmla="*/ 406542 w 513770"/>
              <a:gd name="connsiteY0" fmla="*/ 3253 h 504000"/>
              <a:gd name="connsiteX1" fmla="*/ 513770 w 513770"/>
              <a:gd name="connsiteY1" fmla="*/ 0 h 504000"/>
              <a:gd name="connsiteX2" fmla="*/ 370895 w 513770"/>
              <a:gd name="connsiteY2" fmla="*/ 504000 h 504000"/>
              <a:gd name="connsiteX3" fmla="*/ 0 w 513770"/>
              <a:gd name="connsiteY3" fmla="*/ 504000 h 504000"/>
              <a:gd name="connsiteX4" fmla="*/ 406542 w 51377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2824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63892 w 271120"/>
              <a:gd name="connsiteY0" fmla="*/ 3253 h 504000"/>
              <a:gd name="connsiteX1" fmla="*/ 271120 w 271120"/>
              <a:gd name="connsiteY1" fmla="*/ 0 h 504000"/>
              <a:gd name="connsiteX2" fmla="*/ 137685 w 271120"/>
              <a:gd name="connsiteY2" fmla="*/ 504000 h 504000"/>
              <a:gd name="connsiteX3" fmla="*/ 0 w 271120"/>
              <a:gd name="connsiteY3" fmla="*/ 499073 h 504000"/>
              <a:gd name="connsiteX4" fmla="*/ 163892 w 271120"/>
              <a:gd name="connsiteY4" fmla="*/ 3253 h 504000"/>
              <a:gd name="connsiteX0" fmla="*/ 174008 w 271120"/>
              <a:gd name="connsiteY0" fmla="*/ 0 h 504863"/>
              <a:gd name="connsiteX1" fmla="*/ 271120 w 271120"/>
              <a:gd name="connsiteY1" fmla="*/ 863 h 504863"/>
              <a:gd name="connsiteX2" fmla="*/ 137685 w 271120"/>
              <a:gd name="connsiteY2" fmla="*/ 504863 h 504863"/>
              <a:gd name="connsiteX3" fmla="*/ 0 w 271120"/>
              <a:gd name="connsiteY3" fmla="*/ 499936 h 504863"/>
              <a:gd name="connsiteX4" fmla="*/ 174008 w 271120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499936 h 504863"/>
              <a:gd name="connsiteX4" fmla="*/ 174008 w 302481"/>
              <a:gd name="connsiteY4" fmla="*/ 0 h 504863"/>
              <a:gd name="connsiteX0" fmla="*/ 174008 w 302481"/>
              <a:gd name="connsiteY0" fmla="*/ 0 h 504863"/>
              <a:gd name="connsiteX1" fmla="*/ 302481 w 302481"/>
              <a:gd name="connsiteY1" fmla="*/ 0 h 504863"/>
              <a:gd name="connsiteX2" fmla="*/ 137685 w 302481"/>
              <a:gd name="connsiteY2" fmla="*/ 504863 h 504863"/>
              <a:gd name="connsiteX3" fmla="*/ 0 w 302481"/>
              <a:gd name="connsiteY3" fmla="*/ 504863 h 504863"/>
              <a:gd name="connsiteX4" fmla="*/ 174008 w 302481"/>
              <a:gd name="connsiteY4" fmla="*/ 0 h 5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81" h="504863">
                <a:moveTo>
                  <a:pt x="174008" y="0"/>
                </a:moveTo>
                <a:lnTo>
                  <a:pt x="302481" y="0"/>
                </a:lnTo>
                <a:lnTo>
                  <a:pt x="137685" y="504863"/>
                </a:lnTo>
                <a:lnTo>
                  <a:pt x="0" y="504863"/>
                </a:lnTo>
                <a:lnTo>
                  <a:pt x="174008" y="0"/>
                </a:lnTo>
                <a:close/>
              </a:path>
            </a:pathLst>
          </a:custGeom>
          <a:solidFill>
            <a:srgbClr val="F5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 userDrawn="1"/>
        </p:nvSpPr>
        <p:spPr>
          <a:xfrm>
            <a:off x="844771" y="361871"/>
            <a:ext cx="6009938" cy="200009"/>
          </a:xfrm>
          <a:prstGeom prst="rect">
            <a:avLst/>
          </a:prstGeom>
        </p:spPr>
        <p:txBody>
          <a:bodyPr vert="horz" lIns="0" tIns="32394" rIns="64787" bIns="32394" rtlCol="0" anchor="ctr">
            <a:noAutofit/>
          </a:bodyPr>
          <a:lstStyle/>
          <a:p>
            <a:pPr defTabSz="323916">
              <a:spcBef>
                <a:spcPct val="0"/>
              </a:spcBef>
              <a:defRPr/>
            </a:pPr>
            <a:endParaRPr lang="en-GB" sz="1316" dirty="0">
              <a:solidFill>
                <a:srgbClr val="409DAD"/>
              </a:solidFill>
              <a:latin typeface="Univers CondensedLight" pitchFamily="2" charset="0"/>
              <a:cs typeface="Univers CondensedBold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517945" y="4889461"/>
            <a:ext cx="374299" cy="1319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5110" tIns="45110" rIns="0" bIns="0" numCol="1" anchor="t" anchorCtr="0" compatLnSpc="1">
            <a:prstTxWarp prst="textNoShape">
              <a:avLst/>
            </a:prstTxWarp>
          </a:bodyPr>
          <a:lstStyle/>
          <a:p>
            <a:pPr algn="r" defTabSz="572881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564">
                <a:solidFill>
                  <a:srgbClr val="000000"/>
                </a:solidFill>
                <a:cs typeface="Arial" charset="0"/>
              </a:rPr>
              <a:pPr algn="r" defTabSz="572881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56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5965" y="4829444"/>
            <a:ext cx="7895153" cy="25446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lIns="0" tIns="22694" rIns="45389" bIns="22694" rtlCol="0" anchor="t"/>
          <a:lstStyle/>
          <a:p>
            <a:pPr defTabSz="668092"/>
            <a:r>
              <a:rPr lang="en-AU" sz="658" dirty="0">
                <a:solidFill>
                  <a:srgbClr val="747678"/>
                </a:solidFill>
                <a:latin typeface="Univers CondensedLight" panose="00000400000000000000" pitchFamily="2" charset="0"/>
              </a:rPr>
              <a:t>© 2015 KPMG Australia, a member firm of the KPMG network of independent member firms affiliated with KPMG International Cooperative (“KPMG International”), a Swiss entity. All rights reserved. The KPMG name, logo and "cutting through complexity" are registered trademarks or trademarks of KPMG International. Liability limited by a scheme approved under Professional Standards Legislation.</a:t>
            </a:r>
          </a:p>
        </p:txBody>
      </p:sp>
    </p:spTree>
    <p:extLst>
      <p:ext uri="{BB962C8B-B14F-4D97-AF65-F5344CB8AC3E}">
        <p14:creationId xmlns:p14="http://schemas.microsoft.com/office/powerpoint/2010/main" val="384141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267004" y="0"/>
            <a:ext cx="6563574" cy="763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Arial Bold 24pt on auto line spacing</a:t>
            </a:r>
            <a:br>
              <a:rPr lang="en-US" dirty="0"/>
            </a:br>
            <a:r>
              <a:rPr lang="en-US" dirty="0"/>
              <a:t>and can run on two lines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4814316"/>
            <a:ext cx="600456" cy="150018"/>
          </a:xfrm>
          <a:prstGeom prst="rect">
            <a:avLst/>
          </a:prstGeom>
        </p:spPr>
        <p:txBody>
          <a:bodyPr/>
          <a:lstStyle/>
          <a:p>
            <a:pPr defTabSz="685783"/>
            <a:fld id="{5476B369-913A-4901-82AF-CE742431369E}" type="slidenum">
              <a:rPr lang="en-US" smtClean="0">
                <a:solidFill>
                  <a:srgbClr val="000000"/>
                </a:solidFill>
              </a:rPr>
              <a:pPr defTabSz="6857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" y="4786884"/>
            <a:ext cx="6172200" cy="342900"/>
          </a:xfrm>
          <a:prstGeom prst="rect">
            <a:avLst/>
          </a:prstGeom>
        </p:spPr>
        <p:txBody>
          <a:bodyPr/>
          <a:lstStyle/>
          <a:p>
            <a:pPr defTabSz="685783"/>
            <a:endParaRPr lang="en-US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845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1476375" y="1194198"/>
            <a:ext cx="6191251" cy="3456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37795" y="4789885"/>
            <a:ext cx="658812" cy="20955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fld id="{1CB23F2B-7DA2-447A-B5D1-F0E2C7FE22DC}" type="slidenum">
              <a:rPr lang="en-GB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84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37795" y="4789885"/>
            <a:ext cx="658812" cy="20955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fld id="{1CB23F2B-7DA2-447A-B5D1-F0E2C7FE22DC}" type="slidenum">
              <a:rPr lang="en-GB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7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B8D91F-EE0E-430B-B8C0-D470AFF0B4F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ul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9112FB90-76A5-405C-97C1-547739A15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8517945" y="4889461"/>
            <a:ext cx="374299" cy="1319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5110" tIns="45110" rIns="0" bIns="0" numCol="1" anchor="t" anchorCtr="0" compatLnSpc="1">
            <a:prstTxWarp prst="textNoShape">
              <a:avLst/>
            </a:prstTxWarp>
          </a:bodyPr>
          <a:lstStyle/>
          <a:p>
            <a:pPr algn="r" defTabSz="572881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564">
                <a:solidFill>
                  <a:srgbClr val="000000"/>
                </a:solidFill>
                <a:cs typeface="Arial" charset="0"/>
              </a:rPr>
              <a:pPr algn="r" defTabSz="572881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564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5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752305"/>
            <a:ext cx="9153000" cy="1013571"/>
            <a:chOff x="0" y="4783154"/>
            <a:chExt cx="11340000" cy="126439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783154"/>
              <a:ext cx="11340000" cy="1264390"/>
            </a:xfrm>
            <a:prstGeom prst="rect">
              <a:avLst/>
            </a:prstGeom>
          </p:spPr>
        </p:pic>
        <p:sp>
          <p:nvSpPr>
            <p:cNvPr id="9" name="Rectangle 8">
              <a:hlinkClick r:id="rId3"/>
            </p:cNvPr>
            <p:cNvSpPr/>
            <p:nvPr userDrawn="1"/>
          </p:nvSpPr>
          <p:spPr>
            <a:xfrm>
              <a:off x="5005754" y="5446630"/>
              <a:ext cx="293077" cy="281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783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hlinkClick r:id="rId4"/>
            </p:cNvPr>
            <p:cNvSpPr/>
            <p:nvPr userDrawn="1"/>
          </p:nvSpPr>
          <p:spPr>
            <a:xfrm>
              <a:off x="5369170" y="5458353"/>
              <a:ext cx="293077" cy="281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783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hlinkClick r:id="rId5"/>
            </p:cNvPr>
            <p:cNvSpPr/>
            <p:nvPr userDrawn="1"/>
          </p:nvSpPr>
          <p:spPr>
            <a:xfrm>
              <a:off x="5732585" y="5458353"/>
              <a:ext cx="293077" cy="281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783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hlinkClick r:id="rId6"/>
            </p:cNvPr>
            <p:cNvSpPr/>
            <p:nvPr userDrawn="1"/>
          </p:nvSpPr>
          <p:spPr>
            <a:xfrm>
              <a:off x="6096001" y="5470076"/>
              <a:ext cx="293077" cy="281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783"/>
              <a:endParaRPr lang="en-A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857BFBC-DFCB-4ACA-9EA4-7EA5D8181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" y="0"/>
            <a:ext cx="91460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&#10;&#10;Popis byl vytvořen automaticky">
            <a:extLst>
              <a:ext uri="{FF2B5EF4-FFF2-40B4-BE49-F238E27FC236}">
                <a16:creationId xmlns:a16="http://schemas.microsoft.com/office/drawing/2014/main" id="{202B03F8-383A-4651-9439-1039B3854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lipart, včelí plástev, objekt v exteriéru&#10;&#10;Popis byl vytvořen automaticky">
            <a:extLst>
              <a:ext uri="{FF2B5EF4-FFF2-40B4-BE49-F238E27FC236}">
                <a16:creationId xmlns:a16="http://schemas.microsoft.com/office/drawing/2014/main" id="{AB496062-7B75-4277-9DC1-DEC2CCC7F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4DF3B3-BE94-48A9-A866-5D56261F5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9145399" cy="5143500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82C3B2C-03B2-4EF1-AB0C-A2D708ED0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99" y="267494"/>
            <a:ext cx="7560000" cy="50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2800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000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2F5E7-FB0A-4AB7-A9AD-E682952E4630}"/>
              </a:ext>
            </a:extLst>
          </p:cNvPr>
          <p:cNvSpPr txBox="1"/>
          <p:nvPr userDrawn="1"/>
        </p:nvSpPr>
        <p:spPr>
          <a:xfrm>
            <a:off x="791999" y="1131590"/>
            <a:ext cx="756000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cs-CZ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174274-B618-49B2-9443-2CED50E3A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1999" y="1334313"/>
            <a:ext cx="368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400" indent="-266400">
              <a:buFontTx/>
              <a:buBlip>
                <a:blip r:embed="rId3"/>
              </a:buBlip>
              <a:defRPr sz="2000"/>
            </a:lvl1pPr>
            <a:lvl2pPr marL="543600" indent="-219600">
              <a:buFontTx/>
              <a:buBlip>
                <a:blip r:embed="rId3"/>
              </a:buBlip>
              <a:defRPr sz="1800"/>
            </a:lvl2pPr>
            <a:lvl3pPr marL="810000" indent="-194400">
              <a:buFontTx/>
              <a:buBlip>
                <a:blip r:embed="rId3"/>
              </a:buBlip>
              <a:defRPr sz="1600"/>
            </a:lvl3pPr>
            <a:lvl4pPr marL="1079500" indent="-215900">
              <a:buFontTx/>
              <a:buBlip>
                <a:blip r:embed="rId3"/>
              </a:buBlip>
              <a:defRPr sz="1400"/>
            </a:lvl4pPr>
            <a:lvl5pPr marL="1258888" indent="-179388"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text 8">
            <a:extLst>
              <a:ext uri="{FF2B5EF4-FFF2-40B4-BE49-F238E27FC236}">
                <a16:creationId xmlns:a16="http://schemas.microsoft.com/office/drawing/2014/main" id="{795253D0-95F8-4957-B774-C08FF29B7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528" y="812900"/>
            <a:ext cx="7542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23850" indent="0">
              <a:buNone/>
              <a:defRPr/>
            </a:lvl2pPr>
          </a:lstStyle>
          <a:p>
            <a:pPr lvl="0"/>
            <a:r>
              <a:rPr lang="cs-CZ" dirty="0"/>
              <a:t>Kliknutím vložíte podnadpis.</a:t>
            </a:r>
          </a:p>
          <a:p>
            <a:pPr lvl="4"/>
            <a:endParaRPr lang="cs-C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4F646-2D23-4A64-9487-2AAB05B33F7B}"/>
              </a:ext>
            </a:extLst>
          </p:cNvPr>
          <p:cNvSpPr/>
          <p:nvPr userDrawn="1"/>
        </p:nvSpPr>
        <p:spPr>
          <a:xfrm>
            <a:off x="8085899" y="13248"/>
            <a:ext cx="527709" cy="184666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cs-CZ" sz="600" b="0" dirty="0">
                <a:solidFill>
                  <a:schemeClr val="bg1"/>
                </a:solidFill>
              </a:rPr>
              <a:t>Strana</a:t>
            </a:r>
            <a:r>
              <a:rPr lang="id-ID" sz="600" b="0" dirty="0">
                <a:solidFill>
                  <a:schemeClr val="bg1"/>
                </a:solidFill>
              </a:rPr>
              <a:t> </a:t>
            </a:r>
            <a:fld id="{FF024B4E-E57D-4384-840C-CDAC520ADFF7}" type="slidenum">
              <a:rPr lang="id-ID" sz="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700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414687-3AC0-4C2D-8895-72299044040D}"/>
              </a:ext>
            </a:extLst>
          </p:cNvPr>
          <p:cNvCxnSpPr>
            <a:stCxn id="9" idx="1"/>
            <a:endCxn id="9" idx="1"/>
          </p:cNvCxnSpPr>
          <p:nvPr userDrawn="1"/>
        </p:nvCxnSpPr>
        <p:spPr>
          <a:xfrm>
            <a:off x="8085899" y="105581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0440E59-EA86-48BC-A26D-C9DD52C002B2}"/>
              </a:ext>
            </a:extLst>
          </p:cNvPr>
          <p:cNvCxnSpPr>
            <a:cxnSpLocks/>
          </p:cNvCxnSpPr>
          <p:nvPr userDrawn="1"/>
        </p:nvCxnSpPr>
        <p:spPr>
          <a:xfrm>
            <a:off x="8042765" y="32298"/>
            <a:ext cx="618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2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0DC04AB7-5E9B-4FC2-BA77-F5F386C94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5704FEC2-1C49-44A7-9DF2-71DFDDCA5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99" y="267494"/>
            <a:ext cx="7560000" cy="50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cs-CZ" sz="2800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000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50E076-46AB-44D4-BD39-69E279342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1999" y="1334313"/>
            <a:ext cx="368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400" indent="-266400">
              <a:buFontTx/>
              <a:buBlip>
                <a:blip r:embed="rId3"/>
              </a:buBlip>
              <a:defRPr sz="2000"/>
            </a:lvl1pPr>
            <a:lvl2pPr marL="543600" indent="-219600">
              <a:buFontTx/>
              <a:buBlip>
                <a:blip r:embed="rId3"/>
              </a:buBlip>
              <a:defRPr sz="1800"/>
            </a:lvl2pPr>
            <a:lvl3pPr marL="810000" indent="-194400">
              <a:buFontTx/>
              <a:buBlip>
                <a:blip r:embed="rId3"/>
              </a:buBlip>
              <a:defRPr sz="1600"/>
            </a:lvl3pPr>
            <a:lvl4pPr marL="1079500" indent="-215900">
              <a:buFontTx/>
              <a:buBlip>
                <a:blip r:embed="rId3"/>
              </a:buBlip>
              <a:defRPr sz="1400"/>
            </a:lvl4pPr>
            <a:lvl5pPr marL="1258888" indent="-179388"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text 8">
            <a:extLst>
              <a:ext uri="{FF2B5EF4-FFF2-40B4-BE49-F238E27FC236}">
                <a16:creationId xmlns:a16="http://schemas.microsoft.com/office/drawing/2014/main" id="{9EADF80F-A56F-4AFC-BC60-25B82E463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528" y="812900"/>
            <a:ext cx="7542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23850" indent="0">
              <a:buNone/>
              <a:defRPr/>
            </a:lvl2pPr>
          </a:lstStyle>
          <a:p>
            <a:pPr lvl="0"/>
            <a:r>
              <a:rPr lang="cs-CZ" dirty="0"/>
              <a:t>Kliknutím vložíte podnadpis.</a:t>
            </a:r>
          </a:p>
          <a:p>
            <a:pPr lvl="4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9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3B1CCF-9823-49E9-AEB7-4BECDDE8F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DBBF03E0-3330-4EA3-B416-3F0548804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99" y="267494"/>
            <a:ext cx="7560000" cy="50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sz="2800" b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Nadpis</a:t>
            </a:r>
            <a:endParaRPr lang="cs-CZ" sz="2000" b="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162BDB5-D213-49ED-965C-411B096624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1999" y="1334313"/>
            <a:ext cx="3686384" cy="29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6400" indent="-266400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 marL="543600" indent="-21960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2pPr>
            <a:lvl3pPr marL="810000" indent="-194400"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3pPr>
            <a:lvl4pPr marL="1079500" indent="-215900">
              <a:buFontTx/>
              <a:buBlip>
                <a:blip r:embed="rId3"/>
              </a:buBlip>
              <a:defRPr sz="1400">
                <a:solidFill>
                  <a:schemeClr val="bg1"/>
                </a:solidFill>
              </a:defRPr>
            </a:lvl4pPr>
            <a:lvl5pPr marL="1258888" indent="-179388"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405DB6E0-DE10-4218-9C01-C90F4D05C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528" y="812900"/>
            <a:ext cx="7542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23850" indent="0">
              <a:buNone/>
              <a:defRPr/>
            </a:lvl2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vložíte podnadpis.</a:t>
            </a:r>
          </a:p>
          <a:p>
            <a:pPr lvl="4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4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ul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79E50C-B410-48EC-B543-DC132A45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" y="0"/>
            <a:ext cx="91469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41" r:id="rId2"/>
    <p:sldLayoutId id="2147483764" r:id="rId3"/>
    <p:sldLayoutId id="2147483733" r:id="rId4"/>
    <p:sldLayoutId id="2147483749" r:id="rId5"/>
    <p:sldLayoutId id="2147483751" r:id="rId6"/>
    <p:sldLayoutId id="2147483762" r:id="rId7"/>
    <p:sldLayoutId id="2147483735" r:id="rId8"/>
    <p:sldLayoutId id="2147483763" r:id="rId9"/>
    <p:sldLayoutId id="2147483780" r:id="rId10"/>
    <p:sldLayoutId id="21474837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indent="-3238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11188" indent="-2873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Calibri" panose="020F0502020204030204" pitchFamily="34" charset="0"/>
        </a:defRPr>
      </a:lvl2pPr>
      <a:lvl3pPr marL="863600" indent="-2508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079500" indent="-215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Calibri" panose="020F0502020204030204" pitchFamily="34" charset="0"/>
        </a:defRPr>
      </a:lvl4pPr>
      <a:lvl5pPr marL="1258888" indent="-1793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Calibri" panose="020F0502020204030204" pitchFamily="34" charset="0"/>
        </a:defRPr>
      </a:lvl5pPr>
      <a:lvl6pPr marL="2965450" indent="-352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3422650" indent="-352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879850" indent="-352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4337050" indent="-352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281" y="995"/>
          <a:ext cx="1280" cy="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81" y="995"/>
                        <a:ext cx="1280" cy="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gray">
          <a:xfrm>
            <a:off x="2" y="553092"/>
            <a:ext cx="9144000" cy="4336531"/>
            <a:chOff x="0" y="671"/>
            <a:chExt cx="4320" cy="5261"/>
          </a:xfrm>
          <a:noFill/>
        </p:grpSpPr>
        <p:sp>
          <p:nvSpPr>
            <p:cNvPr id="14" name="Rectangle 22"/>
            <p:cNvSpPr>
              <a:spLocks noChangeArrowheads="1"/>
            </p:cNvSpPr>
            <p:nvPr/>
          </p:nvSpPr>
          <p:spPr bwMode="gray">
            <a:xfrm>
              <a:off x="4110" y="3278"/>
              <a:ext cx="210" cy="4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668092"/>
              <a:endParaRPr lang="en-GB" sz="1316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gray">
            <a:xfrm>
              <a:off x="0" y="3278"/>
              <a:ext cx="210" cy="4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668092"/>
              <a:endParaRPr lang="en-GB" sz="1316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gray">
            <a:xfrm rot="-5400000">
              <a:off x="2092" y="716"/>
              <a:ext cx="136" cy="4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668092"/>
              <a:endParaRPr lang="en-GB" sz="1316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gray">
            <a:xfrm rot="-5400000">
              <a:off x="2089" y="5841"/>
              <a:ext cx="136" cy="4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668092"/>
              <a:endParaRPr lang="en-GB" sz="1316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1139" y="98212"/>
            <a:ext cx="8661721" cy="4947077"/>
          </a:xfrm>
          <a:prstGeom prst="rect">
            <a:avLst/>
          </a:prstGeom>
          <a:noFill/>
          <a:ln w="3175" cap="sq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298" tIns="31298" rIns="31298" bIns="31298" rtlCol="0" anchor="ctr"/>
          <a:lstStyle/>
          <a:p>
            <a:pPr algn="ctr" defTabSz="668092"/>
            <a:endParaRPr lang="en-GB" sz="1316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hf hdr="0" ftr="0" dt="0"/>
  <p:txStyles>
    <p:titleStyle>
      <a:lvl1pPr algn="l" defTabSz="668092" rtl="0" eaLnBrk="1" latinLnBrk="0" hangingPunct="1">
        <a:spcBef>
          <a:spcPct val="0"/>
        </a:spcBef>
        <a:buNone/>
        <a:defRPr kumimoji="0" lang="en-GB" sz="2068" b="1" i="0" u="none" strike="noStrike" kern="1200" cap="none" spc="0" normalizeH="0" baseline="0" noProof="0" dirty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j-ea"/>
          <a:cs typeface="+mj-cs"/>
        </a:defRPr>
      </a:lvl1pPr>
      <a:lvl2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2pPr>
      <a:lvl3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3pPr>
      <a:lvl4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4pPr>
      <a:lvl5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5pPr>
      <a:lvl6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6pPr>
      <a:lvl7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7pPr>
      <a:lvl8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8pPr>
      <a:lvl9pPr eaLnBrk="1" hangingPunct="1">
        <a:defRPr kumimoji="0" lang="en-GB" sz="1316" b="1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/>
          <a:ea typeface="+mj-ea"/>
          <a:cs typeface="+mj-cs"/>
        </a:defRPr>
      </a:lvl9pPr>
    </p:titleStyle>
    <p:bodyStyle>
      <a:lvl1pPr marL="0" indent="0" algn="l" defTabSz="668092" rtl="0" eaLnBrk="1" latinLnBrk="0" hangingPunct="1">
        <a:lnSpc>
          <a:spcPct val="100000"/>
        </a:lnSpc>
        <a:spcBef>
          <a:spcPts val="376"/>
        </a:spcBef>
        <a:spcAft>
          <a:spcPts val="376"/>
        </a:spcAft>
        <a:buFont typeface="Arial" pitchFamily="34" charset="0"/>
        <a:buNone/>
        <a:defRPr kumimoji="0" lang="en-US" sz="2068" b="1" i="0" u="none" strike="noStrike" kern="1200" cap="none" spc="0" normalizeH="0" baseline="0" noProof="0" dirty="0" smtClean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n-ea"/>
          <a:cs typeface="Arial" pitchFamily="34" charset="0"/>
        </a:defRPr>
      </a:lvl1pPr>
      <a:lvl2pPr marL="0" indent="0" algn="l" defTabSz="668092" rtl="0" eaLnBrk="1" latinLnBrk="0" hangingPunct="1">
        <a:lnSpc>
          <a:spcPct val="100000"/>
        </a:lnSpc>
        <a:spcBef>
          <a:spcPts val="376"/>
        </a:spcBef>
        <a:spcAft>
          <a:spcPts val="0"/>
        </a:spcAft>
        <a:buFont typeface="Arial" pitchFamily="34" charset="0"/>
        <a:buNone/>
        <a:defRPr kumimoji="0" lang="en-US" sz="1629" b="1" i="0" u="none" strike="noStrike" kern="1200" cap="none" spc="0" normalizeH="0" baseline="0" noProof="0" dirty="0" smtClean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n-ea"/>
          <a:cs typeface="Arial" pitchFamily="34" charset="0"/>
        </a:defRPr>
      </a:lvl2pPr>
      <a:lvl3pPr marL="0" indent="0" algn="l" defTabSz="668092" rtl="0" eaLnBrk="1" latinLnBrk="0" hangingPunct="1">
        <a:lnSpc>
          <a:spcPct val="100000"/>
        </a:lnSpc>
        <a:spcBef>
          <a:spcPts val="376"/>
        </a:spcBef>
        <a:spcAft>
          <a:spcPts val="376"/>
        </a:spcAft>
        <a:buClr>
          <a:srgbClr val="97989A"/>
        </a:buClr>
        <a:buFont typeface="Arial" pitchFamily="34" charset="0"/>
        <a:buNone/>
        <a:defRPr kumimoji="0" lang="en-US" sz="752" b="0" i="0" u="none" strike="noStrike" kern="1200" cap="none" spc="0" normalizeH="0" baseline="0" noProof="0" dirty="0" smtClean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n-ea"/>
          <a:cs typeface="Arial" pitchFamily="34" charset="0"/>
        </a:defRPr>
      </a:lvl3pPr>
      <a:lvl4pPr marL="0" indent="0" algn="l" defTabSz="668092" rtl="0" eaLnBrk="1" latinLnBrk="0" hangingPunct="1">
        <a:lnSpc>
          <a:spcPct val="100000"/>
        </a:lnSpc>
        <a:spcBef>
          <a:spcPts val="376"/>
        </a:spcBef>
        <a:spcAft>
          <a:spcPts val="0"/>
        </a:spcAft>
        <a:buClr>
          <a:srgbClr val="97989A"/>
        </a:buClr>
        <a:buSzPct val="85000"/>
        <a:buFont typeface="Wingdings" pitchFamily="2" charset="2"/>
        <a:buNone/>
        <a:defRPr kumimoji="0" lang="en-US" sz="596" b="1" i="0" u="none" strike="noStrike" kern="1200" cap="none" spc="0" normalizeH="0" baseline="0" noProof="0" dirty="0" smtClean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n-ea"/>
          <a:cs typeface="Arial" pitchFamily="34" charset="0"/>
        </a:defRPr>
      </a:lvl4pPr>
      <a:lvl5pPr marL="0" indent="0" algn="l" defTabSz="6680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7989A"/>
        </a:buClr>
        <a:buFont typeface="Univers 45 Light" pitchFamily="2" charset="0"/>
        <a:buNone/>
        <a:defRPr kumimoji="0" lang="en-GB" sz="596" b="0" i="1" u="none" strike="noStrike" kern="1200" cap="none" spc="0" normalizeH="0" baseline="0" noProof="0" dirty="0" smtClean="0">
          <a:ln>
            <a:noFill/>
          </a:ln>
          <a:solidFill>
            <a:srgbClr val="00338D"/>
          </a:solidFill>
          <a:effectLst/>
          <a:uLnTx/>
          <a:uFillTx/>
          <a:latin typeface="Univers 45 Light" pitchFamily="2" charset="0"/>
          <a:ea typeface="+mn-ea"/>
          <a:cs typeface="Arial" pitchFamily="34" charset="0"/>
        </a:defRPr>
      </a:lvl5pPr>
      <a:lvl6pPr marL="0" indent="0" algn="l" defTabSz="668092" rtl="0" eaLnBrk="1" latinLnBrk="0" hangingPunct="1">
        <a:lnSpc>
          <a:spcPct val="100000"/>
        </a:lnSpc>
        <a:spcBef>
          <a:spcPts val="0"/>
        </a:spcBef>
        <a:spcAft>
          <a:spcPts val="376"/>
        </a:spcAft>
        <a:buClr>
          <a:srgbClr val="97989A"/>
        </a:buClr>
        <a:buSzPct val="85000"/>
        <a:buFont typeface="Wingdings" pitchFamily="2" charset="2"/>
        <a:buNone/>
        <a:defRPr sz="596" kern="1200">
          <a:solidFill>
            <a:schemeClr val="tx1"/>
          </a:solidFill>
          <a:latin typeface="Univers 45 Light" pitchFamily="2" charset="0"/>
          <a:ea typeface="+mn-ea"/>
          <a:cs typeface="+mn-cs"/>
        </a:defRPr>
      </a:lvl6pPr>
      <a:lvl7pPr marL="83551" indent="-83551" algn="l" defTabSz="668092" rtl="0" eaLnBrk="1" latinLnBrk="0" hangingPunct="1">
        <a:lnSpc>
          <a:spcPct val="100000"/>
        </a:lnSpc>
        <a:spcBef>
          <a:spcPts val="0"/>
        </a:spcBef>
        <a:spcAft>
          <a:spcPts val="376"/>
        </a:spcAft>
        <a:buClr>
          <a:srgbClr val="00338D"/>
        </a:buClr>
        <a:buSzPct val="100000"/>
        <a:buFont typeface="Univers 45 Light" pitchFamily="2" charset="0"/>
        <a:buChar char="•"/>
        <a:defRPr sz="596" kern="1200" baseline="0">
          <a:solidFill>
            <a:schemeClr val="tx1"/>
          </a:solidFill>
          <a:latin typeface="Univers 45 Light" pitchFamily="2" charset="0"/>
          <a:ea typeface="+mn-ea"/>
          <a:cs typeface="+mn-cs"/>
        </a:defRPr>
      </a:lvl7pPr>
      <a:lvl8pPr marL="169091" indent="-81561" algn="l" defTabSz="668092" rtl="0" eaLnBrk="1" latinLnBrk="0" hangingPunct="1">
        <a:lnSpc>
          <a:spcPct val="100000"/>
        </a:lnSpc>
        <a:spcBef>
          <a:spcPts val="0"/>
        </a:spcBef>
        <a:spcAft>
          <a:spcPts val="376"/>
        </a:spcAft>
        <a:buClr>
          <a:srgbClr val="00338D"/>
        </a:buClr>
        <a:buSzPct val="100000"/>
        <a:buFont typeface="Univers 45 Light" pitchFamily="2" charset="0"/>
        <a:buChar char="–"/>
        <a:defRPr sz="596" kern="1200" baseline="0">
          <a:solidFill>
            <a:schemeClr val="tx1"/>
          </a:solidFill>
          <a:latin typeface="Univers 45 Light" pitchFamily="2" charset="0"/>
          <a:ea typeface="+mn-ea"/>
          <a:cs typeface="+mn-cs"/>
        </a:defRPr>
      </a:lvl8pPr>
      <a:lvl9pPr marL="246673" indent="-75593" algn="l" defTabSz="668092" rtl="0" eaLnBrk="1" latinLnBrk="0" hangingPunct="1">
        <a:lnSpc>
          <a:spcPct val="100000"/>
        </a:lnSpc>
        <a:spcBef>
          <a:spcPts val="0"/>
        </a:spcBef>
        <a:spcAft>
          <a:spcPts val="376"/>
        </a:spcAft>
        <a:buClr>
          <a:srgbClr val="00338D"/>
        </a:buClr>
        <a:buSzPct val="100000"/>
        <a:buFont typeface="Univers 45 Light" pitchFamily="2" charset="0"/>
        <a:buChar char="•"/>
        <a:defRPr sz="596" kern="1200" baseline="0">
          <a:solidFill>
            <a:schemeClr val="tx1"/>
          </a:solidFill>
          <a:latin typeface="Univers 45 Light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1pPr>
      <a:lvl2pPr marL="334046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2pPr>
      <a:lvl3pPr marL="668092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3pPr>
      <a:lvl4pPr marL="1002137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4pPr>
      <a:lvl5pPr marL="1336183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5pPr>
      <a:lvl6pPr marL="1670229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6pPr>
      <a:lvl7pPr marL="2004275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7pPr>
      <a:lvl8pPr marL="2338320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8pPr>
      <a:lvl9pPr marL="2672366" algn="l" defTabSz="668092" rtl="0" eaLnBrk="1" latinLnBrk="0" hangingPunct="1">
        <a:defRPr sz="1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4637" y="-20538"/>
            <a:ext cx="3267075" cy="22653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2800" dirty="0">
              <a:solidFill>
                <a:srgbClr val="002776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8707B-F177-4772-B0D0-DA993E064BB5}"/>
              </a:ext>
            </a:extLst>
          </p:cNvPr>
          <p:cNvSpPr txBox="1">
            <a:spLocks noChangeArrowheads="1"/>
          </p:cNvSpPr>
          <p:nvPr/>
        </p:nvSpPr>
        <p:spPr>
          <a:xfrm>
            <a:off x="4427984" y="2787774"/>
            <a:ext cx="4403117" cy="16122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Tx/>
              <a:buNone/>
              <a:defRPr sz="15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12000" indent="-288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64000" indent="-252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80000" indent="-21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26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654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4226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8798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43370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2800" b="1" dirty="0">
                <a:solidFill>
                  <a:schemeClr val="tx2"/>
                </a:solidFill>
              </a:rPr>
              <a:t>Stabilizace a transformace</a:t>
            </a:r>
          </a:p>
          <a:p>
            <a:pPr algn="r">
              <a:defRPr/>
            </a:pPr>
            <a:r>
              <a:rPr lang="cs-CZ" sz="1800" dirty="0">
                <a:solidFill>
                  <a:schemeClr val="tx2"/>
                </a:solidFill>
              </a:rPr>
              <a:t>ČESKÉ POŠTY, S.P.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3200B1-FB98-45E5-999E-6686C88117DB}"/>
              </a:ext>
            </a:extLst>
          </p:cNvPr>
          <p:cNvSpPr txBox="1"/>
          <p:nvPr/>
        </p:nvSpPr>
        <p:spPr>
          <a:xfrm>
            <a:off x="6037027" y="3723878"/>
            <a:ext cx="3106973" cy="27699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Poklad na jednání vlády ČR dne 22.3.2023</a:t>
            </a:r>
          </a:p>
        </p:txBody>
      </p:sp>
    </p:spTree>
    <p:extLst>
      <p:ext uri="{BB962C8B-B14F-4D97-AF65-F5344CB8AC3E}">
        <p14:creationId xmlns:p14="http://schemas.microsoft.com/office/powerpoint/2010/main" val="20727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B3949D-47CE-4383-AF78-D5BBBAA8A5C8}"/>
              </a:ext>
            </a:extLst>
          </p:cNvPr>
          <p:cNvSpPr/>
          <p:nvPr/>
        </p:nvSpPr>
        <p:spPr>
          <a:xfrm>
            <a:off x="0" y="0"/>
            <a:ext cx="3017460" cy="51435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84EFFC-65C1-4235-B583-FF970560467D}"/>
              </a:ext>
            </a:extLst>
          </p:cNvPr>
          <p:cNvGrpSpPr/>
          <p:nvPr/>
        </p:nvGrpSpPr>
        <p:grpSpPr>
          <a:xfrm>
            <a:off x="842730" y="3289887"/>
            <a:ext cx="1332000" cy="1332000"/>
            <a:chOff x="4259264" y="1341438"/>
            <a:chExt cx="838200" cy="83661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2D048A8-7C7A-4231-829C-2DFF856C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4" y="1341438"/>
              <a:ext cx="838200" cy="836612"/>
            </a:xfrm>
            <a:custGeom>
              <a:avLst/>
              <a:gdLst/>
              <a:ahLst/>
              <a:cxnLst>
                <a:cxn ang="0">
                  <a:pos x="2815" y="121"/>
                </a:cxn>
                <a:cxn ang="0">
                  <a:pos x="2554" y="46"/>
                </a:cxn>
                <a:cxn ang="0">
                  <a:pos x="2281" y="7"/>
                </a:cxn>
                <a:cxn ang="0">
                  <a:pos x="2043" y="1"/>
                </a:cxn>
                <a:cxn ang="0">
                  <a:pos x="1837" y="18"/>
                </a:cxn>
                <a:cxn ang="0">
                  <a:pos x="1588" y="66"/>
                </a:cxn>
                <a:cxn ang="0">
                  <a:pos x="1350" y="141"/>
                </a:cxn>
                <a:cxn ang="0">
                  <a:pos x="1126" y="244"/>
                </a:cxn>
                <a:cxn ang="0">
                  <a:pos x="916" y="371"/>
                </a:cxn>
                <a:cxn ang="0">
                  <a:pos x="724" y="520"/>
                </a:cxn>
                <a:cxn ang="0">
                  <a:pos x="550" y="690"/>
                </a:cxn>
                <a:cxn ang="0">
                  <a:pos x="396" y="880"/>
                </a:cxn>
                <a:cxn ang="0">
                  <a:pos x="265" y="1087"/>
                </a:cxn>
                <a:cxn ang="0">
                  <a:pos x="158" y="1308"/>
                </a:cxn>
                <a:cxn ang="0">
                  <a:pos x="78" y="1544"/>
                </a:cxn>
                <a:cxn ang="0">
                  <a:pos x="24" y="1791"/>
                </a:cxn>
                <a:cxn ang="0">
                  <a:pos x="1" y="2048"/>
                </a:cxn>
                <a:cxn ang="0">
                  <a:pos x="2" y="2192"/>
                </a:cxn>
                <a:cxn ang="0">
                  <a:pos x="19" y="2394"/>
                </a:cxn>
                <a:cxn ang="0">
                  <a:pos x="55" y="2590"/>
                </a:cxn>
                <a:cxn ang="0">
                  <a:pos x="109" y="2778"/>
                </a:cxn>
                <a:cxn ang="0">
                  <a:pos x="179" y="2961"/>
                </a:cxn>
                <a:cxn ang="0">
                  <a:pos x="265" y="3133"/>
                </a:cxn>
                <a:cxn ang="0">
                  <a:pos x="366" y="3297"/>
                </a:cxn>
                <a:cxn ang="0">
                  <a:pos x="520" y="3496"/>
                </a:cxn>
                <a:cxn ang="0">
                  <a:pos x="744" y="3718"/>
                </a:cxn>
                <a:cxn ang="0">
                  <a:pos x="999" y="3903"/>
                </a:cxn>
                <a:cxn ang="0">
                  <a:pos x="1281" y="4051"/>
                </a:cxn>
                <a:cxn ang="0">
                  <a:pos x="1585" y="4154"/>
                </a:cxn>
                <a:cxn ang="0">
                  <a:pos x="1909" y="4210"/>
                </a:cxn>
                <a:cxn ang="0">
                  <a:pos x="2172" y="4219"/>
                </a:cxn>
                <a:cxn ang="0">
                  <a:pos x="2382" y="4203"/>
                </a:cxn>
                <a:cxn ang="0">
                  <a:pos x="2633" y="4155"/>
                </a:cxn>
                <a:cxn ang="0">
                  <a:pos x="2873" y="4078"/>
                </a:cxn>
                <a:cxn ang="0">
                  <a:pos x="3033" y="4008"/>
                </a:cxn>
                <a:cxn ang="0">
                  <a:pos x="3195" y="3921"/>
                </a:cxn>
                <a:cxn ang="0">
                  <a:pos x="3348" y="3820"/>
                </a:cxn>
                <a:cxn ang="0">
                  <a:pos x="3491" y="3706"/>
                </a:cxn>
                <a:cxn ang="0">
                  <a:pos x="3624" y="3580"/>
                </a:cxn>
                <a:cxn ang="0">
                  <a:pos x="3746" y="3444"/>
                </a:cxn>
                <a:cxn ang="0">
                  <a:pos x="3856" y="3297"/>
                </a:cxn>
                <a:cxn ang="0">
                  <a:pos x="3934" y="3174"/>
                </a:cxn>
                <a:cxn ang="0">
                  <a:pos x="4019" y="3012"/>
                </a:cxn>
                <a:cxn ang="0">
                  <a:pos x="4090" y="2842"/>
                </a:cxn>
                <a:cxn ang="0">
                  <a:pos x="4147" y="2665"/>
                </a:cxn>
                <a:cxn ang="0">
                  <a:pos x="4188" y="2482"/>
                </a:cxn>
                <a:cxn ang="0">
                  <a:pos x="4213" y="2293"/>
                </a:cxn>
                <a:cxn ang="0">
                  <a:pos x="4221" y="2110"/>
                </a:cxn>
                <a:cxn ang="0">
                  <a:pos x="4215" y="1950"/>
                </a:cxn>
                <a:cxn ang="0">
                  <a:pos x="4191" y="1754"/>
                </a:cxn>
                <a:cxn ang="0">
                  <a:pos x="4150" y="1565"/>
                </a:cxn>
                <a:cxn ang="0">
                  <a:pos x="4092" y="1382"/>
                </a:cxn>
                <a:cxn ang="0">
                  <a:pos x="4019" y="1207"/>
                </a:cxn>
                <a:cxn ang="0">
                  <a:pos x="3930" y="1040"/>
                </a:cxn>
                <a:cxn ang="0">
                  <a:pos x="3828" y="884"/>
                </a:cxn>
                <a:cxn ang="0">
                  <a:pos x="3712" y="737"/>
                </a:cxn>
                <a:cxn ang="0">
                  <a:pos x="3584" y="600"/>
                </a:cxn>
                <a:cxn ang="0">
                  <a:pos x="3445" y="475"/>
                </a:cxn>
                <a:cxn ang="0">
                  <a:pos x="3295" y="364"/>
                </a:cxn>
                <a:cxn ang="0">
                  <a:pos x="3135" y="265"/>
                </a:cxn>
                <a:cxn ang="0">
                  <a:pos x="2965" y="180"/>
                </a:cxn>
              </a:cxnLst>
              <a:rect l="0" t="0" r="r" b="b"/>
              <a:pathLst>
                <a:path w="4221" h="4220">
                  <a:moveTo>
                    <a:pt x="2965" y="180"/>
                  </a:moveTo>
                  <a:lnTo>
                    <a:pt x="2965" y="180"/>
                  </a:lnTo>
                  <a:lnTo>
                    <a:pt x="2916" y="160"/>
                  </a:lnTo>
                  <a:lnTo>
                    <a:pt x="2866" y="139"/>
                  </a:lnTo>
                  <a:lnTo>
                    <a:pt x="2815" y="121"/>
                  </a:lnTo>
                  <a:lnTo>
                    <a:pt x="2764" y="103"/>
                  </a:lnTo>
                  <a:lnTo>
                    <a:pt x="2712" y="88"/>
                  </a:lnTo>
                  <a:lnTo>
                    <a:pt x="2660" y="72"/>
                  </a:lnTo>
                  <a:lnTo>
                    <a:pt x="2607" y="59"/>
                  </a:lnTo>
                  <a:lnTo>
                    <a:pt x="2554" y="46"/>
                  </a:lnTo>
                  <a:lnTo>
                    <a:pt x="2500" y="36"/>
                  </a:lnTo>
                  <a:lnTo>
                    <a:pt x="2446" y="27"/>
                  </a:lnTo>
                  <a:lnTo>
                    <a:pt x="2391" y="19"/>
                  </a:lnTo>
                  <a:lnTo>
                    <a:pt x="2336" y="12"/>
                  </a:lnTo>
                  <a:lnTo>
                    <a:pt x="2281" y="7"/>
                  </a:lnTo>
                  <a:lnTo>
                    <a:pt x="2224" y="3"/>
                  </a:lnTo>
                  <a:lnTo>
                    <a:pt x="2167" y="1"/>
                  </a:lnTo>
                  <a:lnTo>
                    <a:pt x="2111" y="0"/>
                  </a:lnTo>
                  <a:lnTo>
                    <a:pt x="2111" y="0"/>
                  </a:lnTo>
                  <a:lnTo>
                    <a:pt x="2043" y="1"/>
                  </a:lnTo>
                  <a:lnTo>
                    <a:pt x="2043" y="1"/>
                  </a:lnTo>
                  <a:lnTo>
                    <a:pt x="1991" y="3"/>
                  </a:lnTo>
                  <a:lnTo>
                    <a:pt x="1940" y="7"/>
                  </a:lnTo>
                  <a:lnTo>
                    <a:pt x="1888" y="12"/>
                  </a:lnTo>
                  <a:lnTo>
                    <a:pt x="1837" y="18"/>
                  </a:lnTo>
                  <a:lnTo>
                    <a:pt x="1786" y="25"/>
                  </a:lnTo>
                  <a:lnTo>
                    <a:pt x="1737" y="33"/>
                  </a:lnTo>
                  <a:lnTo>
                    <a:pt x="1686" y="43"/>
                  </a:lnTo>
                  <a:lnTo>
                    <a:pt x="1637" y="54"/>
                  </a:lnTo>
                  <a:lnTo>
                    <a:pt x="1588" y="66"/>
                  </a:lnTo>
                  <a:lnTo>
                    <a:pt x="1540" y="78"/>
                  </a:lnTo>
                  <a:lnTo>
                    <a:pt x="1491" y="93"/>
                  </a:lnTo>
                  <a:lnTo>
                    <a:pt x="1444" y="108"/>
                  </a:lnTo>
                  <a:lnTo>
                    <a:pt x="1397" y="124"/>
                  </a:lnTo>
                  <a:lnTo>
                    <a:pt x="1350" y="141"/>
                  </a:lnTo>
                  <a:lnTo>
                    <a:pt x="1304" y="160"/>
                  </a:lnTo>
                  <a:lnTo>
                    <a:pt x="1258" y="179"/>
                  </a:lnTo>
                  <a:lnTo>
                    <a:pt x="1214" y="200"/>
                  </a:lnTo>
                  <a:lnTo>
                    <a:pt x="1170" y="221"/>
                  </a:lnTo>
                  <a:lnTo>
                    <a:pt x="1126" y="244"/>
                  </a:lnTo>
                  <a:lnTo>
                    <a:pt x="1082" y="267"/>
                  </a:lnTo>
                  <a:lnTo>
                    <a:pt x="1040" y="292"/>
                  </a:lnTo>
                  <a:lnTo>
                    <a:pt x="998" y="317"/>
                  </a:lnTo>
                  <a:lnTo>
                    <a:pt x="957" y="343"/>
                  </a:lnTo>
                  <a:lnTo>
                    <a:pt x="916" y="371"/>
                  </a:lnTo>
                  <a:lnTo>
                    <a:pt x="876" y="399"/>
                  </a:lnTo>
                  <a:lnTo>
                    <a:pt x="837" y="428"/>
                  </a:lnTo>
                  <a:lnTo>
                    <a:pt x="799" y="457"/>
                  </a:lnTo>
                  <a:lnTo>
                    <a:pt x="761" y="488"/>
                  </a:lnTo>
                  <a:lnTo>
                    <a:pt x="724" y="520"/>
                  </a:lnTo>
                  <a:lnTo>
                    <a:pt x="688" y="552"/>
                  </a:lnTo>
                  <a:lnTo>
                    <a:pt x="652" y="586"/>
                  </a:lnTo>
                  <a:lnTo>
                    <a:pt x="617" y="620"/>
                  </a:lnTo>
                  <a:lnTo>
                    <a:pt x="583" y="655"/>
                  </a:lnTo>
                  <a:lnTo>
                    <a:pt x="550" y="690"/>
                  </a:lnTo>
                  <a:lnTo>
                    <a:pt x="518" y="727"/>
                  </a:lnTo>
                  <a:lnTo>
                    <a:pt x="486" y="764"/>
                  </a:lnTo>
                  <a:lnTo>
                    <a:pt x="455" y="803"/>
                  </a:lnTo>
                  <a:lnTo>
                    <a:pt x="425" y="841"/>
                  </a:lnTo>
                  <a:lnTo>
                    <a:pt x="396" y="880"/>
                  </a:lnTo>
                  <a:lnTo>
                    <a:pt x="368" y="920"/>
                  </a:lnTo>
                  <a:lnTo>
                    <a:pt x="340" y="961"/>
                  </a:lnTo>
                  <a:lnTo>
                    <a:pt x="315" y="1002"/>
                  </a:lnTo>
                  <a:lnTo>
                    <a:pt x="289" y="1044"/>
                  </a:lnTo>
                  <a:lnTo>
                    <a:pt x="265" y="1087"/>
                  </a:lnTo>
                  <a:lnTo>
                    <a:pt x="241" y="1130"/>
                  </a:lnTo>
                  <a:lnTo>
                    <a:pt x="219" y="1173"/>
                  </a:lnTo>
                  <a:lnTo>
                    <a:pt x="198" y="1218"/>
                  </a:lnTo>
                  <a:lnTo>
                    <a:pt x="178" y="1263"/>
                  </a:lnTo>
                  <a:lnTo>
                    <a:pt x="158" y="1308"/>
                  </a:lnTo>
                  <a:lnTo>
                    <a:pt x="139" y="1355"/>
                  </a:lnTo>
                  <a:lnTo>
                    <a:pt x="123" y="1401"/>
                  </a:lnTo>
                  <a:lnTo>
                    <a:pt x="106" y="1448"/>
                  </a:lnTo>
                  <a:lnTo>
                    <a:pt x="91" y="1496"/>
                  </a:lnTo>
                  <a:lnTo>
                    <a:pt x="78" y="1544"/>
                  </a:lnTo>
                  <a:lnTo>
                    <a:pt x="64" y="1593"/>
                  </a:lnTo>
                  <a:lnTo>
                    <a:pt x="53" y="1641"/>
                  </a:lnTo>
                  <a:lnTo>
                    <a:pt x="43" y="1691"/>
                  </a:lnTo>
                  <a:lnTo>
                    <a:pt x="32" y="1741"/>
                  </a:lnTo>
                  <a:lnTo>
                    <a:pt x="24" y="1791"/>
                  </a:lnTo>
                  <a:lnTo>
                    <a:pt x="18" y="1842"/>
                  </a:lnTo>
                  <a:lnTo>
                    <a:pt x="12" y="1892"/>
                  </a:lnTo>
                  <a:lnTo>
                    <a:pt x="6" y="1944"/>
                  </a:lnTo>
                  <a:lnTo>
                    <a:pt x="3" y="1995"/>
                  </a:lnTo>
                  <a:lnTo>
                    <a:pt x="1" y="2048"/>
                  </a:lnTo>
                  <a:lnTo>
                    <a:pt x="1" y="2048"/>
                  </a:lnTo>
                  <a:lnTo>
                    <a:pt x="0" y="2110"/>
                  </a:lnTo>
                  <a:lnTo>
                    <a:pt x="0" y="2110"/>
                  </a:lnTo>
                  <a:lnTo>
                    <a:pt x="0" y="2151"/>
                  </a:lnTo>
                  <a:lnTo>
                    <a:pt x="2" y="2192"/>
                  </a:lnTo>
                  <a:lnTo>
                    <a:pt x="4" y="2233"/>
                  </a:lnTo>
                  <a:lnTo>
                    <a:pt x="6" y="2274"/>
                  </a:lnTo>
                  <a:lnTo>
                    <a:pt x="11" y="2314"/>
                  </a:lnTo>
                  <a:lnTo>
                    <a:pt x="15" y="2354"/>
                  </a:lnTo>
                  <a:lnTo>
                    <a:pt x="19" y="2394"/>
                  </a:lnTo>
                  <a:lnTo>
                    <a:pt x="25" y="2433"/>
                  </a:lnTo>
                  <a:lnTo>
                    <a:pt x="31" y="2473"/>
                  </a:lnTo>
                  <a:lnTo>
                    <a:pt x="38" y="2513"/>
                  </a:lnTo>
                  <a:lnTo>
                    <a:pt x="47" y="2551"/>
                  </a:lnTo>
                  <a:lnTo>
                    <a:pt x="55" y="2590"/>
                  </a:lnTo>
                  <a:lnTo>
                    <a:pt x="64" y="2628"/>
                  </a:lnTo>
                  <a:lnTo>
                    <a:pt x="75" y="2666"/>
                  </a:lnTo>
                  <a:lnTo>
                    <a:pt x="85" y="2704"/>
                  </a:lnTo>
                  <a:lnTo>
                    <a:pt x="96" y="2741"/>
                  </a:lnTo>
                  <a:lnTo>
                    <a:pt x="109" y="2778"/>
                  </a:lnTo>
                  <a:lnTo>
                    <a:pt x="122" y="2815"/>
                  </a:lnTo>
                  <a:lnTo>
                    <a:pt x="135" y="2853"/>
                  </a:lnTo>
                  <a:lnTo>
                    <a:pt x="149" y="2889"/>
                  </a:lnTo>
                  <a:lnTo>
                    <a:pt x="163" y="2925"/>
                  </a:lnTo>
                  <a:lnTo>
                    <a:pt x="179" y="2961"/>
                  </a:lnTo>
                  <a:lnTo>
                    <a:pt x="195" y="2996"/>
                  </a:lnTo>
                  <a:lnTo>
                    <a:pt x="212" y="3031"/>
                  </a:lnTo>
                  <a:lnTo>
                    <a:pt x="229" y="3065"/>
                  </a:lnTo>
                  <a:lnTo>
                    <a:pt x="247" y="3100"/>
                  </a:lnTo>
                  <a:lnTo>
                    <a:pt x="265" y="3133"/>
                  </a:lnTo>
                  <a:lnTo>
                    <a:pt x="284" y="3167"/>
                  </a:lnTo>
                  <a:lnTo>
                    <a:pt x="303" y="3200"/>
                  </a:lnTo>
                  <a:lnTo>
                    <a:pt x="324" y="3233"/>
                  </a:lnTo>
                  <a:lnTo>
                    <a:pt x="344" y="3265"/>
                  </a:lnTo>
                  <a:lnTo>
                    <a:pt x="366" y="3297"/>
                  </a:lnTo>
                  <a:lnTo>
                    <a:pt x="366" y="3297"/>
                  </a:lnTo>
                  <a:lnTo>
                    <a:pt x="402" y="3348"/>
                  </a:lnTo>
                  <a:lnTo>
                    <a:pt x="440" y="3399"/>
                  </a:lnTo>
                  <a:lnTo>
                    <a:pt x="479" y="3448"/>
                  </a:lnTo>
                  <a:lnTo>
                    <a:pt x="520" y="3496"/>
                  </a:lnTo>
                  <a:lnTo>
                    <a:pt x="562" y="3543"/>
                  </a:lnTo>
                  <a:lnTo>
                    <a:pt x="605" y="3589"/>
                  </a:lnTo>
                  <a:lnTo>
                    <a:pt x="651" y="3633"/>
                  </a:lnTo>
                  <a:lnTo>
                    <a:pt x="697" y="3676"/>
                  </a:lnTo>
                  <a:lnTo>
                    <a:pt x="744" y="3718"/>
                  </a:lnTo>
                  <a:lnTo>
                    <a:pt x="793" y="3758"/>
                  </a:lnTo>
                  <a:lnTo>
                    <a:pt x="842" y="3796"/>
                  </a:lnTo>
                  <a:lnTo>
                    <a:pt x="894" y="3833"/>
                  </a:lnTo>
                  <a:lnTo>
                    <a:pt x="945" y="3869"/>
                  </a:lnTo>
                  <a:lnTo>
                    <a:pt x="999" y="3903"/>
                  </a:lnTo>
                  <a:lnTo>
                    <a:pt x="1053" y="3936"/>
                  </a:lnTo>
                  <a:lnTo>
                    <a:pt x="1109" y="3967"/>
                  </a:lnTo>
                  <a:lnTo>
                    <a:pt x="1165" y="3997"/>
                  </a:lnTo>
                  <a:lnTo>
                    <a:pt x="1222" y="4024"/>
                  </a:lnTo>
                  <a:lnTo>
                    <a:pt x="1281" y="4051"/>
                  </a:lnTo>
                  <a:lnTo>
                    <a:pt x="1340" y="4074"/>
                  </a:lnTo>
                  <a:lnTo>
                    <a:pt x="1400" y="4097"/>
                  </a:lnTo>
                  <a:lnTo>
                    <a:pt x="1461" y="4118"/>
                  </a:lnTo>
                  <a:lnTo>
                    <a:pt x="1523" y="4137"/>
                  </a:lnTo>
                  <a:lnTo>
                    <a:pt x="1585" y="4154"/>
                  </a:lnTo>
                  <a:lnTo>
                    <a:pt x="1649" y="4169"/>
                  </a:lnTo>
                  <a:lnTo>
                    <a:pt x="1713" y="4182"/>
                  </a:lnTo>
                  <a:lnTo>
                    <a:pt x="1778" y="4194"/>
                  </a:lnTo>
                  <a:lnTo>
                    <a:pt x="1843" y="4203"/>
                  </a:lnTo>
                  <a:lnTo>
                    <a:pt x="1909" y="4210"/>
                  </a:lnTo>
                  <a:lnTo>
                    <a:pt x="1976" y="4215"/>
                  </a:lnTo>
                  <a:lnTo>
                    <a:pt x="2043" y="4219"/>
                  </a:lnTo>
                  <a:lnTo>
                    <a:pt x="2111" y="4220"/>
                  </a:lnTo>
                  <a:lnTo>
                    <a:pt x="2111" y="4220"/>
                  </a:lnTo>
                  <a:lnTo>
                    <a:pt x="2172" y="4219"/>
                  </a:lnTo>
                  <a:lnTo>
                    <a:pt x="2172" y="4219"/>
                  </a:lnTo>
                  <a:lnTo>
                    <a:pt x="2225" y="4216"/>
                  </a:lnTo>
                  <a:lnTo>
                    <a:pt x="2278" y="4213"/>
                  </a:lnTo>
                  <a:lnTo>
                    <a:pt x="2330" y="4208"/>
                  </a:lnTo>
                  <a:lnTo>
                    <a:pt x="2382" y="4203"/>
                  </a:lnTo>
                  <a:lnTo>
                    <a:pt x="2432" y="4196"/>
                  </a:lnTo>
                  <a:lnTo>
                    <a:pt x="2483" y="4187"/>
                  </a:lnTo>
                  <a:lnTo>
                    <a:pt x="2533" y="4177"/>
                  </a:lnTo>
                  <a:lnTo>
                    <a:pt x="2584" y="4167"/>
                  </a:lnTo>
                  <a:lnTo>
                    <a:pt x="2633" y="4155"/>
                  </a:lnTo>
                  <a:lnTo>
                    <a:pt x="2682" y="4141"/>
                  </a:lnTo>
                  <a:lnTo>
                    <a:pt x="2730" y="4127"/>
                  </a:lnTo>
                  <a:lnTo>
                    <a:pt x="2778" y="4112"/>
                  </a:lnTo>
                  <a:lnTo>
                    <a:pt x="2826" y="4096"/>
                  </a:lnTo>
                  <a:lnTo>
                    <a:pt x="2873" y="4078"/>
                  </a:lnTo>
                  <a:lnTo>
                    <a:pt x="2920" y="4059"/>
                  </a:lnTo>
                  <a:lnTo>
                    <a:pt x="2965" y="4039"/>
                  </a:lnTo>
                  <a:lnTo>
                    <a:pt x="2965" y="4039"/>
                  </a:lnTo>
                  <a:lnTo>
                    <a:pt x="2999" y="4024"/>
                  </a:lnTo>
                  <a:lnTo>
                    <a:pt x="3033" y="4008"/>
                  </a:lnTo>
                  <a:lnTo>
                    <a:pt x="3066" y="3992"/>
                  </a:lnTo>
                  <a:lnTo>
                    <a:pt x="3099" y="3975"/>
                  </a:lnTo>
                  <a:lnTo>
                    <a:pt x="3131" y="3957"/>
                  </a:lnTo>
                  <a:lnTo>
                    <a:pt x="3163" y="3939"/>
                  </a:lnTo>
                  <a:lnTo>
                    <a:pt x="3195" y="3921"/>
                  </a:lnTo>
                  <a:lnTo>
                    <a:pt x="3226" y="3901"/>
                  </a:lnTo>
                  <a:lnTo>
                    <a:pt x="3257" y="3882"/>
                  </a:lnTo>
                  <a:lnTo>
                    <a:pt x="3287" y="3861"/>
                  </a:lnTo>
                  <a:lnTo>
                    <a:pt x="3318" y="3840"/>
                  </a:lnTo>
                  <a:lnTo>
                    <a:pt x="3348" y="3820"/>
                  </a:lnTo>
                  <a:lnTo>
                    <a:pt x="3377" y="3797"/>
                  </a:lnTo>
                  <a:lnTo>
                    <a:pt x="3407" y="3776"/>
                  </a:lnTo>
                  <a:lnTo>
                    <a:pt x="3435" y="3753"/>
                  </a:lnTo>
                  <a:lnTo>
                    <a:pt x="3464" y="3729"/>
                  </a:lnTo>
                  <a:lnTo>
                    <a:pt x="3491" y="3706"/>
                  </a:lnTo>
                  <a:lnTo>
                    <a:pt x="3519" y="3682"/>
                  </a:lnTo>
                  <a:lnTo>
                    <a:pt x="3546" y="3657"/>
                  </a:lnTo>
                  <a:lnTo>
                    <a:pt x="3573" y="3631"/>
                  </a:lnTo>
                  <a:lnTo>
                    <a:pt x="3599" y="3607"/>
                  </a:lnTo>
                  <a:lnTo>
                    <a:pt x="3624" y="3580"/>
                  </a:lnTo>
                  <a:lnTo>
                    <a:pt x="3650" y="3554"/>
                  </a:lnTo>
                  <a:lnTo>
                    <a:pt x="3675" y="3526"/>
                  </a:lnTo>
                  <a:lnTo>
                    <a:pt x="3699" y="3499"/>
                  </a:lnTo>
                  <a:lnTo>
                    <a:pt x="3722" y="3472"/>
                  </a:lnTo>
                  <a:lnTo>
                    <a:pt x="3746" y="3444"/>
                  </a:lnTo>
                  <a:lnTo>
                    <a:pt x="3769" y="3415"/>
                  </a:lnTo>
                  <a:lnTo>
                    <a:pt x="3791" y="3386"/>
                  </a:lnTo>
                  <a:lnTo>
                    <a:pt x="3813" y="3356"/>
                  </a:lnTo>
                  <a:lnTo>
                    <a:pt x="3835" y="3326"/>
                  </a:lnTo>
                  <a:lnTo>
                    <a:pt x="3856" y="3297"/>
                  </a:lnTo>
                  <a:lnTo>
                    <a:pt x="3856" y="3297"/>
                  </a:lnTo>
                  <a:lnTo>
                    <a:pt x="3876" y="3267"/>
                  </a:lnTo>
                  <a:lnTo>
                    <a:pt x="3895" y="3236"/>
                  </a:lnTo>
                  <a:lnTo>
                    <a:pt x="3915" y="3205"/>
                  </a:lnTo>
                  <a:lnTo>
                    <a:pt x="3934" y="3174"/>
                  </a:lnTo>
                  <a:lnTo>
                    <a:pt x="3952" y="3142"/>
                  </a:lnTo>
                  <a:lnTo>
                    <a:pt x="3970" y="3110"/>
                  </a:lnTo>
                  <a:lnTo>
                    <a:pt x="3987" y="3077"/>
                  </a:lnTo>
                  <a:lnTo>
                    <a:pt x="4004" y="3045"/>
                  </a:lnTo>
                  <a:lnTo>
                    <a:pt x="4019" y="3012"/>
                  </a:lnTo>
                  <a:lnTo>
                    <a:pt x="4034" y="2978"/>
                  </a:lnTo>
                  <a:lnTo>
                    <a:pt x="4049" y="2945"/>
                  </a:lnTo>
                  <a:lnTo>
                    <a:pt x="4063" y="2911"/>
                  </a:lnTo>
                  <a:lnTo>
                    <a:pt x="4078" y="2876"/>
                  </a:lnTo>
                  <a:lnTo>
                    <a:pt x="4090" y="2842"/>
                  </a:lnTo>
                  <a:lnTo>
                    <a:pt x="4104" y="2807"/>
                  </a:lnTo>
                  <a:lnTo>
                    <a:pt x="4115" y="2772"/>
                  </a:lnTo>
                  <a:lnTo>
                    <a:pt x="4126" y="2737"/>
                  </a:lnTo>
                  <a:lnTo>
                    <a:pt x="4138" y="2701"/>
                  </a:lnTo>
                  <a:lnTo>
                    <a:pt x="4147" y="2665"/>
                  </a:lnTo>
                  <a:lnTo>
                    <a:pt x="4157" y="2629"/>
                  </a:lnTo>
                  <a:lnTo>
                    <a:pt x="4165" y="2593"/>
                  </a:lnTo>
                  <a:lnTo>
                    <a:pt x="4174" y="2556"/>
                  </a:lnTo>
                  <a:lnTo>
                    <a:pt x="4182" y="2520"/>
                  </a:lnTo>
                  <a:lnTo>
                    <a:pt x="4188" y="2482"/>
                  </a:lnTo>
                  <a:lnTo>
                    <a:pt x="4194" y="2445"/>
                  </a:lnTo>
                  <a:lnTo>
                    <a:pt x="4200" y="2408"/>
                  </a:lnTo>
                  <a:lnTo>
                    <a:pt x="4206" y="2369"/>
                  </a:lnTo>
                  <a:lnTo>
                    <a:pt x="4210" y="2331"/>
                  </a:lnTo>
                  <a:lnTo>
                    <a:pt x="4213" y="2293"/>
                  </a:lnTo>
                  <a:lnTo>
                    <a:pt x="4216" y="2255"/>
                  </a:lnTo>
                  <a:lnTo>
                    <a:pt x="4219" y="2216"/>
                  </a:lnTo>
                  <a:lnTo>
                    <a:pt x="4220" y="2178"/>
                  </a:lnTo>
                  <a:lnTo>
                    <a:pt x="4220" y="2178"/>
                  </a:lnTo>
                  <a:lnTo>
                    <a:pt x="4221" y="2110"/>
                  </a:lnTo>
                  <a:lnTo>
                    <a:pt x="4221" y="2110"/>
                  </a:lnTo>
                  <a:lnTo>
                    <a:pt x="4221" y="2070"/>
                  </a:lnTo>
                  <a:lnTo>
                    <a:pt x="4220" y="2029"/>
                  </a:lnTo>
                  <a:lnTo>
                    <a:pt x="4218" y="1989"/>
                  </a:lnTo>
                  <a:lnTo>
                    <a:pt x="4215" y="1950"/>
                  </a:lnTo>
                  <a:lnTo>
                    <a:pt x="4212" y="1911"/>
                  </a:lnTo>
                  <a:lnTo>
                    <a:pt x="4208" y="1871"/>
                  </a:lnTo>
                  <a:lnTo>
                    <a:pt x="4203" y="1832"/>
                  </a:lnTo>
                  <a:lnTo>
                    <a:pt x="4197" y="1794"/>
                  </a:lnTo>
                  <a:lnTo>
                    <a:pt x="4191" y="1754"/>
                  </a:lnTo>
                  <a:lnTo>
                    <a:pt x="4185" y="1716"/>
                  </a:lnTo>
                  <a:lnTo>
                    <a:pt x="4177" y="1678"/>
                  </a:lnTo>
                  <a:lnTo>
                    <a:pt x="4168" y="1640"/>
                  </a:lnTo>
                  <a:lnTo>
                    <a:pt x="4160" y="1603"/>
                  </a:lnTo>
                  <a:lnTo>
                    <a:pt x="4150" y="1565"/>
                  </a:lnTo>
                  <a:lnTo>
                    <a:pt x="4140" y="1528"/>
                  </a:lnTo>
                  <a:lnTo>
                    <a:pt x="4129" y="1492"/>
                  </a:lnTo>
                  <a:lnTo>
                    <a:pt x="4117" y="1455"/>
                  </a:lnTo>
                  <a:lnTo>
                    <a:pt x="4106" y="1419"/>
                  </a:lnTo>
                  <a:lnTo>
                    <a:pt x="4092" y="1382"/>
                  </a:lnTo>
                  <a:lnTo>
                    <a:pt x="4079" y="1346"/>
                  </a:lnTo>
                  <a:lnTo>
                    <a:pt x="4064" y="1311"/>
                  </a:lnTo>
                  <a:lnTo>
                    <a:pt x="4050" y="1276"/>
                  </a:lnTo>
                  <a:lnTo>
                    <a:pt x="4034" y="1241"/>
                  </a:lnTo>
                  <a:lnTo>
                    <a:pt x="4019" y="1207"/>
                  </a:lnTo>
                  <a:lnTo>
                    <a:pt x="4003" y="1173"/>
                  </a:lnTo>
                  <a:lnTo>
                    <a:pt x="3985" y="1139"/>
                  </a:lnTo>
                  <a:lnTo>
                    <a:pt x="3968" y="1106"/>
                  </a:lnTo>
                  <a:lnTo>
                    <a:pt x="3949" y="1073"/>
                  </a:lnTo>
                  <a:lnTo>
                    <a:pt x="3930" y="1040"/>
                  </a:lnTo>
                  <a:lnTo>
                    <a:pt x="3911" y="1009"/>
                  </a:lnTo>
                  <a:lnTo>
                    <a:pt x="3891" y="977"/>
                  </a:lnTo>
                  <a:lnTo>
                    <a:pt x="3871" y="946"/>
                  </a:lnTo>
                  <a:lnTo>
                    <a:pt x="3850" y="914"/>
                  </a:lnTo>
                  <a:lnTo>
                    <a:pt x="3828" y="884"/>
                  </a:lnTo>
                  <a:lnTo>
                    <a:pt x="3806" y="853"/>
                  </a:lnTo>
                  <a:lnTo>
                    <a:pt x="3783" y="823"/>
                  </a:lnTo>
                  <a:lnTo>
                    <a:pt x="3760" y="794"/>
                  </a:lnTo>
                  <a:lnTo>
                    <a:pt x="3737" y="764"/>
                  </a:lnTo>
                  <a:lnTo>
                    <a:pt x="3712" y="737"/>
                  </a:lnTo>
                  <a:lnTo>
                    <a:pt x="3687" y="708"/>
                  </a:lnTo>
                  <a:lnTo>
                    <a:pt x="3663" y="680"/>
                  </a:lnTo>
                  <a:lnTo>
                    <a:pt x="3637" y="653"/>
                  </a:lnTo>
                  <a:lnTo>
                    <a:pt x="3611" y="626"/>
                  </a:lnTo>
                  <a:lnTo>
                    <a:pt x="3584" y="600"/>
                  </a:lnTo>
                  <a:lnTo>
                    <a:pt x="3557" y="574"/>
                  </a:lnTo>
                  <a:lnTo>
                    <a:pt x="3530" y="548"/>
                  </a:lnTo>
                  <a:lnTo>
                    <a:pt x="3502" y="523"/>
                  </a:lnTo>
                  <a:lnTo>
                    <a:pt x="3474" y="499"/>
                  </a:lnTo>
                  <a:lnTo>
                    <a:pt x="3445" y="475"/>
                  </a:lnTo>
                  <a:lnTo>
                    <a:pt x="3415" y="451"/>
                  </a:lnTo>
                  <a:lnTo>
                    <a:pt x="3386" y="429"/>
                  </a:lnTo>
                  <a:lnTo>
                    <a:pt x="3355" y="406"/>
                  </a:lnTo>
                  <a:lnTo>
                    <a:pt x="3326" y="384"/>
                  </a:lnTo>
                  <a:lnTo>
                    <a:pt x="3295" y="364"/>
                  </a:lnTo>
                  <a:lnTo>
                    <a:pt x="3264" y="342"/>
                  </a:lnTo>
                  <a:lnTo>
                    <a:pt x="3232" y="322"/>
                  </a:lnTo>
                  <a:lnTo>
                    <a:pt x="3200" y="303"/>
                  </a:lnTo>
                  <a:lnTo>
                    <a:pt x="3167" y="283"/>
                  </a:lnTo>
                  <a:lnTo>
                    <a:pt x="3135" y="265"/>
                  </a:lnTo>
                  <a:lnTo>
                    <a:pt x="3101" y="246"/>
                  </a:lnTo>
                  <a:lnTo>
                    <a:pt x="3068" y="229"/>
                  </a:lnTo>
                  <a:lnTo>
                    <a:pt x="3034" y="212"/>
                  </a:lnTo>
                  <a:lnTo>
                    <a:pt x="3000" y="196"/>
                  </a:lnTo>
                  <a:lnTo>
                    <a:pt x="2965" y="180"/>
                  </a:lnTo>
                  <a:close/>
                </a:path>
              </a:pathLst>
            </a:custGeom>
            <a:solidFill>
              <a:srgbClr val="4CC5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3138D86-C8F8-4086-AB74-81D963F8F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4" y="1341438"/>
              <a:ext cx="838200" cy="836612"/>
            </a:xfrm>
            <a:custGeom>
              <a:avLst/>
              <a:gdLst/>
              <a:ahLst/>
              <a:cxnLst>
                <a:cxn ang="0">
                  <a:pos x="2815" y="121"/>
                </a:cxn>
                <a:cxn ang="0">
                  <a:pos x="2554" y="46"/>
                </a:cxn>
                <a:cxn ang="0">
                  <a:pos x="2281" y="7"/>
                </a:cxn>
                <a:cxn ang="0">
                  <a:pos x="2043" y="1"/>
                </a:cxn>
                <a:cxn ang="0">
                  <a:pos x="1837" y="18"/>
                </a:cxn>
                <a:cxn ang="0">
                  <a:pos x="1588" y="66"/>
                </a:cxn>
                <a:cxn ang="0">
                  <a:pos x="1350" y="141"/>
                </a:cxn>
                <a:cxn ang="0">
                  <a:pos x="1126" y="244"/>
                </a:cxn>
                <a:cxn ang="0">
                  <a:pos x="916" y="371"/>
                </a:cxn>
                <a:cxn ang="0">
                  <a:pos x="724" y="520"/>
                </a:cxn>
                <a:cxn ang="0">
                  <a:pos x="550" y="690"/>
                </a:cxn>
                <a:cxn ang="0">
                  <a:pos x="396" y="880"/>
                </a:cxn>
                <a:cxn ang="0">
                  <a:pos x="265" y="1087"/>
                </a:cxn>
                <a:cxn ang="0">
                  <a:pos x="158" y="1308"/>
                </a:cxn>
                <a:cxn ang="0">
                  <a:pos x="78" y="1544"/>
                </a:cxn>
                <a:cxn ang="0">
                  <a:pos x="24" y="1791"/>
                </a:cxn>
                <a:cxn ang="0">
                  <a:pos x="1" y="2048"/>
                </a:cxn>
                <a:cxn ang="0">
                  <a:pos x="2" y="2192"/>
                </a:cxn>
                <a:cxn ang="0">
                  <a:pos x="19" y="2394"/>
                </a:cxn>
                <a:cxn ang="0">
                  <a:pos x="55" y="2590"/>
                </a:cxn>
                <a:cxn ang="0">
                  <a:pos x="109" y="2778"/>
                </a:cxn>
                <a:cxn ang="0">
                  <a:pos x="179" y="2961"/>
                </a:cxn>
                <a:cxn ang="0">
                  <a:pos x="265" y="3133"/>
                </a:cxn>
                <a:cxn ang="0">
                  <a:pos x="366" y="3297"/>
                </a:cxn>
                <a:cxn ang="0">
                  <a:pos x="520" y="3496"/>
                </a:cxn>
                <a:cxn ang="0">
                  <a:pos x="744" y="3718"/>
                </a:cxn>
                <a:cxn ang="0">
                  <a:pos x="999" y="3903"/>
                </a:cxn>
                <a:cxn ang="0">
                  <a:pos x="1281" y="4051"/>
                </a:cxn>
                <a:cxn ang="0">
                  <a:pos x="1585" y="4154"/>
                </a:cxn>
                <a:cxn ang="0">
                  <a:pos x="1909" y="4210"/>
                </a:cxn>
                <a:cxn ang="0">
                  <a:pos x="2172" y="4219"/>
                </a:cxn>
                <a:cxn ang="0">
                  <a:pos x="2382" y="4203"/>
                </a:cxn>
                <a:cxn ang="0">
                  <a:pos x="2633" y="4155"/>
                </a:cxn>
                <a:cxn ang="0">
                  <a:pos x="2873" y="4078"/>
                </a:cxn>
                <a:cxn ang="0">
                  <a:pos x="3033" y="4008"/>
                </a:cxn>
                <a:cxn ang="0">
                  <a:pos x="3195" y="3921"/>
                </a:cxn>
                <a:cxn ang="0">
                  <a:pos x="3348" y="3820"/>
                </a:cxn>
                <a:cxn ang="0">
                  <a:pos x="3491" y="3706"/>
                </a:cxn>
                <a:cxn ang="0">
                  <a:pos x="3624" y="3580"/>
                </a:cxn>
                <a:cxn ang="0">
                  <a:pos x="3746" y="3444"/>
                </a:cxn>
                <a:cxn ang="0">
                  <a:pos x="3856" y="3297"/>
                </a:cxn>
                <a:cxn ang="0">
                  <a:pos x="3934" y="3174"/>
                </a:cxn>
                <a:cxn ang="0">
                  <a:pos x="4019" y="3012"/>
                </a:cxn>
                <a:cxn ang="0">
                  <a:pos x="4090" y="2842"/>
                </a:cxn>
                <a:cxn ang="0">
                  <a:pos x="4147" y="2665"/>
                </a:cxn>
                <a:cxn ang="0">
                  <a:pos x="4188" y="2482"/>
                </a:cxn>
                <a:cxn ang="0">
                  <a:pos x="4213" y="2293"/>
                </a:cxn>
                <a:cxn ang="0">
                  <a:pos x="4221" y="2110"/>
                </a:cxn>
                <a:cxn ang="0">
                  <a:pos x="4215" y="1950"/>
                </a:cxn>
                <a:cxn ang="0">
                  <a:pos x="4191" y="1754"/>
                </a:cxn>
                <a:cxn ang="0">
                  <a:pos x="4150" y="1565"/>
                </a:cxn>
                <a:cxn ang="0">
                  <a:pos x="4092" y="1382"/>
                </a:cxn>
                <a:cxn ang="0">
                  <a:pos x="4019" y="1207"/>
                </a:cxn>
                <a:cxn ang="0">
                  <a:pos x="3930" y="1040"/>
                </a:cxn>
                <a:cxn ang="0">
                  <a:pos x="3828" y="884"/>
                </a:cxn>
                <a:cxn ang="0">
                  <a:pos x="3712" y="737"/>
                </a:cxn>
                <a:cxn ang="0">
                  <a:pos x="3584" y="600"/>
                </a:cxn>
                <a:cxn ang="0">
                  <a:pos x="3445" y="475"/>
                </a:cxn>
                <a:cxn ang="0">
                  <a:pos x="3295" y="364"/>
                </a:cxn>
                <a:cxn ang="0">
                  <a:pos x="3135" y="265"/>
                </a:cxn>
                <a:cxn ang="0">
                  <a:pos x="2965" y="180"/>
                </a:cxn>
              </a:cxnLst>
              <a:rect l="0" t="0" r="r" b="b"/>
              <a:pathLst>
                <a:path w="4221" h="4220">
                  <a:moveTo>
                    <a:pt x="2965" y="180"/>
                  </a:moveTo>
                  <a:lnTo>
                    <a:pt x="2965" y="180"/>
                  </a:lnTo>
                  <a:lnTo>
                    <a:pt x="2916" y="160"/>
                  </a:lnTo>
                  <a:lnTo>
                    <a:pt x="2866" y="139"/>
                  </a:lnTo>
                  <a:lnTo>
                    <a:pt x="2815" y="121"/>
                  </a:lnTo>
                  <a:lnTo>
                    <a:pt x="2764" y="103"/>
                  </a:lnTo>
                  <a:lnTo>
                    <a:pt x="2712" y="88"/>
                  </a:lnTo>
                  <a:lnTo>
                    <a:pt x="2660" y="72"/>
                  </a:lnTo>
                  <a:lnTo>
                    <a:pt x="2607" y="59"/>
                  </a:lnTo>
                  <a:lnTo>
                    <a:pt x="2554" y="46"/>
                  </a:lnTo>
                  <a:lnTo>
                    <a:pt x="2500" y="36"/>
                  </a:lnTo>
                  <a:lnTo>
                    <a:pt x="2446" y="27"/>
                  </a:lnTo>
                  <a:lnTo>
                    <a:pt x="2391" y="19"/>
                  </a:lnTo>
                  <a:lnTo>
                    <a:pt x="2336" y="12"/>
                  </a:lnTo>
                  <a:lnTo>
                    <a:pt x="2281" y="7"/>
                  </a:lnTo>
                  <a:lnTo>
                    <a:pt x="2224" y="3"/>
                  </a:lnTo>
                  <a:lnTo>
                    <a:pt x="2167" y="1"/>
                  </a:lnTo>
                  <a:lnTo>
                    <a:pt x="2111" y="0"/>
                  </a:lnTo>
                  <a:lnTo>
                    <a:pt x="2111" y="0"/>
                  </a:lnTo>
                  <a:lnTo>
                    <a:pt x="2043" y="1"/>
                  </a:lnTo>
                  <a:lnTo>
                    <a:pt x="2043" y="1"/>
                  </a:lnTo>
                  <a:lnTo>
                    <a:pt x="1991" y="3"/>
                  </a:lnTo>
                  <a:lnTo>
                    <a:pt x="1940" y="7"/>
                  </a:lnTo>
                  <a:lnTo>
                    <a:pt x="1888" y="12"/>
                  </a:lnTo>
                  <a:lnTo>
                    <a:pt x="1837" y="18"/>
                  </a:lnTo>
                  <a:lnTo>
                    <a:pt x="1786" y="25"/>
                  </a:lnTo>
                  <a:lnTo>
                    <a:pt x="1737" y="33"/>
                  </a:lnTo>
                  <a:lnTo>
                    <a:pt x="1686" y="43"/>
                  </a:lnTo>
                  <a:lnTo>
                    <a:pt x="1637" y="54"/>
                  </a:lnTo>
                  <a:lnTo>
                    <a:pt x="1588" y="66"/>
                  </a:lnTo>
                  <a:lnTo>
                    <a:pt x="1540" y="78"/>
                  </a:lnTo>
                  <a:lnTo>
                    <a:pt x="1491" y="93"/>
                  </a:lnTo>
                  <a:lnTo>
                    <a:pt x="1444" y="108"/>
                  </a:lnTo>
                  <a:lnTo>
                    <a:pt x="1397" y="124"/>
                  </a:lnTo>
                  <a:lnTo>
                    <a:pt x="1350" y="141"/>
                  </a:lnTo>
                  <a:lnTo>
                    <a:pt x="1304" y="160"/>
                  </a:lnTo>
                  <a:lnTo>
                    <a:pt x="1258" y="179"/>
                  </a:lnTo>
                  <a:lnTo>
                    <a:pt x="1214" y="200"/>
                  </a:lnTo>
                  <a:lnTo>
                    <a:pt x="1170" y="221"/>
                  </a:lnTo>
                  <a:lnTo>
                    <a:pt x="1126" y="244"/>
                  </a:lnTo>
                  <a:lnTo>
                    <a:pt x="1082" y="267"/>
                  </a:lnTo>
                  <a:lnTo>
                    <a:pt x="1040" y="292"/>
                  </a:lnTo>
                  <a:lnTo>
                    <a:pt x="998" y="317"/>
                  </a:lnTo>
                  <a:lnTo>
                    <a:pt x="957" y="343"/>
                  </a:lnTo>
                  <a:lnTo>
                    <a:pt x="916" y="371"/>
                  </a:lnTo>
                  <a:lnTo>
                    <a:pt x="876" y="399"/>
                  </a:lnTo>
                  <a:lnTo>
                    <a:pt x="837" y="428"/>
                  </a:lnTo>
                  <a:lnTo>
                    <a:pt x="799" y="457"/>
                  </a:lnTo>
                  <a:lnTo>
                    <a:pt x="761" y="488"/>
                  </a:lnTo>
                  <a:lnTo>
                    <a:pt x="724" y="520"/>
                  </a:lnTo>
                  <a:lnTo>
                    <a:pt x="688" y="552"/>
                  </a:lnTo>
                  <a:lnTo>
                    <a:pt x="652" y="586"/>
                  </a:lnTo>
                  <a:lnTo>
                    <a:pt x="617" y="620"/>
                  </a:lnTo>
                  <a:lnTo>
                    <a:pt x="583" y="655"/>
                  </a:lnTo>
                  <a:lnTo>
                    <a:pt x="550" y="690"/>
                  </a:lnTo>
                  <a:lnTo>
                    <a:pt x="518" y="727"/>
                  </a:lnTo>
                  <a:lnTo>
                    <a:pt x="486" y="764"/>
                  </a:lnTo>
                  <a:lnTo>
                    <a:pt x="455" y="803"/>
                  </a:lnTo>
                  <a:lnTo>
                    <a:pt x="425" y="841"/>
                  </a:lnTo>
                  <a:lnTo>
                    <a:pt x="396" y="880"/>
                  </a:lnTo>
                  <a:lnTo>
                    <a:pt x="368" y="920"/>
                  </a:lnTo>
                  <a:lnTo>
                    <a:pt x="340" y="961"/>
                  </a:lnTo>
                  <a:lnTo>
                    <a:pt x="315" y="1002"/>
                  </a:lnTo>
                  <a:lnTo>
                    <a:pt x="289" y="1044"/>
                  </a:lnTo>
                  <a:lnTo>
                    <a:pt x="265" y="1087"/>
                  </a:lnTo>
                  <a:lnTo>
                    <a:pt x="241" y="1130"/>
                  </a:lnTo>
                  <a:lnTo>
                    <a:pt x="219" y="1173"/>
                  </a:lnTo>
                  <a:lnTo>
                    <a:pt x="198" y="1218"/>
                  </a:lnTo>
                  <a:lnTo>
                    <a:pt x="178" y="1263"/>
                  </a:lnTo>
                  <a:lnTo>
                    <a:pt x="158" y="1308"/>
                  </a:lnTo>
                  <a:lnTo>
                    <a:pt x="139" y="1355"/>
                  </a:lnTo>
                  <a:lnTo>
                    <a:pt x="123" y="1401"/>
                  </a:lnTo>
                  <a:lnTo>
                    <a:pt x="106" y="1448"/>
                  </a:lnTo>
                  <a:lnTo>
                    <a:pt x="91" y="1496"/>
                  </a:lnTo>
                  <a:lnTo>
                    <a:pt x="78" y="1544"/>
                  </a:lnTo>
                  <a:lnTo>
                    <a:pt x="64" y="1593"/>
                  </a:lnTo>
                  <a:lnTo>
                    <a:pt x="53" y="1641"/>
                  </a:lnTo>
                  <a:lnTo>
                    <a:pt x="43" y="1691"/>
                  </a:lnTo>
                  <a:lnTo>
                    <a:pt x="32" y="1741"/>
                  </a:lnTo>
                  <a:lnTo>
                    <a:pt x="24" y="1791"/>
                  </a:lnTo>
                  <a:lnTo>
                    <a:pt x="18" y="1842"/>
                  </a:lnTo>
                  <a:lnTo>
                    <a:pt x="12" y="1892"/>
                  </a:lnTo>
                  <a:lnTo>
                    <a:pt x="6" y="1944"/>
                  </a:lnTo>
                  <a:lnTo>
                    <a:pt x="3" y="1995"/>
                  </a:lnTo>
                  <a:lnTo>
                    <a:pt x="1" y="2048"/>
                  </a:lnTo>
                  <a:lnTo>
                    <a:pt x="1" y="2048"/>
                  </a:lnTo>
                  <a:lnTo>
                    <a:pt x="0" y="2110"/>
                  </a:lnTo>
                  <a:lnTo>
                    <a:pt x="0" y="2110"/>
                  </a:lnTo>
                  <a:lnTo>
                    <a:pt x="0" y="2151"/>
                  </a:lnTo>
                  <a:lnTo>
                    <a:pt x="2" y="2192"/>
                  </a:lnTo>
                  <a:lnTo>
                    <a:pt x="4" y="2233"/>
                  </a:lnTo>
                  <a:lnTo>
                    <a:pt x="6" y="2274"/>
                  </a:lnTo>
                  <a:lnTo>
                    <a:pt x="11" y="2314"/>
                  </a:lnTo>
                  <a:lnTo>
                    <a:pt x="15" y="2354"/>
                  </a:lnTo>
                  <a:lnTo>
                    <a:pt x="19" y="2394"/>
                  </a:lnTo>
                  <a:lnTo>
                    <a:pt x="25" y="2433"/>
                  </a:lnTo>
                  <a:lnTo>
                    <a:pt x="31" y="2473"/>
                  </a:lnTo>
                  <a:lnTo>
                    <a:pt x="38" y="2513"/>
                  </a:lnTo>
                  <a:lnTo>
                    <a:pt x="47" y="2551"/>
                  </a:lnTo>
                  <a:lnTo>
                    <a:pt x="55" y="2590"/>
                  </a:lnTo>
                  <a:lnTo>
                    <a:pt x="64" y="2628"/>
                  </a:lnTo>
                  <a:lnTo>
                    <a:pt x="75" y="2666"/>
                  </a:lnTo>
                  <a:lnTo>
                    <a:pt x="85" y="2704"/>
                  </a:lnTo>
                  <a:lnTo>
                    <a:pt x="96" y="2741"/>
                  </a:lnTo>
                  <a:lnTo>
                    <a:pt x="109" y="2778"/>
                  </a:lnTo>
                  <a:lnTo>
                    <a:pt x="122" y="2815"/>
                  </a:lnTo>
                  <a:lnTo>
                    <a:pt x="135" y="2853"/>
                  </a:lnTo>
                  <a:lnTo>
                    <a:pt x="149" y="2889"/>
                  </a:lnTo>
                  <a:lnTo>
                    <a:pt x="163" y="2925"/>
                  </a:lnTo>
                  <a:lnTo>
                    <a:pt x="179" y="2961"/>
                  </a:lnTo>
                  <a:lnTo>
                    <a:pt x="195" y="2996"/>
                  </a:lnTo>
                  <a:lnTo>
                    <a:pt x="212" y="3031"/>
                  </a:lnTo>
                  <a:lnTo>
                    <a:pt x="229" y="3065"/>
                  </a:lnTo>
                  <a:lnTo>
                    <a:pt x="247" y="3100"/>
                  </a:lnTo>
                  <a:lnTo>
                    <a:pt x="265" y="3133"/>
                  </a:lnTo>
                  <a:lnTo>
                    <a:pt x="284" y="3167"/>
                  </a:lnTo>
                  <a:lnTo>
                    <a:pt x="303" y="3200"/>
                  </a:lnTo>
                  <a:lnTo>
                    <a:pt x="324" y="3233"/>
                  </a:lnTo>
                  <a:lnTo>
                    <a:pt x="344" y="3265"/>
                  </a:lnTo>
                  <a:lnTo>
                    <a:pt x="366" y="3297"/>
                  </a:lnTo>
                  <a:lnTo>
                    <a:pt x="366" y="3297"/>
                  </a:lnTo>
                  <a:lnTo>
                    <a:pt x="402" y="3348"/>
                  </a:lnTo>
                  <a:lnTo>
                    <a:pt x="440" y="3399"/>
                  </a:lnTo>
                  <a:lnTo>
                    <a:pt x="479" y="3448"/>
                  </a:lnTo>
                  <a:lnTo>
                    <a:pt x="520" y="3496"/>
                  </a:lnTo>
                  <a:lnTo>
                    <a:pt x="562" y="3543"/>
                  </a:lnTo>
                  <a:lnTo>
                    <a:pt x="605" y="3589"/>
                  </a:lnTo>
                  <a:lnTo>
                    <a:pt x="651" y="3633"/>
                  </a:lnTo>
                  <a:lnTo>
                    <a:pt x="697" y="3676"/>
                  </a:lnTo>
                  <a:lnTo>
                    <a:pt x="744" y="3718"/>
                  </a:lnTo>
                  <a:lnTo>
                    <a:pt x="793" y="3758"/>
                  </a:lnTo>
                  <a:lnTo>
                    <a:pt x="842" y="3796"/>
                  </a:lnTo>
                  <a:lnTo>
                    <a:pt x="894" y="3833"/>
                  </a:lnTo>
                  <a:lnTo>
                    <a:pt x="945" y="3869"/>
                  </a:lnTo>
                  <a:lnTo>
                    <a:pt x="999" y="3903"/>
                  </a:lnTo>
                  <a:lnTo>
                    <a:pt x="1053" y="3936"/>
                  </a:lnTo>
                  <a:lnTo>
                    <a:pt x="1109" y="3967"/>
                  </a:lnTo>
                  <a:lnTo>
                    <a:pt x="1165" y="3997"/>
                  </a:lnTo>
                  <a:lnTo>
                    <a:pt x="1222" y="4024"/>
                  </a:lnTo>
                  <a:lnTo>
                    <a:pt x="1281" y="4051"/>
                  </a:lnTo>
                  <a:lnTo>
                    <a:pt x="1340" y="4074"/>
                  </a:lnTo>
                  <a:lnTo>
                    <a:pt x="1400" y="4097"/>
                  </a:lnTo>
                  <a:lnTo>
                    <a:pt x="1461" y="4118"/>
                  </a:lnTo>
                  <a:lnTo>
                    <a:pt x="1523" y="4137"/>
                  </a:lnTo>
                  <a:lnTo>
                    <a:pt x="1585" y="4154"/>
                  </a:lnTo>
                  <a:lnTo>
                    <a:pt x="1649" y="4169"/>
                  </a:lnTo>
                  <a:lnTo>
                    <a:pt x="1713" y="4182"/>
                  </a:lnTo>
                  <a:lnTo>
                    <a:pt x="1778" y="4194"/>
                  </a:lnTo>
                  <a:lnTo>
                    <a:pt x="1843" y="4203"/>
                  </a:lnTo>
                  <a:lnTo>
                    <a:pt x="1909" y="4210"/>
                  </a:lnTo>
                  <a:lnTo>
                    <a:pt x="1976" y="4215"/>
                  </a:lnTo>
                  <a:lnTo>
                    <a:pt x="2043" y="4219"/>
                  </a:lnTo>
                  <a:lnTo>
                    <a:pt x="2111" y="4220"/>
                  </a:lnTo>
                  <a:lnTo>
                    <a:pt x="2111" y="4220"/>
                  </a:lnTo>
                  <a:lnTo>
                    <a:pt x="2172" y="4219"/>
                  </a:lnTo>
                  <a:lnTo>
                    <a:pt x="2172" y="4219"/>
                  </a:lnTo>
                  <a:lnTo>
                    <a:pt x="2225" y="4216"/>
                  </a:lnTo>
                  <a:lnTo>
                    <a:pt x="2278" y="4213"/>
                  </a:lnTo>
                  <a:lnTo>
                    <a:pt x="2330" y="4208"/>
                  </a:lnTo>
                  <a:lnTo>
                    <a:pt x="2382" y="4203"/>
                  </a:lnTo>
                  <a:lnTo>
                    <a:pt x="2432" y="4196"/>
                  </a:lnTo>
                  <a:lnTo>
                    <a:pt x="2483" y="4187"/>
                  </a:lnTo>
                  <a:lnTo>
                    <a:pt x="2533" y="4177"/>
                  </a:lnTo>
                  <a:lnTo>
                    <a:pt x="2584" y="4167"/>
                  </a:lnTo>
                  <a:lnTo>
                    <a:pt x="2633" y="4155"/>
                  </a:lnTo>
                  <a:lnTo>
                    <a:pt x="2682" y="4141"/>
                  </a:lnTo>
                  <a:lnTo>
                    <a:pt x="2730" y="4127"/>
                  </a:lnTo>
                  <a:lnTo>
                    <a:pt x="2778" y="4112"/>
                  </a:lnTo>
                  <a:lnTo>
                    <a:pt x="2826" y="4096"/>
                  </a:lnTo>
                  <a:lnTo>
                    <a:pt x="2873" y="4078"/>
                  </a:lnTo>
                  <a:lnTo>
                    <a:pt x="2920" y="4059"/>
                  </a:lnTo>
                  <a:lnTo>
                    <a:pt x="2965" y="4039"/>
                  </a:lnTo>
                  <a:lnTo>
                    <a:pt x="2965" y="4039"/>
                  </a:lnTo>
                  <a:lnTo>
                    <a:pt x="2999" y="4024"/>
                  </a:lnTo>
                  <a:lnTo>
                    <a:pt x="3033" y="4008"/>
                  </a:lnTo>
                  <a:lnTo>
                    <a:pt x="3066" y="3992"/>
                  </a:lnTo>
                  <a:lnTo>
                    <a:pt x="3099" y="3975"/>
                  </a:lnTo>
                  <a:lnTo>
                    <a:pt x="3131" y="3957"/>
                  </a:lnTo>
                  <a:lnTo>
                    <a:pt x="3163" y="3939"/>
                  </a:lnTo>
                  <a:lnTo>
                    <a:pt x="3195" y="3921"/>
                  </a:lnTo>
                  <a:lnTo>
                    <a:pt x="3226" y="3901"/>
                  </a:lnTo>
                  <a:lnTo>
                    <a:pt x="3257" y="3882"/>
                  </a:lnTo>
                  <a:lnTo>
                    <a:pt x="3287" y="3861"/>
                  </a:lnTo>
                  <a:lnTo>
                    <a:pt x="3318" y="3840"/>
                  </a:lnTo>
                  <a:lnTo>
                    <a:pt x="3348" y="3820"/>
                  </a:lnTo>
                  <a:lnTo>
                    <a:pt x="3377" y="3797"/>
                  </a:lnTo>
                  <a:lnTo>
                    <a:pt x="3407" y="3776"/>
                  </a:lnTo>
                  <a:lnTo>
                    <a:pt x="3435" y="3753"/>
                  </a:lnTo>
                  <a:lnTo>
                    <a:pt x="3464" y="3729"/>
                  </a:lnTo>
                  <a:lnTo>
                    <a:pt x="3491" y="3706"/>
                  </a:lnTo>
                  <a:lnTo>
                    <a:pt x="3519" y="3682"/>
                  </a:lnTo>
                  <a:lnTo>
                    <a:pt x="3546" y="3657"/>
                  </a:lnTo>
                  <a:lnTo>
                    <a:pt x="3573" y="3631"/>
                  </a:lnTo>
                  <a:lnTo>
                    <a:pt x="3599" y="3607"/>
                  </a:lnTo>
                  <a:lnTo>
                    <a:pt x="3624" y="3580"/>
                  </a:lnTo>
                  <a:lnTo>
                    <a:pt x="3650" y="3554"/>
                  </a:lnTo>
                  <a:lnTo>
                    <a:pt x="3675" y="3526"/>
                  </a:lnTo>
                  <a:lnTo>
                    <a:pt x="3699" y="3499"/>
                  </a:lnTo>
                  <a:lnTo>
                    <a:pt x="3722" y="3472"/>
                  </a:lnTo>
                  <a:lnTo>
                    <a:pt x="3746" y="3444"/>
                  </a:lnTo>
                  <a:lnTo>
                    <a:pt x="3769" y="3415"/>
                  </a:lnTo>
                  <a:lnTo>
                    <a:pt x="3791" y="3386"/>
                  </a:lnTo>
                  <a:lnTo>
                    <a:pt x="3813" y="3356"/>
                  </a:lnTo>
                  <a:lnTo>
                    <a:pt x="3835" y="3326"/>
                  </a:lnTo>
                  <a:lnTo>
                    <a:pt x="3856" y="3297"/>
                  </a:lnTo>
                  <a:lnTo>
                    <a:pt x="3856" y="3297"/>
                  </a:lnTo>
                  <a:lnTo>
                    <a:pt x="3876" y="3267"/>
                  </a:lnTo>
                  <a:lnTo>
                    <a:pt x="3895" y="3236"/>
                  </a:lnTo>
                  <a:lnTo>
                    <a:pt x="3915" y="3205"/>
                  </a:lnTo>
                  <a:lnTo>
                    <a:pt x="3934" y="3174"/>
                  </a:lnTo>
                  <a:lnTo>
                    <a:pt x="3952" y="3142"/>
                  </a:lnTo>
                  <a:lnTo>
                    <a:pt x="3970" y="3110"/>
                  </a:lnTo>
                  <a:lnTo>
                    <a:pt x="3987" y="3077"/>
                  </a:lnTo>
                  <a:lnTo>
                    <a:pt x="4004" y="3045"/>
                  </a:lnTo>
                  <a:lnTo>
                    <a:pt x="4019" y="3012"/>
                  </a:lnTo>
                  <a:lnTo>
                    <a:pt x="4034" y="2978"/>
                  </a:lnTo>
                  <a:lnTo>
                    <a:pt x="4049" y="2945"/>
                  </a:lnTo>
                  <a:lnTo>
                    <a:pt x="4063" y="2911"/>
                  </a:lnTo>
                  <a:lnTo>
                    <a:pt x="4078" y="2876"/>
                  </a:lnTo>
                  <a:lnTo>
                    <a:pt x="4090" y="2842"/>
                  </a:lnTo>
                  <a:lnTo>
                    <a:pt x="4104" y="2807"/>
                  </a:lnTo>
                  <a:lnTo>
                    <a:pt x="4115" y="2772"/>
                  </a:lnTo>
                  <a:lnTo>
                    <a:pt x="4126" y="2737"/>
                  </a:lnTo>
                  <a:lnTo>
                    <a:pt x="4138" y="2701"/>
                  </a:lnTo>
                  <a:lnTo>
                    <a:pt x="4147" y="2665"/>
                  </a:lnTo>
                  <a:lnTo>
                    <a:pt x="4157" y="2629"/>
                  </a:lnTo>
                  <a:lnTo>
                    <a:pt x="4165" y="2593"/>
                  </a:lnTo>
                  <a:lnTo>
                    <a:pt x="4174" y="2556"/>
                  </a:lnTo>
                  <a:lnTo>
                    <a:pt x="4182" y="2520"/>
                  </a:lnTo>
                  <a:lnTo>
                    <a:pt x="4188" y="2482"/>
                  </a:lnTo>
                  <a:lnTo>
                    <a:pt x="4194" y="2445"/>
                  </a:lnTo>
                  <a:lnTo>
                    <a:pt x="4200" y="2408"/>
                  </a:lnTo>
                  <a:lnTo>
                    <a:pt x="4206" y="2369"/>
                  </a:lnTo>
                  <a:lnTo>
                    <a:pt x="4210" y="2331"/>
                  </a:lnTo>
                  <a:lnTo>
                    <a:pt x="4213" y="2293"/>
                  </a:lnTo>
                  <a:lnTo>
                    <a:pt x="4216" y="2255"/>
                  </a:lnTo>
                  <a:lnTo>
                    <a:pt x="4219" y="2216"/>
                  </a:lnTo>
                  <a:lnTo>
                    <a:pt x="4220" y="2178"/>
                  </a:lnTo>
                  <a:lnTo>
                    <a:pt x="4220" y="2178"/>
                  </a:lnTo>
                  <a:lnTo>
                    <a:pt x="4221" y="2110"/>
                  </a:lnTo>
                  <a:lnTo>
                    <a:pt x="4221" y="2110"/>
                  </a:lnTo>
                  <a:lnTo>
                    <a:pt x="4221" y="2070"/>
                  </a:lnTo>
                  <a:lnTo>
                    <a:pt x="4220" y="2029"/>
                  </a:lnTo>
                  <a:lnTo>
                    <a:pt x="4218" y="1989"/>
                  </a:lnTo>
                  <a:lnTo>
                    <a:pt x="4215" y="1950"/>
                  </a:lnTo>
                  <a:lnTo>
                    <a:pt x="4212" y="1911"/>
                  </a:lnTo>
                  <a:lnTo>
                    <a:pt x="4208" y="1871"/>
                  </a:lnTo>
                  <a:lnTo>
                    <a:pt x="4203" y="1832"/>
                  </a:lnTo>
                  <a:lnTo>
                    <a:pt x="4197" y="1794"/>
                  </a:lnTo>
                  <a:lnTo>
                    <a:pt x="4191" y="1754"/>
                  </a:lnTo>
                  <a:lnTo>
                    <a:pt x="4185" y="1716"/>
                  </a:lnTo>
                  <a:lnTo>
                    <a:pt x="4177" y="1678"/>
                  </a:lnTo>
                  <a:lnTo>
                    <a:pt x="4168" y="1640"/>
                  </a:lnTo>
                  <a:lnTo>
                    <a:pt x="4160" y="1603"/>
                  </a:lnTo>
                  <a:lnTo>
                    <a:pt x="4150" y="1565"/>
                  </a:lnTo>
                  <a:lnTo>
                    <a:pt x="4140" y="1528"/>
                  </a:lnTo>
                  <a:lnTo>
                    <a:pt x="4129" y="1492"/>
                  </a:lnTo>
                  <a:lnTo>
                    <a:pt x="4117" y="1455"/>
                  </a:lnTo>
                  <a:lnTo>
                    <a:pt x="4106" y="1419"/>
                  </a:lnTo>
                  <a:lnTo>
                    <a:pt x="4092" y="1382"/>
                  </a:lnTo>
                  <a:lnTo>
                    <a:pt x="4079" y="1346"/>
                  </a:lnTo>
                  <a:lnTo>
                    <a:pt x="4064" y="1311"/>
                  </a:lnTo>
                  <a:lnTo>
                    <a:pt x="4050" y="1276"/>
                  </a:lnTo>
                  <a:lnTo>
                    <a:pt x="4034" y="1241"/>
                  </a:lnTo>
                  <a:lnTo>
                    <a:pt x="4019" y="1207"/>
                  </a:lnTo>
                  <a:lnTo>
                    <a:pt x="4003" y="1173"/>
                  </a:lnTo>
                  <a:lnTo>
                    <a:pt x="3985" y="1139"/>
                  </a:lnTo>
                  <a:lnTo>
                    <a:pt x="3968" y="1106"/>
                  </a:lnTo>
                  <a:lnTo>
                    <a:pt x="3949" y="1073"/>
                  </a:lnTo>
                  <a:lnTo>
                    <a:pt x="3930" y="1040"/>
                  </a:lnTo>
                  <a:lnTo>
                    <a:pt x="3911" y="1009"/>
                  </a:lnTo>
                  <a:lnTo>
                    <a:pt x="3891" y="977"/>
                  </a:lnTo>
                  <a:lnTo>
                    <a:pt x="3871" y="946"/>
                  </a:lnTo>
                  <a:lnTo>
                    <a:pt x="3850" y="914"/>
                  </a:lnTo>
                  <a:lnTo>
                    <a:pt x="3828" y="884"/>
                  </a:lnTo>
                  <a:lnTo>
                    <a:pt x="3806" y="853"/>
                  </a:lnTo>
                  <a:lnTo>
                    <a:pt x="3783" y="823"/>
                  </a:lnTo>
                  <a:lnTo>
                    <a:pt x="3760" y="794"/>
                  </a:lnTo>
                  <a:lnTo>
                    <a:pt x="3737" y="764"/>
                  </a:lnTo>
                  <a:lnTo>
                    <a:pt x="3712" y="737"/>
                  </a:lnTo>
                  <a:lnTo>
                    <a:pt x="3687" y="708"/>
                  </a:lnTo>
                  <a:lnTo>
                    <a:pt x="3663" y="680"/>
                  </a:lnTo>
                  <a:lnTo>
                    <a:pt x="3637" y="653"/>
                  </a:lnTo>
                  <a:lnTo>
                    <a:pt x="3611" y="626"/>
                  </a:lnTo>
                  <a:lnTo>
                    <a:pt x="3584" y="600"/>
                  </a:lnTo>
                  <a:lnTo>
                    <a:pt x="3557" y="574"/>
                  </a:lnTo>
                  <a:lnTo>
                    <a:pt x="3530" y="548"/>
                  </a:lnTo>
                  <a:lnTo>
                    <a:pt x="3502" y="523"/>
                  </a:lnTo>
                  <a:lnTo>
                    <a:pt x="3474" y="499"/>
                  </a:lnTo>
                  <a:lnTo>
                    <a:pt x="3445" y="475"/>
                  </a:lnTo>
                  <a:lnTo>
                    <a:pt x="3415" y="451"/>
                  </a:lnTo>
                  <a:lnTo>
                    <a:pt x="3386" y="429"/>
                  </a:lnTo>
                  <a:lnTo>
                    <a:pt x="3355" y="406"/>
                  </a:lnTo>
                  <a:lnTo>
                    <a:pt x="3326" y="384"/>
                  </a:lnTo>
                  <a:lnTo>
                    <a:pt x="3295" y="364"/>
                  </a:lnTo>
                  <a:lnTo>
                    <a:pt x="3264" y="342"/>
                  </a:lnTo>
                  <a:lnTo>
                    <a:pt x="3232" y="322"/>
                  </a:lnTo>
                  <a:lnTo>
                    <a:pt x="3200" y="303"/>
                  </a:lnTo>
                  <a:lnTo>
                    <a:pt x="3167" y="283"/>
                  </a:lnTo>
                  <a:lnTo>
                    <a:pt x="3135" y="265"/>
                  </a:lnTo>
                  <a:lnTo>
                    <a:pt x="3101" y="246"/>
                  </a:lnTo>
                  <a:lnTo>
                    <a:pt x="3068" y="229"/>
                  </a:lnTo>
                  <a:lnTo>
                    <a:pt x="3034" y="212"/>
                  </a:lnTo>
                  <a:lnTo>
                    <a:pt x="3000" y="196"/>
                  </a:lnTo>
                  <a:lnTo>
                    <a:pt x="2965" y="18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44A4F81-A707-4612-9DE2-83618744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1524000"/>
              <a:ext cx="588963" cy="654050"/>
            </a:xfrm>
            <a:custGeom>
              <a:avLst/>
              <a:gdLst/>
              <a:ahLst/>
              <a:cxnLst>
                <a:cxn ang="0">
                  <a:pos x="1715" y="2374"/>
                </a:cxn>
                <a:cxn ang="0">
                  <a:pos x="922" y="3296"/>
                </a:cxn>
                <a:cxn ang="0">
                  <a:pos x="975" y="3293"/>
                </a:cxn>
                <a:cxn ang="0">
                  <a:pos x="1080" y="3285"/>
                </a:cxn>
                <a:cxn ang="0">
                  <a:pos x="1182" y="3273"/>
                </a:cxn>
                <a:cxn ang="0">
                  <a:pos x="1283" y="3254"/>
                </a:cxn>
                <a:cxn ang="0">
                  <a:pos x="1383" y="3232"/>
                </a:cxn>
                <a:cxn ang="0">
                  <a:pos x="1480" y="3204"/>
                </a:cxn>
                <a:cxn ang="0">
                  <a:pos x="1576" y="3173"/>
                </a:cxn>
                <a:cxn ang="0">
                  <a:pos x="1670" y="3136"/>
                </a:cxn>
                <a:cxn ang="0">
                  <a:pos x="1715" y="3116"/>
                </a:cxn>
                <a:cxn ang="0">
                  <a:pos x="1783" y="3085"/>
                </a:cxn>
                <a:cxn ang="0">
                  <a:pos x="1849" y="3052"/>
                </a:cxn>
                <a:cxn ang="0">
                  <a:pos x="1913" y="3016"/>
                </a:cxn>
                <a:cxn ang="0">
                  <a:pos x="1976" y="2978"/>
                </a:cxn>
                <a:cxn ang="0">
                  <a:pos x="2037" y="2938"/>
                </a:cxn>
                <a:cxn ang="0">
                  <a:pos x="2098" y="2897"/>
                </a:cxn>
                <a:cxn ang="0">
                  <a:pos x="2157" y="2853"/>
                </a:cxn>
                <a:cxn ang="0">
                  <a:pos x="2214" y="2806"/>
                </a:cxn>
                <a:cxn ang="0">
                  <a:pos x="2269" y="2759"/>
                </a:cxn>
                <a:cxn ang="0">
                  <a:pos x="2323" y="2708"/>
                </a:cxn>
                <a:cxn ang="0">
                  <a:pos x="2374" y="2657"/>
                </a:cxn>
                <a:cxn ang="0">
                  <a:pos x="2425" y="2603"/>
                </a:cxn>
                <a:cxn ang="0">
                  <a:pos x="2472" y="2549"/>
                </a:cxn>
                <a:cxn ang="0">
                  <a:pos x="2519" y="2492"/>
                </a:cxn>
                <a:cxn ang="0">
                  <a:pos x="2563" y="2433"/>
                </a:cxn>
                <a:cxn ang="0">
                  <a:pos x="2606" y="2374"/>
                </a:cxn>
                <a:cxn ang="0">
                  <a:pos x="2626" y="2344"/>
                </a:cxn>
                <a:cxn ang="0">
                  <a:pos x="2665" y="2282"/>
                </a:cxn>
                <a:cxn ang="0">
                  <a:pos x="2702" y="2219"/>
                </a:cxn>
                <a:cxn ang="0">
                  <a:pos x="2737" y="2154"/>
                </a:cxn>
                <a:cxn ang="0">
                  <a:pos x="2769" y="2089"/>
                </a:cxn>
                <a:cxn ang="0">
                  <a:pos x="2799" y="2022"/>
                </a:cxn>
                <a:cxn ang="0">
                  <a:pos x="2828" y="1953"/>
                </a:cxn>
                <a:cxn ang="0">
                  <a:pos x="2854" y="1884"/>
                </a:cxn>
                <a:cxn ang="0">
                  <a:pos x="2876" y="1814"/>
                </a:cxn>
                <a:cxn ang="0">
                  <a:pos x="2897" y="1742"/>
                </a:cxn>
                <a:cxn ang="0">
                  <a:pos x="2915" y="1670"/>
                </a:cxn>
                <a:cxn ang="0">
                  <a:pos x="2932" y="1597"/>
                </a:cxn>
                <a:cxn ang="0">
                  <a:pos x="2944" y="1522"/>
                </a:cxn>
                <a:cxn ang="0">
                  <a:pos x="2956" y="1446"/>
                </a:cxn>
                <a:cxn ang="0">
                  <a:pos x="2963" y="1370"/>
                </a:cxn>
                <a:cxn ang="0">
                  <a:pos x="2969" y="1293"/>
                </a:cxn>
                <a:cxn ang="0">
                  <a:pos x="1715" y="0"/>
                </a:cxn>
              </a:cxnLst>
              <a:rect l="0" t="0" r="r" b="b"/>
              <a:pathLst>
                <a:path w="2970" h="3296">
                  <a:moveTo>
                    <a:pt x="1715" y="0"/>
                  </a:moveTo>
                  <a:lnTo>
                    <a:pt x="1715" y="2374"/>
                  </a:lnTo>
                  <a:lnTo>
                    <a:pt x="0" y="2374"/>
                  </a:lnTo>
                  <a:lnTo>
                    <a:pt x="922" y="3296"/>
                  </a:lnTo>
                  <a:lnTo>
                    <a:pt x="922" y="3296"/>
                  </a:lnTo>
                  <a:lnTo>
                    <a:pt x="975" y="3293"/>
                  </a:lnTo>
                  <a:lnTo>
                    <a:pt x="1028" y="3290"/>
                  </a:lnTo>
                  <a:lnTo>
                    <a:pt x="1080" y="3285"/>
                  </a:lnTo>
                  <a:lnTo>
                    <a:pt x="1132" y="3280"/>
                  </a:lnTo>
                  <a:lnTo>
                    <a:pt x="1182" y="3273"/>
                  </a:lnTo>
                  <a:lnTo>
                    <a:pt x="1233" y="3264"/>
                  </a:lnTo>
                  <a:lnTo>
                    <a:pt x="1283" y="3254"/>
                  </a:lnTo>
                  <a:lnTo>
                    <a:pt x="1334" y="3244"/>
                  </a:lnTo>
                  <a:lnTo>
                    <a:pt x="1383" y="3232"/>
                  </a:lnTo>
                  <a:lnTo>
                    <a:pt x="1432" y="3218"/>
                  </a:lnTo>
                  <a:lnTo>
                    <a:pt x="1480" y="3204"/>
                  </a:lnTo>
                  <a:lnTo>
                    <a:pt x="1528" y="3189"/>
                  </a:lnTo>
                  <a:lnTo>
                    <a:pt x="1576" y="3173"/>
                  </a:lnTo>
                  <a:lnTo>
                    <a:pt x="1623" y="3155"/>
                  </a:lnTo>
                  <a:lnTo>
                    <a:pt x="1670" y="3136"/>
                  </a:lnTo>
                  <a:lnTo>
                    <a:pt x="1715" y="3116"/>
                  </a:lnTo>
                  <a:lnTo>
                    <a:pt x="1715" y="3116"/>
                  </a:lnTo>
                  <a:lnTo>
                    <a:pt x="1749" y="3101"/>
                  </a:lnTo>
                  <a:lnTo>
                    <a:pt x="1783" y="3085"/>
                  </a:lnTo>
                  <a:lnTo>
                    <a:pt x="1816" y="3069"/>
                  </a:lnTo>
                  <a:lnTo>
                    <a:pt x="1849" y="3052"/>
                  </a:lnTo>
                  <a:lnTo>
                    <a:pt x="1881" y="3034"/>
                  </a:lnTo>
                  <a:lnTo>
                    <a:pt x="1913" y="3016"/>
                  </a:lnTo>
                  <a:lnTo>
                    <a:pt x="1945" y="2998"/>
                  </a:lnTo>
                  <a:lnTo>
                    <a:pt x="1976" y="2978"/>
                  </a:lnTo>
                  <a:lnTo>
                    <a:pt x="2007" y="2959"/>
                  </a:lnTo>
                  <a:lnTo>
                    <a:pt x="2037" y="2938"/>
                  </a:lnTo>
                  <a:lnTo>
                    <a:pt x="2068" y="2917"/>
                  </a:lnTo>
                  <a:lnTo>
                    <a:pt x="2098" y="2897"/>
                  </a:lnTo>
                  <a:lnTo>
                    <a:pt x="2127" y="2874"/>
                  </a:lnTo>
                  <a:lnTo>
                    <a:pt x="2157" y="2853"/>
                  </a:lnTo>
                  <a:lnTo>
                    <a:pt x="2185" y="2830"/>
                  </a:lnTo>
                  <a:lnTo>
                    <a:pt x="2214" y="2806"/>
                  </a:lnTo>
                  <a:lnTo>
                    <a:pt x="2241" y="2783"/>
                  </a:lnTo>
                  <a:lnTo>
                    <a:pt x="2269" y="2759"/>
                  </a:lnTo>
                  <a:lnTo>
                    <a:pt x="2296" y="2734"/>
                  </a:lnTo>
                  <a:lnTo>
                    <a:pt x="2323" y="2708"/>
                  </a:lnTo>
                  <a:lnTo>
                    <a:pt x="2349" y="2684"/>
                  </a:lnTo>
                  <a:lnTo>
                    <a:pt x="2374" y="2657"/>
                  </a:lnTo>
                  <a:lnTo>
                    <a:pt x="2400" y="2631"/>
                  </a:lnTo>
                  <a:lnTo>
                    <a:pt x="2425" y="2603"/>
                  </a:lnTo>
                  <a:lnTo>
                    <a:pt x="2449" y="2576"/>
                  </a:lnTo>
                  <a:lnTo>
                    <a:pt x="2472" y="2549"/>
                  </a:lnTo>
                  <a:lnTo>
                    <a:pt x="2496" y="2521"/>
                  </a:lnTo>
                  <a:lnTo>
                    <a:pt x="2519" y="2492"/>
                  </a:lnTo>
                  <a:lnTo>
                    <a:pt x="2541" y="2463"/>
                  </a:lnTo>
                  <a:lnTo>
                    <a:pt x="2563" y="2433"/>
                  </a:lnTo>
                  <a:lnTo>
                    <a:pt x="2585" y="2403"/>
                  </a:lnTo>
                  <a:lnTo>
                    <a:pt x="2606" y="2374"/>
                  </a:lnTo>
                  <a:lnTo>
                    <a:pt x="2606" y="2374"/>
                  </a:lnTo>
                  <a:lnTo>
                    <a:pt x="2626" y="2344"/>
                  </a:lnTo>
                  <a:lnTo>
                    <a:pt x="2645" y="2313"/>
                  </a:lnTo>
                  <a:lnTo>
                    <a:pt x="2665" y="2282"/>
                  </a:lnTo>
                  <a:lnTo>
                    <a:pt x="2684" y="2251"/>
                  </a:lnTo>
                  <a:lnTo>
                    <a:pt x="2702" y="2219"/>
                  </a:lnTo>
                  <a:lnTo>
                    <a:pt x="2720" y="2187"/>
                  </a:lnTo>
                  <a:lnTo>
                    <a:pt x="2737" y="2154"/>
                  </a:lnTo>
                  <a:lnTo>
                    <a:pt x="2754" y="2122"/>
                  </a:lnTo>
                  <a:lnTo>
                    <a:pt x="2769" y="2089"/>
                  </a:lnTo>
                  <a:lnTo>
                    <a:pt x="2784" y="2055"/>
                  </a:lnTo>
                  <a:lnTo>
                    <a:pt x="2799" y="2022"/>
                  </a:lnTo>
                  <a:lnTo>
                    <a:pt x="2813" y="1988"/>
                  </a:lnTo>
                  <a:lnTo>
                    <a:pt x="2828" y="1953"/>
                  </a:lnTo>
                  <a:lnTo>
                    <a:pt x="2840" y="1919"/>
                  </a:lnTo>
                  <a:lnTo>
                    <a:pt x="2854" y="1884"/>
                  </a:lnTo>
                  <a:lnTo>
                    <a:pt x="2865" y="1849"/>
                  </a:lnTo>
                  <a:lnTo>
                    <a:pt x="2876" y="1814"/>
                  </a:lnTo>
                  <a:lnTo>
                    <a:pt x="2888" y="1778"/>
                  </a:lnTo>
                  <a:lnTo>
                    <a:pt x="2897" y="1742"/>
                  </a:lnTo>
                  <a:lnTo>
                    <a:pt x="2907" y="1706"/>
                  </a:lnTo>
                  <a:lnTo>
                    <a:pt x="2915" y="1670"/>
                  </a:lnTo>
                  <a:lnTo>
                    <a:pt x="2924" y="1633"/>
                  </a:lnTo>
                  <a:lnTo>
                    <a:pt x="2932" y="1597"/>
                  </a:lnTo>
                  <a:lnTo>
                    <a:pt x="2938" y="1559"/>
                  </a:lnTo>
                  <a:lnTo>
                    <a:pt x="2944" y="1522"/>
                  </a:lnTo>
                  <a:lnTo>
                    <a:pt x="2950" y="1485"/>
                  </a:lnTo>
                  <a:lnTo>
                    <a:pt x="2956" y="1446"/>
                  </a:lnTo>
                  <a:lnTo>
                    <a:pt x="2960" y="1408"/>
                  </a:lnTo>
                  <a:lnTo>
                    <a:pt x="2963" y="1370"/>
                  </a:lnTo>
                  <a:lnTo>
                    <a:pt x="2966" y="1332"/>
                  </a:lnTo>
                  <a:lnTo>
                    <a:pt x="2969" y="1293"/>
                  </a:lnTo>
                  <a:lnTo>
                    <a:pt x="2970" y="1255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3C99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8C3E9DC-4759-470E-AA22-123B0A3A9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1524000"/>
              <a:ext cx="588963" cy="654050"/>
            </a:xfrm>
            <a:custGeom>
              <a:avLst/>
              <a:gdLst/>
              <a:ahLst/>
              <a:cxnLst>
                <a:cxn ang="0">
                  <a:pos x="1715" y="2374"/>
                </a:cxn>
                <a:cxn ang="0">
                  <a:pos x="922" y="3296"/>
                </a:cxn>
                <a:cxn ang="0">
                  <a:pos x="975" y="3293"/>
                </a:cxn>
                <a:cxn ang="0">
                  <a:pos x="1080" y="3285"/>
                </a:cxn>
                <a:cxn ang="0">
                  <a:pos x="1182" y="3273"/>
                </a:cxn>
                <a:cxn ang="0">
                  <a:pos x="1283" y="3254"/>
                </a:cxn>
                <a:cxn ang="0">
                  <a:pos x="1383" y="3232"/>
                </a:cxn>
                <a:cxn ang="0">
                  <a:pos x="1480" y="3204"/>
                </a:cxn>
                <a:cxn ang="0">
                  <a:pos x="1576" y="3173"/>
                </a:cxn>
                <a:cxn ang="0">
                  <a:pos x="1670" y="3136"/>
                </a:cxn>
                <a:cxn ang="0">
                  <a:pos x="1715" y="3116"/>
                </a:cxn>
                <a:cxn ang="0">
                  <a:pos x="1783" y="3085"/>
                </a:cxn>
                <a:cxn ang="0">
                  <a:pos x="1849" y="3052"/>
                </a:cxn>
                <a:cxn ang="0">
                  <a:pos x="1913" y="3016"/>
                </a:cxn>
                <a:cxn ang="0">
                  <a:pos x="1976" y="2978"/>
                </a:cxn>
                <a:cxn ang="0">
                  <a:pos x="2037" y="2938"/>
                </a:cxn>
                <a:cxn ang="0">
                  <a:pos x="2098" y="2897"/>
                </a:cxn>
                <a:cxn ang="0">
                  <a:pos x="2157" y="2853"/>
                </a:cxn>
                <a:cxn ang="0">
                  <a:pos x="2214" y="2806"/>
                </a:cxn>
                <a:cxn ang="0">
                  <a:pos x="2269" y="2759"/>
                </a:cxn>
                <a:cxn ang="0">
                  <a:pos x="2323" y="2708"/>
                </a:cxn>
                <a:cxn ang="0">
                  <a:pos x="2374" y="2657"/>
                </a:cxn>
                <a:cxn ang="0">
                  <a:pos x="2425" y="2603"/>
                </a:cxn>
                <a:cxn ang="0">
                  <a:pos x="2472" y="2549"/>
                </a:cxn>
                <a:cxn ang="0">
                  <a:pos x="2519" y="2492"/>
                </a:cxn>
                <a:cxn ang="0">
                  <a:pos x="2563" y="2433"/>
                </a:cxn>
                <a:cxn ang="0">
                  <a:pos x="2606" y="2374"/>
                </a:cxn>
                <a:cxn ang="0">
                  <a:pos x="2626" y="2344"/>
                </a:cxn>
                <a:cxn ang="0">
                  <a:pos x="2665" y="2282"/>
                </a:cxn>
                <a:cxn ang="0">
                  <a:pos x="2702" y="2219"/>
                </a:cxn>
                <a:cxn ang="0">
                  <a:pos x="2737" y="2154"/>
                </a:cxn>
                <a:cxn ang="0">
                  <a:pos x="2769" y="2089"/>
                </a:cxn>
                <a:cxn ang="0">
                  <a:pos x="2799" y="2022"/>
                </a:cxn>
                <a:cxn ang="0">
                  <a:pos x="2828" y="1953"/>
                </a:cxn>
                <a:cxn ang="0">
                  <a:pos x="2854" y="1884"/>
                </a:cxn>
                <a:cxn ang="0">
                  <a:pos x="2876" y="1814"/>
                </a:cxn>
                <a:cxn ang="0">
                  <a:pos x="2897" y="1742"/>
                </a:cxn>
                <a:cxn ang="0">
                  <a:pos x="2915" y="1670"/>
                </a:cxn>
                <a:cxn ang="0">
                  <a:pos x="2932" y="1597"/>
                </a:cxn>
                <a:cxn ang="0">
                  <a:pos x="2944" y="1522"/>
                </a:cxn>
                <a:cxn ang="0">
                  <a:pos x="2956" y="1446"/>
                </a:cxn>
                <a:cxn ang="0">
                  <a:pos x="2963" y="1370"/>
                </a:cxn>
                <a:cxn ang="0">
                  <a:pos x="2969" y="1293"/>
                </a:cxn>
                <a:cxn ang="0">
                  <a:pos x="1715" y="0"/>
                </a:cxn>
              </a:cxnLst>
              <a:rect l="0" t="0" r="r" b="b"/>
              <a:pathLst>
                <a:path w="2970" h="3296">
                  <a:moveTo>
                    <a:pt x="1715" y="0"/>
                  </a:moveTo>
                  <a:lnTo>
                    <a:pt x="1715" y="2374"/>
                  </a:lnTo>
                  <a:lnTo>
                    <a:pt x="0" y="2374"/>
                  </a:lnTo>
                  <a:lnTo>
                    <a:pt x="922" y="3296"/>
                  </a:lnTo>
                  <a:lnTo>
                    <a:pt x="922" y="3296"/>
                  </a:lnTo>
                  <a:lnTo>
                    <a:pt x="975" y="3293"/>
                  </a:lnTo>
                  <a:lnTo>
                    <a:pt x="1028" y="3290"/>
                  </a:lnTo>
                  <a:lnTo>
                    <a:pt x="1080" y="3285"/>
                  </a:lnTo>
                  <a:lnTo>
                    <a:pt x="1132" y="3280"/>
                  </a:lnTo>
                  <a:lnTo>
                    <a:pt x="1182" y="3273"/>
                  </a:lnTo>
                  <a:lnTo>
                    <a:pt x="1233" y="3264"/>
                  </a:lnTo>
                  <a:lnTo>
                    <a:pt x="1283" y="3254"/>
                  </a:lnTo>
                  <a:lnTo>
                    <a:pt x="1334" y="3244"/>
                  </a:lnTo>
                  <a:lnTo>
                    <a:pt x="1383" y="3232"/>
                  </a:lnTo>
                  <a:lnTo>
                    <a:pt x="1432" y="3218"/>
                  </a:lnTo>
                  <a:lnTo>
                    <a:pt x="1480" y="3204"/>
                  </a:lnTo>
                  <a:lnTo>
                    <a:pt x="1528" y="3189"/>
                  </a:lnTo>
                  <a:lnTo>
                    <a:pt x="1576" y="3173"/>
                  </a:lnTo>
                  <a:lnTo>
                    <a:pt x="1623" y="3155"/>
                  </a:lnTo>
                  <a:lnTo>
                    <a:pt x="1670" y="3136"/>
                  </a:lnTo>
                  <a:lnTo>
                    <a:pt x="1715" y="3116"/>
                  </a:lnTo>
                  <a:lnTo>
                    <a:pt x="1715" y="3116"/>
                  </a:lnTo>
                  <a:lnTo>
                    <a:pt x="1749" y="3101"/>
                  </a:lnTo>
                  <a:lnTo>
                    <a:pt x="1783" y="3085"/>
                  </a:lnTo>
                  <a:lnTo>
                    <a:pt x="1816" y="3069"/>
                  </a:lnTo>
                  <a:lnTo>
                    <a:pt x="1849" y="3052"/>
                  </a:lnTo>
                  <a:lnTo>
                    <a:pt x="1881" y="3034"/>
                  </a:lnTo>
                  <a:lnTo>
                    <a:pt x="1913" y="3016"/>
                  </a:lnTo>
                  <a:lnTo>
                    <a:pt x="1945" y="2998"/>
                  </a:lnTo>
                  <a:lnTo>
                    <a:pt x="1976" y="2978"/>
                  </a:lnTo>
                  <a:lnTo>
                    <a:pt x="2007" y="2959"/>
                  </a:lnTo>
                  <a:lnTo>
                    <a:pt x="2037" y="2938"/>
                  </a:lnTo>
                  <a:lnTo>
                    <a:pt x="2068" y="2917"/>
                  </a:lnTo>
                  <a:lnTo>
                    <a:pt x="2098" y="2897"/>
                  </a:lnTo>
                  <a:lnTo>
                    <a:pt x="2127" y="2874"/>
                  </a:lnTo>
                  <a:lnTo>
                    <a:pt x="2157" y="2853"/>
                  </a:lnTo>
                  <a:lnTo>
                    <a:pt x="2185" y="2830"/>
                  </a:lnTo>
                  <a:lnTo>
                    <a:pt x="2214" y="2806"/>
                  </a:lnTo>
                  <a:lnTo>
                    <a:pt x="2241" y="2783"/>
                  </a:lnTo>
                  <a:lnTo>
                    <a:pt x="2269" y="2759"/>
                  </a:lnTo>
                  <a:lnTo>
                    <a:pt x="2296" y="2734"/>
                  </a:lnTo>
                  <a:lnTo>
                    <a:pt x="2323" y="2708"/>
                  </a:lnTo>
                  <a:lnTo>
                    <a:pt x="2349" y="2684"/>
                  </a:lnTo>
                  <a:lnTo>
                    <a:pt x="2374" y="2657"/>
                  </a:lnTo>
                  <a:lnTo>
                    <a:pt x="2400" y="2631"/>
                  </a:lnTo>
                  <a:lnTo>
                    <a:pt x="2425" y="2603"/>
                  </a:lnTo>
                  <a:lnTo>
                    <a:pt x="2449" y="2576"/>
                  </a:lnTo>
                  <a:lnTo>
                    <a:pt x="2472" y="2549"/>
                  </a:lnTo>
                  <a:lnTo>
                    <a:pt x="2496" y="2521"/>
                  </a:lnTo>
                  <a:lnTo>
                    <a:pt x="2519" y="2492"/>
                  </a:lnTo>
                  <a:lnTo>
                    <a:pt x="2541" y="2463"/>
                  </a:lnTo>
                  <a:lnTo>
                    <a:pt x="2563" y="2433"/>
                  </a:lnTo>
                  <a:lnTo>
                    <a:pt x="2585" y="2403"/>
                  </a:lnTo>
                  <a:lnTo>
                    <a:pt x="2606" y="2374"/>
                  </a:lnTo>
                  <a:lnTo>
                    <a:pt x="2606" y="2374"/>
                  </a:lnTo>
                  <a:lnTo>
                    <a:pt x="2626" y="2344"/>
                  </a:lnTo>
                  <a:lnTo>
                    <a:pt x="2645" y="2313"/>
                  </a:lnTo>
                  <a:lnTo>
                    <a:pt x="2665" y="2282"/>
                  </a:lnTo>
                  <a:lnTo>
                    <a:pt x="2684" y="2251"/>
                  </a:lnTo>
                  <a:lnTo>
                    <a:pt x="2702" y="2219"/>
                  </a:lnTo>
                  <a:lnTo>
                    <a:pt x="2720" y="2187"/>
                  </a:lnTo>
                  <a:lnTo>
                    <a:pt x="2737" y="2154"/>
                  </a:lnTo>
                  <a:lnTo>
                    <a:pt x="2754" y="2122"/>
                  </a:lnTo>
                  <a:lnTo>
                    <a:pt x="2769" y="2089"/>
                  </a:lnTo>
                  <a:lnTo>
                    <a:pt x="2784" y="2055"/>
                  </a:lnTo>
                  <a:lnTo>
                    <a:pt x="2799" y="2022"/>
                  </a:lnTo>
                  <a:lnTo>
                    <a:pt x="2813" y="1988"/>
                  </a:lnTo>
                  <a:lnTo>
                    <a:pt x="2828" y="1953"/>
                  </a:lnTo>
                  <a:lnTo>
                    <a:pt x="2840" y="1919"/>
                  </a:lnTo>
                  <a:lnTo>
                    <a:pt x="2854" y="1884"/>
                  </a:lnTo>
                  <a:lnTo>
                    <a:pt x="2865" y="1849"/>
                  </a:lnTo>
                  <a:lnTo>
                    <a:pt x="2876" y="1814"/>
                  </a:lnTo>
                  <a:lnTo>
                    <a:pt x="2888" y="1778"/>
                  </a:lnTo>
                  <a:lnTo>
                    <a:pt x="2897" y="1742"/>
                  </a:lnTo>
                  <a:lnTo>
                    <a:pt x="2907" y="1706"/>
                  </a:lnTo>
                  <a:lnTo>
                    <a:pt x="2915" y="1670"/>
                  </a:lnTo>
                  <a:lnTo>
                    <a:pt x="2924" y="1633"/>
                  </a:lnTo>
                  <a:lnTo>
                    <a:pt x="2932" y="1597"/>
                  </a:lnTo>
                  <a:lnTo>
                    <a:pt x="2938" y="1559"/>
                  </a:lnTo>
                  <a:lnTo>
                    <a:pt x="2944" y="1522"/>
                  </a:lnTo>
                  <a:lnTo>
                    <a:pt x="2950" y="1485"/>
                  </a:lnTo>
                  <a:lnTo>
                    <a:pt x="2956" y="1446"/>
                  </a:lnTo>
                  <a:lnTo>
                    <a:pt x="2960" y="1408"/>
                  </a:lnTo>
                  <a:lnTo>
                    <a:pt x="2963" y="1370"/>
                  </a:lnTo>
                  <a:lnTo>
                    <a:pt x="2966" y="1332"/>
                  </a:lnTo>
                  <a:lnTo>
                    <a:pt x="2969" y="1293"/>
                  </a:lnTo>
                  <a:lnTo>
                    <a:pt x="2970" y="1255"/>
                  </a:lnTo>
                  <a:lnTo>
                    <a:pt x="17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1CC2EF-79ED-4EE6-9B1E-9B819FF9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501" y="1524000"/>
              <a:ext cx="169863" cy="471487"/>
            </a:xfrm>
            <a:prstGeom prst="rect">
              <a:avLst/>
            </a:prstGeom>
            <a:solidFill>
              <a:srgbClr val="4750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1C0E35-D0C6-40C2-804B-2999E08E9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501" y="1524000"/>
              <a:ext cx="169863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872ED7B-CDD5-445E-98C1-8274C4B5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4" y="1524000"/>
              <a:ext cx="169863" cy="471487"/>
            </a:xfrm>
            <a:prstGeom prst="rect">
              <a:avLst/>
            </a:prstGeom>
            <a:solidFill>
              <a:srgbClr val="47505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8E1E4B0-779B-4D36-9E3D-C7E764C1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4" y="1524000"/>
              <a:ext cx="169863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9A10DB-146D-4F97-9333-F63B434FD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1" y="1576388"/>
              <a:ext cx="287338" cy="393700"/>
            </a:xfrm>
            <a:prstGeom prst="rect">
              <a:avLst/>
            </a:prstGeom>
            <a:solidFill>
              <a:srgbClr val="FFEE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AABDC3-6B71-490A-9018-B75C2589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1" y="1576388"/>
              <a:ext cx="287338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E78AA07-E768-449C-A0A6-54392B6D9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576" y="1563688"/>
              <a:ext cx="157163" cy="26987"/>
            </a:xfrm>
            <a:prstGeom prst="rect">
              <a:avLst/>
            </a:prstGeom>
            <a:solidFill>
              <a:srgbClr val="FAAB1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75AA2-C119-4496-B4D1-BBBF5B02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576" y="1563688"/>
              <a:ext cx="157163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13346B0-C3A6-4BE0-896F-4AAA7DC4D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4" y="1530350"/>
              <a:ext cx="77788" cy="3968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5"/>
                </a:cxn>
                <a:cxn ang="0">
                  <a:pos x="87" y="34"/>
                </a:cxn>
                <a:cxn ang="0">
                  <a:pos x="58" y="59"/>
                </a:cxn>
                <a:cxn ang="0">
                  <a:pos x="34" y="88"/>
                </a:cxn>
                <a:cxn ang="0">
                  <a:pos x="15" y="121"/>
                </a:cxn>
                <a:cxn ang="0">
                  <a:pos x="4" y="158"/>
                </a:cxn>
                <a:cxn ang="0">
                  <a:pos x="0" y="198"/>
                </a:cxn>
                <a:cxn ang="0">
                  <a:pos x="395" y="198"/>
                </a:cxn>
                <a:cxn ang="0">
                  <a:pos x="391" y="158"/>
                </a:cxn>
                <a:cxn ang="0">
                  <a:pos x="379" y="121"/>
                </a:cxn>
                <a:cxn ang="0">
                  <a:pos x="362" y="88"/>
                </a:cxn>
                <a:cxn ang="0">
                  <a:pos x="337" y="59"/>
                </a:cxn>
                <a:cxn ang="0">
                  <a:pos x="308" y="34"/>
                </a:cxn>
                <a:cxn ang="0">
                  <a:pos x="274" y="15"/>
                </a:cxn>
                <a:cxn ang="0">
                  <a:pos x="237" y="4"/>
                </a:cxn>
                <a:cxn ang="0">
                  <a:pos x="198" y="0"/>
                </a:cxn>
                <a:cxn ang="0">
                  <a:pos x="198" y="149"/>
                </a:cxn>
                <a:cxn ang="0">
                  <a:pos x="178" y="145"/>
                </a:cxn>
                <a:cxn ang="0">
                  <a:pos x="162" y="135"/>
                </a:cxn>
                <a:cxn ang="0">
                  <a:pos x="151" y="118"/>
                </a:cxn>
                <a:cxn ang="0">
                  <a:pos x="147" y="99"/>
                </a:cxn>
                <a:cxn ang="0">
                  <a:pos x="148" y="89"/>
                </a:cxn>
                <a:cxn ang="0">
                  <a:pos x="156" y="71"/>
                </a:cxn>
                <a:cxn ang="0">
                  <a:pos x="169" y="57"/>
                </a:cxn>
                <a:cxn ang="0">
                  <a:pos x="187" y="49"/>
                </a:cxn>
                <a:cxn ang="0">
                  <a:pos x="198" y="48"/>
                </a:cxn>
                <a:cxn ang="0">
                  <a:pos x="217" y="53"/>
                </a:cxn>
                <a:cxn ang="0">
                  <a:pos x="234" y="63"/>
                </a:cxn>
                <a:cxn ang="0">
                  <a:pos x="244" y="79"/>
                </a:cxn>
                <a:cxn ang="0">
                  <a:pos x="248" y="99"/>
                </a:cxn>
                <a:cxn ang="0">
                  <a:pos x="247" y="109"/>
                </a:cxn>
                <a:cxn ang="0">
                  <a:pos x="240" y="128"/>
                </a:cxn>
                <a:cxn ang="0">
                  <a:pos x="226" y="141"/>
                </a:cxn>
                <a:cxn ang="0">
                  <a:pos x="208" y="148"/>
                </a:cxn>
              </a:cxnLst>
              <a:rect l="0" t="0" r="r" b="b"/>
              <a:pathLst>
                <a:path w="395" h="198">
                  <a:moveTo>
                    <a:pt x="198" y="0"/>
                  </a:moveTo>
                  <a:lnTo>
                    <a:pt x="198" y="0"/>
                  </a:lnTo>
                  <a:lnTo>
                    <a:pt x="177" y="1"/>
                  </a:lnTo>
                  <a:lnTo>
                    <a:pt x="158" y="4"/>
                  </a:lnTo>
                  <a:lnTo>
                    <a:pt x="139" y="9"/>
                  </a:lnTo>
                  <a:lnTo>
                    <a:pt x="120" y="15"/>
                  </a:lnTo>
                  <a:lnTo>
                    <a:pt x="104" y="25"/>
                  </a:lnTo>
                  <a:lnTo>
                    <a:pt x="87" y="34"/>
                  </a:lnTo>
                  <a:lnTo>
                    <a:pt x="72" y="45"/>
                  </a:lnTo>
                  <a:lnTo>
                    <a:pt x="58" y="59"/>
                  </a:lnTo>
                  <a:lnTo>
                    <a:pt x="45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5" y="121"/>
                  </a:lnTo>
                  <a:lnTo>
                    <a:pt x="9" y="139"/>
                  </a:lnTo>
                  <a:lnTo>
                    <a:pt x="4" y="158"/>
                  </a:lnTo>
                  <a:lnTo>
                    <a:pt x="1" y="177"/>
                  </a:lnTo>
                  <a:lnTo>
                    <a:pt x="0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4" y="177"/>
                  </a:lnTo>
                  <a:lnTo>
                    <a:pt x="391" y="158"/>
                  </a:lnTo>
                  <a:lnTo>
                    <a:pt x="386" y="139"/>
                  </a:lnTo>
                  <a:lnTo>
                    <a:pt x="379" y="121"/>
                  </a:lnTo>
                  <a:lnTo>
                    <a:pt x="371" y="104"/>
                  </a:lnTo>
                  <a:lnTo>
                    <a:pt x="362" y="88"/>
                  </a:lnTo>
                  <a:lnTo>
                    <a:pt x="350" y="72"/>
                  </a:lnTo>
                  <a:lnTo>
                    <a:pt x="337" y="59"/>
                  </a:lnTo>
                  <a:lnTo>
                    <a:pt x="323" y="45"/>
                  </a:lnTo>
                  <a:lnTo>
                    <a:pt x="308" y="34"/>
                  </a:lnTo>
                  <a:lnTo>
                    <a:pt x="292" y="25"/>
                  </a:lnTo>
                  <a:lnTo>
                    <a:pt x="274" y="15"/>
                  </a:lnTo>
                  <a:lnTo>
                    <a:pt x="256" y="9"/>
                  </a:lnTo>
                  <a:lnTo>
                    <a:pt x="237" y="4"/>
                  </a:lnTo>
                  <a:lnTo>
                    <a:pt x="217" y="1"/>
                  </a:lnTo>
                  <a:lnTo>
                    <a:pt x="198" y="0"/>
                  </a:lnTo>
                  <a:close/>
                  <a:moveTo>
                    <a:pt x="198" y="149"/>
                  </a:moveTo>
                  <a:lnTo>
                    <a:pt x="198" y="149"/>
                  </a:lnTo>
                  <a:lnTo>
                    <a:pt x="187" y="148"/>
                  </a:lnTo>
                  <a:lnTo>
                    <a:pt x="178" y="145"/>
                  </a:lnTo>
                  <a:lnTo>
                    <a:pt x="169" y="141"/>
                  </a:lnTo>
                  <a:lnTo>
                    <a:pt x="162" y="135"/>
                  </a:lnTo>
                  <a:lnTo>
                    <a:pt x="156" y="128"/>
                  </a:lnTo>
                  <a:lnTo>
                    <a:pt x="151" y="118"/>
                  </a:lnTo>
                  <a:lnTo>
                    <a:pt x="148" y="10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8" y="89"/>
                  </a:lnTo>
                  <a:lnTo>
                    <a:pt x="151" y="79"/>
                  </a:lnTo>
                  <a:lnTo>
                    <a:pt x="156" y="71"/>
                  </a:lnTo>
                  <a:lnTo>
                    <a:pt x="162" y="63"/>
                  </a:lnTo>
                  <a:lnTo>
                    <a:pt x="169" y="57"/>
                  </a:lnTo>
                  <a:lnTo>
                    <a:pt x="178" y="53"/>
                  </a:lnTo>
                  <a:lnTo>
                    <a:pt x="187" y="49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08" y="49"/>
                  </a:lnTo>
                  <a:lnTo>
                    <a:pt x="217" y="53"/>
                  </a:lnTo>
                  <a:lnTo>
                    <a:pt x="226" y="57"/>
                  </a:lnTo>
                  <a:lnTo>
                    <a:pt x="234" y="63"/>
                  </a:lnTo>
                  <a:lnTo>
                    <a:pt x="240" y="71"/>
                  </a:lnTo>
                  <a:lnTo>
                    <a:pt x="244" y="79"/>
                  </a:lnTo>
                  <a:lnTo>
                    <a:pt x="247" y="89"/>
                  </a:lnTo>
                  <a:lnTo>
                    <a:pt x="248" y="99"/>
                  </a:lnTo>
                  <a:lnTo>
                    <a:pt x="248" y="99"/>
                  </a:lnTo>
                  <a:lnTo>
                    <a:pt x="247" y="109"/>
                  </a:lnTo>
                  <a:lnTo>
                    <a:pt x="244" y="118"/>
                  </a:lnTo>
                  <a:lnTo>
                    <a:pt x="240" y="128"/>
                  </a:lnTo>
                  <a:lnTo>
                    <a:pt x="234" y="135"/>
                  </a:lnTo>
                  <a:lnTo>
                    <a:pt x="226" y="141"/>
                  </a:lnTo>
                  <a:lnTo>
                    <a:pt x="217" y="145"/>
                  </a:lnTo>
                  <a:lnTo>
                    <a:pt x="208" y="148"/>
                  </a:lnTo>
                  <a:lnTo>
                    <a:pt x="198" y="149"/>
                  </a:lnTo>
                  <a:close/>
                </a:path>
              </a:pathLst>
            </a:custGeom>
            <a:solidFill>
              <a:srgbClr val="FAA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A162390-B154-4D71-9B7E-D912AD0E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4" y="1530350"/>
              <a:ext cx="77788" cy="39687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98" y="0"/>
                </a:cxn>
                <a:cxn ang="0">
                  <a:pos x="177" y="1"/>
                </a:cxn>
                <a:cxn ang="0">
                  <a:pos x="158" y="4"/>
                </a:cxn>
                <a:cxn ang="0">
                  <a:pos x="139" y="9"/>
                </a:cxn>
                <a:cxn ang="0">
                  <a:pos x="120" y="15"/>
                </a:cxn>
                <a:cxn ang="0">
                  <a:pos x="104" y="25"/>
                </a:cxn>
                <a:cxn ang="0">
                  <a:pos x="87" y="34"/>
                </a:cxn>
                <a:cxn ang="0">
                  <a:pos x="72" y="45"/>
                </a:cxn>
                <a:cxn ang="0">
                  <a:pos x="58" y="59"/>
                </a:cxn>
                <a:cxn ang="0">
                  <a:pos x="45" y="72"/>
                </a:cxn>
                <a:cxn ang="0">
                  <a:pos x="34" y="88"/>
                </a:cxn>
                <a:cxn ang="0">
                  <a:pos x="24" y="104"/>
                </a:cxn>
                <a:cxn ang="0">
                  <a:pos x="15" y="121"/>
                </a:cxn>
                <a:cxn ang="0">
                  <a:pos x="9" y="139"/>
                </a:cxn>
                <a:cxn ang="0">
                  <a:pos x="4" y="158"/>
                </a:cxn>
                <a:cxn ang="0">
                  <a:pos x="1" y="177"/>
                </a:cxn>
                <a:cxn ang="0">
                  <a:pos x="0" y="198"/>
                </a:cxn>
                <a:cxn ang="0">
                  <a:pos x="395" y="198"/>
                </a:cxn>
                <a:cxn ang="0">
                  <a:pos x="395" y="198"/>
                </a:cxn>
                <a:cxn ang="0">
                  <a:pos x="394" y="177"/>
                </a:cxn>
                <a:cxn ang="0">
                  <a:pos x="391" y="158"/>
                </a:cxn>
                <a:cxn ang="0">
                  <a:pos x="386" y="139"/>
                </a:cxn>
                <a:cxn ang="0">
                  <a:pos x="379" y="121"/>
                </a:cxn>
                <a:cxn ang="0">
                  <a:pos x="371" y="104"/>
                </a:cxn>
                <a:cxn ang="0">
                  <a:pos x="362" y="88"/>
                </a:cxn>
                <a:cxn ang="0">
                  <a:pos x="350" y="72"/>
                </a:cxn>
                <a:cxn ang="0">
                  <a:pos x="337" y="59"/>
                </a:cxn>
                <a:cxn ang="0">
                  <a:pos x="323" y="45"/>
                </a:cxn>
                <a:cxn ang="0">
                  <a:pos x="308" y="34"/>
                </a:cxn>
                <a:cxn ang="0">
                  <a:pos x="292" y="25"/>
                </a:cxn>
                <a:cxn ang="0">
                  <a:pos x="274" y="15"/>
                </a:cxn>
                <a:cxn ang="0">
                  <a:pos x="256" y="9"/>
                </a:cxn>
                <a:cxn ang="0">
                  <a:pos x="237" y="4"/>
                </a:cxn>
                <a:cxn ang="0">
                  <a:pos x="217" y="1"/>
                </a:cxn>
                <a:cxn ang="0">
                  <a:pos x="198" y="0"/>
                </a:cxn>
              </a:cxnLst>
              <a:rect l="0" t="0" r="r" b="b"/>
              <a:pathLst>
                <a:path w="395" h="198">
                  <a:moveTo>
                    <a:pt x="198" y="0"/>
                  </a:moveTo>
                  <a:lnTo>
                    <a:pt x="198" y="0"/>
                  </a:lnTo>
                  <a:lnTo>
                    <a:pt x="177" y="1"/>
                  </a:lnTo>
                  <a:lnTo>
                    <a:pt x="158" y="4"/>
                  </a:lnTo>
                  <a:lnTo>
                    <a:pt x="139" y="9"/>
                  </a:lnTo>
                  <a:lnTo>
                    <a:pt x="120" y="15"/>
                  </a:lnTo>
                  <a:lnTo>
                    <a:pt x="104" y="25"/>
                  </a:lnTo>
                  <a:lnTo>
                    <a:pt x="87" y="34"/>
                  </a:lnTo>
                  <a:lnTo>
                    <a:pt x="72" y="45"/>
                  </a:lnTo>
                  <a:lnTo>
                    <a:pt x="58" y="59"/>
                  </a:lnTo>
                  <a:lnTo>
                    <a:pt x="45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5" y="121"/>
                  </a:lnTo>
                  <a:lnTo>
                    <a:pt x="9" y="139"/>
                  </a:lnTo>
                  <a:lnTo>
                    <a:pt x="4" y="158"/>
                  </a:lnTo>
                  <a:lnTo>
                    <a:pt x="1" y="177"/>
                  </a:lnTo>
                  <a:lnTo>
                    <a:pt x="0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4" y="177"/>
                  </a:lnTo>
                  <a:lnTo>
                    <a:pt x="391" y="158"/>
                  </a:lnTo>
                  <a:lnTo>
                    <a:pt x="386" y="139"/>
                  </a:lnTo>
                  <a:lnTo>
                    <a:pt x="379" y="121"/>
                  </a:lnTo>
                  <a:lnTo>
                    <a:pt x="371" y="104"/>
                  </a:lnTo>
                  <a:lnTo>
                    <a:pt x="362" y="88"/>
                  </a:lnTo>
                  <a:lnTo>
                    <a:pt x="350" y="72"/>
                  </a:lnTo>
                  <a:lnTo>
                    <a:pt x="337" y="59"/>
                  </a:lnTo>
                  <a:lnTo>
                    <a:pt x="323" y="45"/>
                  </a:lnTo>
                  <a:lnTo>
                    <a:pt x="308" y="34"/>
                  </a:lnTo>
                  <a:lnTo>
                    <a:pt x="292" y="25"/>
                  </a:lnTo>
                  <a:lnTo>
                    <a:pt x="274" y="15"/>
                  </a:lnTo>
                  <a:lnTo>
                    <a:pt x="256" y="9"/>
                  </a:lnTo>
                  <a:lnTo>
                    <a:pt x="237" y="4"/>
                  </a:lnTo>
                  <a:lnTo>
                    <a:pt x="217" y="1"/>
                  </a:lnTo>
                  <a:lnTo>
                    <a:pt x="19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ED567FD-BC54-46C1-833C-2F470A7F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9" y="1541463"/>
              <a:ext cx="20638" cy="19050"/>
            </a:xfrm>
            <a:custGeom>
              <a:avLst/>
              <a:gdLst/>
              <a:ahLst/>
              <a:cxnLst>
                <a:cxn ang="0">
                  <a:pos x="51" y="101"/>
                </a:cxn>
                <a:cxn ang="0">
                  <a:pos x="51" y="101"/>
                </a:cxn>
                <a:cxn ang="0">
                  <a:pos x="40" y="100"/>
                </a:cxn>
                <a:cxn ang="0">
                  <a:pos x="31" y="97"/>
                </a:cxn>
                <a:cxn ang="0">
                  <a:pos x="22" y="93"/>
                </a:cxn>
                <a:cxn ang="0">
                  <a:pos x="15" y="87"/>
                </a:cxn>
                <a:cxn ang="0">
                  <a:pos x="9" y="80"/>
                </a:cxn>
                <a:cxn ang="0">
                  <a:pos x="4" y="70"/>
                </a:cxn>
                <a:cxn ang="0">
                  <a:pos x="1" y="6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9" y="23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1" y="1"/>
                </a:cxn>
                <a:cxn ang="0">
                  <a:pos x="70" y="5"/>
                </a:cxn>
                <a:cxn ang="0">
                  <a:pos x="79" y="9"/>
                </a:cxn>
                <a:cxn ang="0">
                  <a:pos x="87" y="15"/>
                </a:cxn>
                <a:cxn ang="0">
                  <a:pos x="93" y="23"/>
                </a:cxn>
                <a:cxn ang="0">
                  <a:pos x="97" y="31"/>
                </a:cxn>
                <a:cxn ang="0">
                  <a:pos x="100" y="41"/>
                </a:cxn>
                <a:cxn ang="0">
                  <a:pos x="101" y="51"/>
                </a:cxn>
                <a:cxn ang="0">
                  <a:pos x="101" y="51"/>
                </a:cxn>
                <a:cxn ang="0">
                  <a:pos x="100" y="61"/>
                </a:cxn>
                <a:cxn ang="0">
                  <a:pos x="97" y="70"/>
                </a:cxn>
                <a:cxn ang="0">
                  <a:pos x="93" y="80"/>
                </a:cxn>
                <a:cxn ang="0">
                  <a:pos x="87" y="87"/>
                </a:cxn>
                <a:cxn ang="0">
                  <a:pos x="79" y="93"/>
                </a:cxn>
                <a:cxn ang="0">
                  <a:pos x="70" y="97"/>
                </a:cxn>
                <a:cxn ang="0">
                  <a:pos x="61" y="100"/>
                </a:cxn>
                <a:cxn ang="0">
                  <a:pos x="51" y="101"/>
                </a:cxn>
              </a:cxnLst>
              <a:rect l="0" t="0" r="r" b="b"/>
              <a:pathLst>
                <a:path w="101" h="101">
                  <a:moveTo>
                    <a:pt x="51" y="101"/>
                  </a:moveTo>
                  <a:lnTo>
                    <a:pt x="51" y="101"/>
                  </a:lnTo>
                  <a:lnTo>
                    <a:pt x="40" y="100"/>
                  </a:lnTo>
                  <a:lnTo>
                    <a:pt x="31" y="97"/>
                  </a:lnTo>
                  <a:lnTo>
                    <a:pt x="22" y="93"/>
                  </a:lnTo>
                  <a:lnTo>
                    <a:pt x="15" y="87"/>
                  </a:lnTo>
                  <a:lnTo>
                    <a:pt x="9" y="80"/>
                  </a:lnTo>
                  <a:lnTo>
                    <a:pt x="4" y="70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70" y="5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3" y="23"/>
                  </a:lnTo>
                  <a:lnTo>
                    <a:pt x="97" y="31"/>
                  </a:lnTo>
                  <a:lnTo>
                    <a:pt x="100" y="4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7" y="70"/>
                  </a:lnTo>
                  <a:lnTo>
                    <a:pt x="93" y="80"/>
                  </a:lnTo>
                  <a:lnTo>
                    <a:pt x="87" y="87"/>
                  </a:lnTo>
                  <a:lnTo>
                    <a:pt x="79" y="93"/>
                  </a:lnTo>
                  <a:lnTo>
                    <a:pt x="70" y="97"/>
                  </a:lnTo>
                  <a:lnTo>
                    <a:pt x="61" y="100"/>
                  </a:lnTo>
                  <a:lnTo>
                    <a:pt x="51" y="10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07DCFEA-5501-4D2F-8163-995533B8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9" y="1541463"/>
              <a:ext cx="20638" cy="190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61"/>
                </a:cxn>
                <a:cxn ang="0">
                  <a:pos x="4" y="70"/>
                </a:cxn>
                <a:cxn ang="0">
                  <a:pos x="9" y="80"/>
                </a:cxn>
                <a:cxn ang="0">
                  <a:pos x="15" y="87"/>
                </a:cxn>
                <a:cxn ang="0">
                  <a:pos x="22" y="93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51" y="101"/>
                </a:cxn>
                <a:cxn ang="0">
                  <a:pos x="51" y="101"/>
                </a:cxn>
                <a:cxn ang="0">
                  <a:pos x="61" y="100"/>
                </a:cxn>
                <a:cxn ang="0">
                  <a:pos x="70" y="97"/>
                </a:cxn>
                <a:cxn ang="0">
                  <a:pos x="79" y="93"/>
                </a:cxn>
                <a:cxn ang="0">
                  <a:pos x="87" y="87"/>
                </a:cxn>
                <a:cxn ang="0">
                  <a:pos x="93" y="80"/>
                </a:cxn>
                <a:cxn ang="0">
                  <a:pos x="97" y="70"/>
                </a:cxn>
                <a:cxn ang="0">
                  <a:pos x="100" y="61"/>
                </a:cxn>
                <a:cxn ang="0">
                  <a:pos x="101" y="51"/>
                </a:cxn>
                <a:cxn ang="0">
                  <a:pos x="101" y="51"/>
                </a:cxn>
                <a:cxn ang="0">
                  <a:pos x="100" y="41"/>
                </a:cxn>
                <a:cxn ang="0">
                  <a:pos x="97" y="31"/>
                </a:cxn>
                <a:cxn ang="0">
                  <a:pos x="93" y="23"/>
                </a:cxn>
                <a:cxn ang="0">
                  <a:pos x="87" y="15"/>
                </a:cxn>
                <a:cxn ang="0">
                  <a:pos x="79" y="9"/>
                </a:cxn>
                <a:cxn ang="0">
                  <a:pos x="70" y="5"/>
                </a:cxn>
                <a:cxn ang="0">
                  <a:pos x="61" y="1"/>
                </a:cxn>
                <a:cxn ang="0">
                  <a:pos x="51" y="0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61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61" y="100"/>
                  </a:lnTo>
                  <a:lnTo>
                    <a:pt x="70" y="97"/>
                  </a:lnTo>
                  <a:lnTo>
                    <a:pt x="79" y="93"/>
                  </a:lnTo>
                  <a:lnTo>
                    <a:pt x="87" y="87"/>
                  </a:lnTo>
                  <a:lnTo>
                    <a:pt x="93" y="80"/>
                  </a:lnTo>
                  <a:lnTo>
                    <a:pt x="97" y="70"/>
                  </a:lnTo>
                  <a:lnTo>
                    <a:pt x="100" y="6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41"/>
                  </a:lnTo>
                  <a:lnTo>
                    <a:pt x="97" y="31"/>
                  </a:lnTo>
                  <a:lnTo>
                    <a:pt x="93" y="23"/>
                  </a:lnTo>
                  <a:lnTo>
                    <a:pt x="87" y="15"/>
                  </a:lnTo>
                  <a:lnTo>
                    <a:pt x="79" y="9"/>
                  </a:lnTo>
                  <a:lnTo>
                    <a:pt x="70" y="5"/>
                  </a:lnTo>
                  <a:lnTo>
                    <a:pt x="61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750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C31B57E-18F4-4F57-9254-5EC16489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9" y="1541463"/>
              <a:ext cx="20638" cy="190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1" y="5"/>
                </a:cxn>
                <a:cxn ang="0">
                  <a:pos x="22" y="9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61"/>
                </a:cxn>
                <a:cxn ang="0">
                  <a:pos x="4" y="70"/>
                </a:cxn>
                <a:cxn ang="0">
                  <a:pos x="9" y="80"/>
                </a:cxn>
                <a:cxn ang="0">
                  <a:pos x="15" y="87"/>
                </a:cxn>
                <a:cxn ang="0">
                  <a:pos x="22" y="93"/>
                </a:cxn>
                <a:cxn ang="0">
                  <a:pos x="31" y="97"/>
                </a:cxn>
                <a:cxn ang="0">
                  <a:pos x="40" y="100"/>
                </a:cxn>
                <a:cxn ang="0">
                  <a:pos x="51" y="101"/>
                </a:cxn>
                <a:cxn ang="0">
                  <a:pos x="51" y="101"/>
                </a:cxn>
                <a:cxn ang="0">
                  <a:pos x="61" y="100"/>
                </a:cxn>
                <a:cxn ang="0">
                  <a:pos x="70" y="97"/>
                </a:cxn>
                <a:cxn ang="0">
                  <a:pos x="79" y="93"/>
                </a:cxn>
                <a:cxn ang="0">
                  <a:pos x="87" y="87"/>
                </a:cxn>
                <a:cxn ang="0">
                  <a:pos x="93" y="80"/>
                </a:cxn>
                <a:cxn ang="0">
                  <a:pos x="97" y="70"/>
                </a:cxn>
                <a:cxn ang="0">
                  <a:pos x="100" y="61"/>
                </a:cxn>
                <a:cxn ang="0">
                  <a:pos x="101" y="51"/>
                </a:cxn>
                <a:cxn ang="0">
                  <a:pos x="101" y="51"/>
                </a:cxn>
                <a:cxn ang="0">
                  <a:pos x="100" y="41"/>
                </a:cxn>
                <a:cxn ang="0">
                  <a:pos x="97" y="31"/>
                </a:cxn>
                <a:cxn ang="0">
                  <a:pos x="93" y="23"/>
                </a:cxn>
                <a:cxn ang="0">
                  <a:pos x="87" y="15"/>
                </a:cxn>
                <a:cxn ang="0">
                  <a:pos x="79" y="9"/>
                </a:cxn>
                <a:cxn ang="0">
                  <a:pos x="70" y="5"/>
                </a:cxn>
                <a:cxn ang="0">
                  <a:pos x="61" y="1"/>
                </a:cxn>
                <a:cxn ang="0">
                  <a:pos x="51" y="0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61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1" y="97"/>
                  </a:lnTo>
                  <a:lnTo>
                    <a:pt x="40" y="100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61" y="100"/>
                  </a:lnTo>
                  <a:lnTo>
                    <a:pt x="70" y="97"/>
                  </a:lnTo>
                  <a:lnTo>
                    <a:pt x="79" y="93"/>
                  </a:lnTo>
                  <a:lnTo>
                    <a:pt x="87" y="87"/>
                  </a:lnTo>
                  <a:lnTo>
                    <a:pt x="93" y="80"/>
                  </a:lnTo>
                  <a:lnTo>
                    <a:pt x="97" y="70"/>
                  </a:lnTo>
                  <a:lnTo>
                    <a:pt x="100" y="6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41"/>
                  </a:lnTo>
                  <a:lnTo>
                    <a:pt x="97" y="31"/>
                  </a:lnTo>
                  <a:lnTo>
                    <a:pt x="93" y="23"/>
                  </a:lnTo>
                  <a:lnTo>
                    <a:pt x="87" y="15"/>
                  </a:lnTo>
                  <a:lnTo>
                    <a:pt x="79" y="9"/>
                  </a:lnTo>
                  <a:lnTo>
                    <a:pt x="70" y="5"/>
                  </a:lnTo>
                  <a:lnTo>
                    <a:pt x="61" y="1"/>
                  </a:lnTo>
                  <a:lnTo>
                    <a:pt x="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73AEE1-BFAE-4E87-9488-81B5E5CA8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2877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65DF0FD-B12A-4CFE-A192-2609D6325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C8F779-1758-4810-8EFE-1F792407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8116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31B70C4-2181-4D1D-A088-D4AE44F63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261894-A9B4-430C-BA9D-1643326A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33550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13818C-29A1-4074-9413-18DC87242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17155B-9B41-479D-9C0F-EEA91559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85938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0440314-923F-41B6-A43A-8FBD28502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17A84DF-1E2C-4B13-95B8-F2AD15D8D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3832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98AB877-52F2-4FA4-B69E-7853A5F3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E67414A-7D38-4A3A-B2D9-7F69F7BAE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9071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51AEF12-462B-4D5A-B8F3-12A3C29B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54AE616-C272-4A64-B487-20438596A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2877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860870D-951C-4FCC-AC80-EC306D0FE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2877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3BED6C1-3525-4233-BFFB-0CF9A258A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8116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F5F3B9-5A66-4F5A-A555-1EB0BCA69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8116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6F1E7E-529E-445C-9C9D-C39F31A8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33550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3B17309-E9CC-4E49-B328-AC165CAEB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33550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A743A7-8351-42E4-AAFF-52F503C7D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85938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0BA0DB5-C080-45CC-B118-33FD0029E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85938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39B4A7-C088-4273-B706-BE14FC501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3832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7C27F80-6D30-47A1-8CF9-765B0BC4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3832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3A00ED5-450F-4EF3-93C6-A939519ED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9071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2925675-E06C-41A9-9CA0-0ECB9B8F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9071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C4FD5CB-CCF9-4F00-AAD2-CE0228CAE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2877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E4EFCE1-B2FE-4F84-8633-61572B01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057C523-3AF1-42C4-8F19-C01F846D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8116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5886EF6-05E9-4A28-A04C-EB333EC61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E100BC-5CF9-4358-89D2-C020EC60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33550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E4DB453-758D-4731-AB46-86B6F535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015410B-F31F-4B8F-94C7-78E9590E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85938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B10C13-3C68-46CC-B749-DADF2B1D1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FCF3B1-9733-4BB9-839D-B7B2252F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3832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02F0419-1374-4E21-B603-BF20FF98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28F238D-FA8C-4EB4-9F3B-CE0439420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9071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F34FD4-B010-4F87-8E56-616C3D28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1FF6E69-CCAB-46BB-A57D-E68CF14CB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62877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7AA1FB-A798-4257-B9B3-03D07059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62877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7469DF6-0C5F-456C-A5D0-4DA62D47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68116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3388916-0638-466C-852D-12AAF92C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68116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1D99699-3087-46C1-A6B0-4211D2776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733550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DEB3815-CE7B-4A67-8795-84F552605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733550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030640-CA78-41A3-A660-212C20AA4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785938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67175B2-F181-449E-8B6C-0A50A7C83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785938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57A28A7-DD9D-499D-96E0-F42B043A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83832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3CE2D82-3913-4ABC-9E2D-4A30B2727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83832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21B15-8B88-432C-9EE5-FA89D363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89071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BC4DE72-E9F7-4715-A969-EF5CA4B4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4" y="189071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EF1CD6C-6D10-41AB-97C4-B288E29D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62877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828C417-B089-4C3C-BD4B-A8F21F96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7A9E52F-16D1-423D-BE51-C972AD612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68116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891A81F-E635-4E00-AD0E-B75AE5036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12E410F-B8F1-430A-BAF8-3D543E755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733550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8A9E351-AF2D-4994-BEE2-718AE315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849768C-4D41-4743-ACF2-F2D072BB4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785938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4D829A6-6E44-4E29-9DC8-21865C849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0DD4CB8-5815-420F-9876-4C05CA62C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83832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E2899C-D6B1-47DF-99E8-8F60AEBEA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9D7047B-D004-4394-B079-50938A00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89071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9AF21B-38EB-4847-8674-C959AA688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664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144D05-0455-428B-B184-EC443125E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62877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F1A0DD0-84F2-4188-BB99-07913BDE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68116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A370DF4-9D21-4165-BEA7-1D3FF7D0A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733550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4493C36-10CE-4A16-9CAA-55AB5FF2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785938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A850AC-72E8-404B-BC96-7BDA5467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83832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AE76E26-4CDA-42E8-8BBE-707C61D3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189071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881045F-F751-47E7-8502-8939A661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62877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EB8250B-5718-4115-9277-13C4D3E7D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68116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23E4DFB-CDF3-4F03-9214-F729B790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733550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89EBCC9-0FA2-4135-A20A-4B6592F52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785938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9613D6-8277-44E0-B0DE-4B3375D3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83832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7971AF7-EE8F-49D1-A78A-5BC8A770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1" y="189071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C95D773-2AEA-4A5D-AD42-315FD9689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62877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9853C6F-A68A-4B3B-BC80-C82A7C6E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68116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8F41F1E-BAE2-406B-A2AD-1CE2E558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733550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C20DE77-2696-421D-BE14-3C63960AD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785938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BF71A97-7A50-4AA3-9FF9-210A92213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838325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FBCFCFF-8F20-4DBF-9712-3D49E7F60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1890713"/>
              <a:ext cx="25400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A5DC9A1-7EA7-486D-BBBE-240D080C3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62877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17ED949-3017-421A-9456-BA45F79A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68116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DCAE4BC-044C-4795-9B7A-16A32855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733550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60A4A08-ABFC-4C40-9336-E34973BA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785938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50E8EC8-595C-4159-8612-D50E0AF5E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838325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52B3433-44B4-4EB8-9709-A11A3A44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9" y="1890713"/>
              <a:ext cx="26988" cy="26987"/>
            </a:xfrm>
            <a:prstGeom prst="rect">
              <a:avLst/>
            </a:prstGeom>
            <a:solidFill>
              <a:srgbClr val="CCBE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CC354556-E0A1-496A-891F-41C00278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1524000"/>
              <a:ext cx="169863" cy="471487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2374"/>
                </a:cxn>
                <a:cxn ang="0">
                  <a:pos x="858" y="2374"/>
                </a:cxn>
                <a:cxn ang="0">
                  <a:pos x="858" y="2242"/>
                </a:cxn>
                <a:cxn ang="0">
                  <a:pos x="132" y="2242"/>
                </a:cxn>
                <a:cxn ang="0">
                  <a:pos x="132" y="264"/>
                </a:cxn>
                <a:cxn ang="0">
                  <a:pos x="468" y="264"/>
                </a:cxn>
                <a:cxn ang="0">
                  <a:pos x="468" y="198"/>
                </a:cxn>
                <a:cxn ang="0">
                  <a:pos x="669" y="198"/>
                </a:cxn>
                <a:cxn ang="0">
                  <a:pos x="669" y="198"/>
                </a:cxn>
                <a:cxn ang="0">
                  <a:pos x="672" y="181"/>
                </a:cxn>
                <a:cxn ang="0">
                  <a:pos x="677" y="165"/>
                </a:cxn>
                <a:cxn ang="0">
                  <a:pos x="683" y="149"/>
                </a:cxn>
                <a:cxn ang="0">
                  <a:pos x="692" y="134"/>
                </a:cxn>
                <a:cxn ang="0">
                  <a:pos x="700" y="120"/>
                </a:cxn>
                <a:cxn ang="0">
                  <a:pos x="710" y="106"/>
                </a:cxn>
                <a:cxn ang="0">
                  <a:pos x="722" y="94"/>
                </a:cxn>
                <a:cxn ang="0">
                  <a:pos x="734" y="82"/>
                </a:cxn>
                <a:cxn ang="0">
                  <a:pos x="746" y="72"/>
                </a:cxn>
                <a:cxn ang="0">
                  <a:pos x="761" y="63"/>
                </a:cxn>
                <a:cxn ang="0">
                  <a:pos x="775" y="55"/>
                </a:cxn>
                <a:cxn ang="0">
                  <a:pos x="791" y="47"/>
                </a:cxn>
                <a:cxn ang="0">
                  <a:pos x="806" y="42"/>
                </a:cxn>
                <a:cxn ang="0">
                  <a:pos x="824" y="37"/>
                </a:cxn>
                <a:cxn ang="0">
                  <a:pos x="840" y="35"/>
                </a:cxn>
                <a:cxn ang="0">
                  <a:pos x="858" y="33"/>
                </a:cxn>
                <a:cxn ang="0">
                  <a:pos x="858" y="0"/>
                </a:cxn>
              </a:cxnLst>
              <a:rect l="0" t="0" r="r" b="b"/>
              <a:pathLst>
                <a:path w="858" h="2374">
                  <a:moveTo>
                    <a:pt x="858" y="0"/>
                  </a:moveTo>
                  <a:lnTo>
                    <a:pt x="0" y="0"/>
                  </a:lnTo>
                  <a:lnTo>
                    <a:pt x="0" y="2374"/>
                  </a:lnTo>
                  <a:lnTo>
                    <a:pt x="858" y="2374"/>
                  </a:lnTo>
                  <a:lnTo>
                    <a:pt x="858" y="2242"/>
                  </a:lnTo>
                  <a:lnTo>
                    <a:pt x="132" y="2242"/>
                  </a:lnTo>
                  <a:lnTo>
                    <a:pt x="132" y="264"/>
                  </a:lnTo>
                  <a:lnTo>
                    <a:pt x="468" y="264"/>
                  </a:lnTo>
                  <a:lnTo>
                    <a:pt x="468" y="198"/>
                  </a:lnTo>
                  <a:lnTo>
                    <a:pt x="669" y="198"/>
                  </a:lnTo>
                  <a:lnTo>
                    <a:pt x="669" y="198"/>
                  </a:lnTo>
                  <a:lnTo>
                    <a:pt x="672" y="181"/>
                  </a:lnTo>
                  <a:lnTo>
                    <a:pt x="677" y="165"/>
                  </a:lnTo>
                  <a:lnTo>
                    <a:pt x="683" y="149"/>
                  </a:lnTo>
                  <a:lnTo>
                    <a:pt x="692" y="134"/>
                  </a:lnTo>
                  <a:lnTo>
                    <a:pt x="700" y="120"/>
                  </a:lnTo>
                  <a:lnTo>
                    <a:pt x="710" y="106"/>
                  </a:lnTo>
                  <a:lnTo>
                    <a:pt x="722" y="94"/>
                  </a:lnTo>
                  <a:lnTo>
                    <a:pt x="734" y="82"/>
                  </a:lnTo>
                  <a:lnTo>
                    <a:pt x="746" y="72"/>
                  </a:lnTo>
                  <a:lnTo>
                    <a:pt x="761" y="63"/>
                  </a:lnTo>
                  <a:lnTo>
                    <a:pt x="775" y="55"/>
                  </a:lnTo>
                  <a:lnTo>
                    <a:pt x="791" y="47"/>
                  </a:lnTo>
                  <a:lnTo>
                    <a:pt x="806" y="42"/>
                  </a:lnTo>
                  <a:lnTo>
                    <a:pt x="824" y="37"/>
                  </a:lnTo>
                  <a:lnTo>
                    <a:pt x="840" y="35"/>
                  </a:lnTo>
                  <a:lnTo>
                    <a:pt x="858" y="33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F80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1083339-4209-423E-83D1-A99DC185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1524000"/>
              <a:ext cx="169863" cy="471487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0" y="0"/>
                </a:cxn>
                <a:cxn ang="0">
                  <a:pos x="0" y="2374"/>
                </a:cxn>
                <a:cxn ang="0">
                  <a:pos x="858" y="2374"/>
                </a:cxn>
                <a:cxn ang="0">
                  <a:pos x="858" y="2242"/>
                </a:cxn>
                <a:cxn ang="0">
                  <a:pos x="132" y="2242"/>
                </a:cxn>
                <a:cxn ang="0">
                  <a:pos x="132" y="264"/>
                </a:cxn>
                <a:cxn ang="0">
                  <a:pos x="468" y="264"/>
                </a:cxn>
                <a:cxn ang="0">
                  <a:pos x="468" y="198"/>
                </a:cxn>
                <a:cxn ang="0">
                  <a:pos x="669" y="198"/>
                </a:cxn>
                <a:cxn ang="0">
                  <a:pos x="669" y="198"/>
                </a:cxn>
                <a:cxn ang="0">
                  <a:pos x="672" y="181"/>
                </a:cxn>
                <a:cxn ang="0">
                  <a:pos x="677" y="165"/>
                </a:cxn>
                <a:cxn ang="0">
                  <a:pos x="683" y="149"/>
                </a:cxn>
                <a:cxn ang="0">
                  <a:pos x="692" y="134"/>
                </a:cxn>
                <a:cxn ang="0">
                  <a:pos x="700" y="120"/>
                </a:cxn>
                <a:cxn ang="0">
                  <a:pos x="710" y="106"/>
                </a:cxn>
                <a:cxn ang="0">
                  <a:pos x="722" y="94"/>
                </a:cxn>
                <a:cxn ang="0">
                  <a:pos x="734" y="82"/>
                </a:cxn>
                <a:cxn ang="0">
                  <a:pos x="746" y="72"/>
                </a:cxn>
                <a:cxn ang="0">
                  <a:pos x="761" y="63"/>
                </a:cxn>
                <a:cxn ang="0">
                  <a:pos x="775" y="55"/>
                </a:cxn>
                <a:cxn ang="0">
                  <a:pos x="791" y="47"/>
                </a:cxn>
                <a:cxn ang="0">
                  <a:pos x="806" y="42"/>
                </a:cxn>
                <a:cxn ang="0">
                  <a:pos x="824" y="37"/>
                </a:cxn>
                <a:cxn ang="0">
                  <a:pos x="840" y="35"/>
                </a:cxn>
                <a:cxn ang="0">
                  <a:pos x="858" y="33"/>
                </a:cxn>
                <a:cxn ang="0">
                  <a:pos x="858" y="0"/>
                </a:cxn>
              </a:cxnLst>
              <a:rect l="0" t="0" r="r" b="b"/>
              <a:pathLst>
                <a:path w="858" h="2374">
                  <a:moveTo>
                    <a:pt x="858" y="0"/>
                  </a:moveTo>
                  <a:lnTo>
                    <a:pt x="0" y="0"/>
                  </a:lnTo>
                  <a:lnTo>
                    <a:pt x="0" y="2374"/>
                  </a:lnTo>
                  <a:lnTo>
                    <a:pt x="858" y="2374"/>
                  </a:lnTo>
                  <a:lnTo>
                    <a:pt x="858" y="2242"/>
                  </a:lnTo>
                  <a:lnTo>
                    <a:pt x="132" y="2242"/>
                  </a:lnTo>
                  <a:lnTo>
                    <a:pt x="132" y="264"/>
                  </a:lnTo>
                  <a:lnTo>
                    <a:pt x="468" y="264"/>
                  </a:lnTo>
                  <a:lnTo>
                    <a:pt x="468" y="198"/>
                  </a:lnTo>
                  <a:lnTo>
                    <a:pt x="669" y="198"/>
                  </a:lnTo>
                  <a:lnTo>
                    <a:pt x="669" y="198"/>
                  </a:lnTo>
                  <a:lnTo>
                    <a:pt x="672" y="181"/>
                  </a:lnTo>
                  <a:lnTo>
                    <a:pt x="677" y="165"/>
                  </a:lnTo>
                  <a:lnTo>
                    <a:pt x="683" y="149"/>
                  </a:lnTo>
                  <a:lnTo>
                    <a:pt x="692" y="134"/>
                  </a:lnTo>
                  <a:lnTo>
                    <a:pt x="700" y="120"/>
                  </a:lnTo>
                  <a:lnTo>
                    <a:pt x="710" y="106"/>
                  </a:lnTo>
                  <a:lnTo>
                    <a:pt x="722" y="94"/>
                  </a:lnTo>
                  <a:lnTo>
                    <a:pt x="734" y="82"/>
                  </a:lnTo>
                  <a:lnTo>
                    <a:pt x="746" y="72"/>
                  </a:lnTo>
                  <a:lnTo>
                    <a:pt x="761" y="63"/>
                  </a:lnTo>
                  <a:lnTo>
                    <a:pt x="775" y="55"/>
                  </a:lnTo>
                  <a:lnTo>
                    <a:pt x="791" y="47"/>
                  </a:lnTo>
                  <a:lnTo>
                    <a:pt x="806" y="42"/>
                  </a:lnTo>
                  <a:lnTo>
                    <a:pt x="824" y="37"/>
                  </a:lnTo>
                  <a:lnTo>
                    <a:pt x="840" y="35"/>
                  </a:lnTo>
                  <a:lnTo>
                    <a:pt x="858" y="33"/>
                  </a:lnTo>
                  <a:lnTo>
                    <a:pt x="85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601E5504-C9F0-4931-8C74-399AF9307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3901" y="1576388"/>
              <a:ext cx="144463" cy="393700"/>
            </a:xfrm>
            <a:custGeom>
              <a:avLst/>
              <a:gdLst/>
              <a:ahLst/>
              <a:cxnLst>
                <a:cxn ang="0">
                  <a:pos x="270" y="1582"/>
                </a:cxn>
                <a:cxn ang="0">
                  <a:pos x="270" y="1714"/>
                </a:cxn>
                <a:cxn ang="0">
                  <a:pos x="402" y="1714"/>
                </a:cxn>
                <a:cxn ang="0">
                  <a:pos x="402" y="1582"/>
                </a:cxn>
                <a:cxn ang="0">
                  <a:pos x="402" y="1714"/>
                </a:cxn>
                <a:cxn ang="0">
                  <a:pos x="270" y="1318"/>
                </a:cxn>
                <a:cxn ang="0">
                  <a:pos x="270" y="1450"/>
                </a:cxn>
                <a:cxn ang="0">
                  <a:pos x="402" y="1450"/>
                </a:cxn>
                <a:cxn ang="0">
                  <a:pos x="402" y="1318"/>
                </a:cxn>
                <a:cxn ang="0">
                  <a:pos x="402" y="1450"/>
                </a:cxn>
                <a:cxn ang="0">
                  <a:pos x="270" y="1055"/>
                </a:cxn>
                <a:cxn ang="0">
                  <a:pos x="270" y="1187"/>
                </a:cxn>
                <a:cxn ang="0">
                  <a:pos x="402" y="1187"/>
                </a:cxn>
                <a:cxn ang="0">
                  <a:pos x="402" y="1055"/>
                </a:cxn>
                <a:cxn ang="0">
                  <a:pos x="402" y="1187"/>
                </a:cxn>
                <a:cxn ang="0">
                  <a:pos x="270" y="791"/>
                </a:cxn>
                <a:cxn ang="0">
                  <a:pos x="270" y="923"/>
                </a:cxn>
                <a:cxn ang="0">
                  <a:pos x="402" y="923"/>
                </a:cxn>
                <a:cxn ang="0">
                  <a:pos x="402" y="791"/>
                </a:cxn>
                <a:cxn ang="0">
                  <a:pos x="402" y="923"/>
                </a:cxn>
                <a:cxn ang="0">
                  <a:pos x="270" y="527"/>
                </a:cxn>
                <a:cxn ang="0">
                  <a:pos x="270" y="659"/>
                </a:cxn>
                <a:cxn ang="0">
                  <a:pos x="402" y="659"/>
                </a:cxn>
                <a:cxn ang="0">
                  <a:pos x="402" y="527"/>
                </a:cxn>
                <a:cxn ang="0">
                  <a:pos x="402" y="659"/>
                </a:cxn>
                <a:cxn ang="0">
                  <a:pos x="270" y="263"/>
                </a:cxn>
                <a:cxn ang="0">
                  <a:pos x="270" y="395"/>
                </a:cxn>
                <a:cxn ang="0">
                  <a:pos x="402" y="395"/>
                </a:cxn>
                <a:cxn ang="0">
                  <a:pos x="402" y="263"/>
                </a:cxn>
                <a:cxn ang="0">
                  <a:pos x="402" y="395"/>
                </a:cxn>
                <a:cxn ang="0">
                  <a:pos x="0" y="1978"/>
                </a:cxn>
                <a:cxn ang="0">
                  <a:pos x="665" y="1714"/>
                </a:cxn>
                <a:cxn ang="0">
                  <a:pos x="666" y="1582"/>
                </a:cxn>
                <a:cxn ang="0">
                  <a:pos x="665" y="1450"/>
                </a:cxn>
                <a:cxn ang="0">
                  <a:pos x="534" y="1318"/>
                </a:cxn>
                <a:cxn ang="0">
                  <a:pos x="726" y="1318"/>
                </a:cxn>
                <a:cxn ang="0">
                  <a:pos x="534" y="1187"/>
                </a:cxn>
                <a:cxn ang="0">
                  <a:pos x="726" y="1055"/>
                </a:cxn>
                <a:cxn ang="0">
                  <a:pos x="534" y="923"/>
                </a:cxn>
                <a:cxn ang="0">
                  <a:pos x="666" y="791"/>
                </a:cxn>
                <a:cxn ang="0">
                  <a:pos x="666" y="659"/>
                </a:cxn>
                <a:cxn ang="0">
                  <a:pos x="666" y="527"/>
                </a:cxn>
                <a:cxn ang="0">
                  <a:pos x="666" y="395"/>
                </a:cxn>
                <a:cxn ang="0">
                  <a:pos x="666" y="263"/>
                </a:cxn>
                <a:cxn ang="0">
                  <a:pos x="726" y="66"/>
                </a:cxn>
              </a:cxnLst>
              <a:rect l="0" t="0" r="r" b="b"/>
              <a:pathLst>
                <a:path w="726" h="1978">
                  <a:moveTo>
                    <a:pt x="138" y="1714"/>
                  </a:moveTo>
                  <a:lnTo>
                    <a:pt x="138" y="1582"/>
                  </a:lnTo>
                  <a:lnTo>
                    <a:pt x="270" y="1582"/>
                  </a:lnTo>
                  <a:lnTo>
                    <a:pt x="270" y="1714"/>
                  </a:lnTo>
                  <a:lnTo>
                    <a:pt x="138" y="1714"/>
                  </a:lnTo>
                  <a:close/>
                  <a:moveTo>
                    <a:pt x="270" y="1714"/>
                  </a:moveTo>
                  <a:lnTo>
                    <a:pt x="270" y="1582"/>
                  </a:lnTo>
                  <a:lnTo>
                    <a:pt x="402" y="1582"/>
                  </a:lnTo>
                  <a:lnTo>
                    <a:pt x="402" y="1714"/>
                  </a:lnTo>
                  <a:lnTo>
                    <a:pt x="270" y="1714"/>
                  </a:lnTo>
                  <a:close/>
                  <a:moveTo>
                    <a:pt x="402" y="1714"/>
                  </a:moveTo>
                  <a:lnTo>
                    <a:pt x="402" y="1582"/>
                  </a:lnTo>
                  <a:lnTo>
                    <a:pt x="534" y="1582"/>
                  </a:lnTo>
                  <a:lnTo>
                    <a:pt x="534" y="1714"/>
                  </a:lnTo>
                  <a:lnTo>
                    <a:pt x="402" y="1714"/>
                  </a:lnTo>
                  <a:close/>
                  <a:moveTo>
                    <a:pt x="138" y="1450"/>
                  </a:moveTo>
                  <a:lnTo>
                    <a:pt x="138" y="1318"/>
                  </a:lnTo>
                  <a:lnTo>
                    <a:pt x="270" y="1318"/>
                  </a:lnTo>
                  <a:lnTo>
                    <a:pt x="270" y="1450"/>
                  </a:lnTo>
                  <a:lnTo>
                    <a:pt x="138" y="1450"/>
                  </a:lnTo>
                  <a:close/>
                  <a:moveTo>
                    <a:pt x="270" y="1450"/>
                  </a:moveTo>
                  <a:lnTo>
                    <a:pt x="270" y="1318"/>
                  </a:lnTo>
                  <a:lnTo>
                    <a:pt x="402" y="1318"/>
                  </a:lnTo>
                  <a:lnTo>
                    <a:pt x="402" y="1450"/>
                  </a:lnTo>
                  <a:lnTo>
                    <a:pt x="270" y="1450"/>
                  </a:lnTo>
                  <a:close/>
                  <a:moveTo>
                    <a:pt x="402" y="1450"/>
                  </a:moveTo>
                  <a:lnTo>
                    <a:pt x="402" y="1318"/>
                  </a:lnTo>
                  <a:lnTo>
                    <a:pt x="534" y="1318"/>
                  </a:lnTo>
                  <a:lnTo>
                    <a:pt x="534" y="1450"/>
                  </a:lnTo>
                  <a:lnTo>
                    <a:pt x="402" y="1450"/>
                  </a:lnTo>
                  <a:close/>
                  <a:moveTo>
                    <a:pt x="138" y="1187"/>
                  </a:moveTo>
                  <a:lnTo>
                    <a:pt x="138" y="1055"/>
                  </a:lnTo>
                  <a:lnTo>
                    <a:pt x="270" y="1055"/>
                  </a:lnTo>
                  <a:lnTo>
                    <a:pt x="270" y="1187"/>
                  </a:lnTo>
                  <a:lnTo>
                    <a:pt x="138" y="1187"/>
                  </a:lnTo>
                  <a:close/>
                  <a:moveTo>
                    <a:pt x="270" y="1187"/>
                  </a:moveTo>
                  <a:lnTo>
                    <a:pt x="270" y="1055"/>
                  </a:lnTo>
                  <a:lnTo>
                    <a:pt x="402" y="1055"/>
                  </a:lnTo>
                  <a:lnTo>
                    <a:pt x="402" y="1187"/>
                  </a:lnTo>
                  <a:lnTo>
                    <a:pt x="270" y="1187"/>
                  </a:lnTo>
                  <a:close/>
                  <a:moveTo>
                    <a:pt x="402" y="1187"/>
                  </a:moveTo>
                  <a:lnTo>
                    <a:pt x="402" y="1055"/>
                  </a:lnTo>
                  <a:lnTo>
                    <a:pt x="534" y="1055"/>
                  </a:lnTo>
                  <a:lnTo>
                    <a:pt x="534" y="1187"/>
                  </a:lnTo>
                  <a:lnTo>
                    <a:pt x="402" y="1187"/>
                  </a:lnTo>
                  <a:close/>
                  <a:moveTo>
                    <a:pt x="138" y="923"/>
                  </a:moveTo>
                  <a:lnTo>
                    <a:pt x="138" y="791"/>
                  </a:lnTo>
                  <a:lnTo>
                    <a:pt x="270" y="791"/>
                  </a:lnTo>
                  <a:lnTo>
                    <a:pt x="270" y="923"/>
                  </a:lnTo>
                  <a:lnTo>
                    <a:pt x="138" y="923"/>
                  </a:lnTo>
                  <a:close/>
                  <a:moveTo>
                    <a:pt x="270" y="923"/>
                  </a:moveTo>
                  <a:lnTo>
                    <a:pt x="270" y="791"/>
                  </a:lnTo>
                  <a:lnTo>
                    <a:pt x="402" y="791"/>
                  </a:lnTo>
                  <a:lnTo>
                    <a:pt x="402" y="923"/>
                  </a:lnTo>
                  <a:lnTo>
                    <a:pt x="270" y="923"/>
                  </a:lnTo>
                  <a:close/>
                  <a:moveTo>
                    <a:pt x="402" y="923"/>
                  </a:moveTo>
                  <a:lnTo>
                    <a:pt x="402" y="791"/>
                  </a:lnTo>
                  <a:lnTo>
                    <a:pt x="534" y="791"/>
                  </a:lnTo>
                  <a:lnTo>
                    <a:pt x="534" y="923"/>
                  </a:lnTo>
                  <a:lnTo>
                    <a:pt x="402" y="923"/>
                  </a:lnTo>
                  <a:close/>
                  <a:moveTo>
                    <a:pt x="138" y="659"/>
                  </a:moveTo>
                  <a:lnTo>
                    <a:pt x="138" y="527"/>
                  </a:lnTo>
                  <a:lnTo>
                    <a:pt x="270" y="527"/>
                  </a:lnTo>
                  <a:lnTo>
                    <a:pt x="270" y="659"/>
                  </a:lnTo>
                  <a:lnTo>
                    <a:pt x="138" y="659"/>
                  </a:lnTo>
                  <a:close/>
                  <a:moveTo>
                    <a:pt x="270" y="659"/>
                  </a:moveTo>
                  <a:lnTo>
                    <a:pt x="270" y="527"/>
                  </a:lnTo>
                  <a:lnTo>
                    <a:pt x="402" y="527"/>
                  </a:lnTo>
                  <a:lnTo>
                    <a:pt x="402" y="659"/>
                  </a:lnTo>
                  <a:lnTo>
                    <a:pt x="270" y="659"/>
                  </a:lnTo>
                  <a:close/>
                  <a:moveTo>
                    <a:pt x="402" y="659"/>
                  </a:moveTo>
                  <a:lnTo>
                    <a:pt x="402" y="527"/>
                  </a:lnTo>
                  <a:lnTo>
                    <a:pt x="534" y="527"/>
                  </a:lnTo>
                  <a:lnTo>
                    <a:pt x="534" y="659"/>
                  </a:lnTo>
                  <a:lnTo>
                    <a:pt x="402" y="659"/>
                  </a:lnTo>
                  <a:close/>
                  <a:moveTo>
                    <a:pt x="138" y="395"/>
                  </a:moveTo>
                  <a:lnTo>
                    <a:pt x="138" y="263"/>
                  </a:lnTo>
                  <a:lnTo>
                    <a:pt x="270" y="263"/>
                  </a:lnTo>
                  <a:lnTo>
                    <a:pt x="270" y="395"/>
                  </a:lnTo>
                  <a:lnTo>
                    <a:pt x="138" y="395"/>
                  </a:lnTo>
                  <a:close/>
                  <a:moveTo>
                    <a:pt x="270" y="395"/>
                  </a:moveTo>
                  <a:lnTo>
                    <a:pt x="270" y="263"/>
                  </a:lnTo>
                  <a:lnTo>
                    <a:pt x="402" y="263"/>
                  </a:lnTo>
                  <a:lnTo>
                    <a:pt x="402" y="395"/>
                  </a:lnTo>
                  <a:lnTo>
                    <a:pt x="270" y="395"/>
                  </a:lnTo>
                  <a:close/>
                  <a:moveTo>
                    <a:pt x="402" y="395"/>
                  </a:moveTo>
                  <a:lnTo>
                    <a:pt x="402" y="263"/>
                  </a:lnTo>
                  <a:lnTo>
                    <a:pt x="534" y="263"/>
                  </a:lnTo>
                  <a:lnTo>
                    <a:pt x="534" y="395"/>
                  </a:lnTo>
                  <a:lnTo>
                    <a:pt x="402" y="395"/>
                  </a:lnTo>
                  <a:close/>
                  <a:moveTo>
                    <a:pt x="336" y="0"/>
                  </a:moveTo>
                  <a:lnTo>
                    <a:pt x="0" y="0"/>
                  </a:lnTo>
                  <a:lnTo>
                    <a:pt x="0" y="1978"/>
                  </a:lnTo>
                  <a:lnTo>
                    <a:pt x="726" y="1978"/>
                  </a:lnTo>
                  <a:lnTo>
                    <a:pt x="726" y="1714"/>
                  </a:lnTo>
                  <a:lnTo>
                    <a:pt x="665" y="1714"/>
                  </a:lnTo>
                  <a:lnTo>
                    <a:pt x="534" y="1714"/>
                  </a:lnTo>
                  <a:lnTo>
                    <a:pt x="534" y="1582"/>
                  </a:lnTo>
                  <a:lnTo>
                    <a:pt x="666" y="1582"/>
                  </a:lnTo>
                  <a:lnTo>
                    <a:pt x="726" y="1582"/>
                  </a:lnTo>
                  <a:lnTo>
                    <a:pt x="726" y="1450"/>
                  </a:lnTo>
                  <a:lnTo>
                    <a:pt x="665" y="1450"/>
                  </a:lnTo>
                  <a:lnTo>
                    <a:pt x="665" y="1450"/>
                  </a:lnTo>
                  <a:lnTo>
                    <a:pt x="534" y="1450"/>
                  </a:lnTo>
                  <a:lnTo>
                    <a:pt x="534" y="1318"/>
                  </a:lnTo>
                  <a:lnTo>
                    <a:pt x="666" y="1318"/>
                  </a:lnTo>
                  <a:lnTo>
                    <a:pt x="666" y="1318"/>
                  </a:lnTo>
                  <a:lnTo>
                    <a:pt x="726" y="1318"/>
                  </a:lnTo>
                  <a:lnTo>
                    <a:pt x="726" y="1187"/>
                  </a:lnTo>
                  <a:lnTo>
                    <a:pt x="665" y="1187"/>
                  </a:lnTo>
                  <a:lnTo>
                    <a:pt x="534" y="1187"/>
                  </a:lnTo>
                  <a:lnTo>
                    <a:pt x="534" y="1055"/>
                  </a:lnTo>
                  <a:lnTo>
                    <a:pt x="666" y="1055"/>
                  </a:lnTo>
                  <a:lnTo>
                    <a:pt x="726" y="1055"/>
                  </a:lnTo>
                  <a:lnTo>
                    <a:pt x="726" y="923"/>
                  </a:lnTo>
                  <a:lnTo>
                    <a:pt x="666" y="923"/>
                  </a:lnTo>
                  <a:lnTo>
                    <a:pt x="534" y="923"/>
                  </a:lnTo>
                  <a:lnTo>
                    <a:pt x="534" y="791"/>
                  </a:lnTo>
                  <a:lnTo>
                    <a:pt x="666" y="791"/>
                  </a:lnTo>
                  <a:lnTo>
                    <a:pt x="666" y="791"/>
                  </a:lnTo>
                  <a:lnTo>
                    <a:pt x="726" y="791"/>
                  </a:lnTo>
                  <a:lnTo>
                    <a:pt x="726" y="659"/>
                  </a:lnTo>
                  <a:lnTo>
                    <a:pt x="666" y="659"/>
                  </a:lnTo>
                  <a:lnTo>
                    <a:pt x="534" y="659"/>
                  </a:lnTo>
                  <a:lnTo>
                    <a:pt x="534" y="527"/>
                  </a:lnTo>
                  <a:lnTo>
                    <a:pt x="666" y="527"/>
                  </a:lnTo>
                  <a:lnTo>
                    <a:pt x="726" y="527"/>
                  </a:lnTo>
                  <a:lnTo>
                    <a:pt x="726" y="395"/>
                  </a:lnTo>
                  <a:lnTo>
                    <a:pt x="666" y="395"/>
                  </a:lnTo>
                  <a:lnTo>
                    <a:pt x="534" y="395"/>
                  </a:lnTo>
                  <a:lnTo>
                    <a:pt x="534" y="263"/>
                  </a:lnTo>
                  <a:lnTo>
                    <a:pt x="666" y="263"/>
                  </a:lnTo>
                  <a:lnTo>
                    <a:pt x="666" y="263"/>
                  </a:lnTo>
                  <a:lnTo>
                    <a:pt x="726" y="263"/>
                  </a:lnTo>
                  <a:lnTo>
                    <a:pt x="726" y="66"/>
                  </a:lnTo>
                  <a:lnTo>
                    <a:pt x="336" y="6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EE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A2880A8-6D17-4A5B-94B0-B00F5181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7FC0185-5FC4-4161-9D11-EC524D6B0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9071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085CA0B-1E64-45DC-B388-002737C78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C0B410E-BF2A-4FC5-8E4C-A91A043F7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1BC96B6-C992-423F-A5C3-9156CB44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3832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C8AA77A-5D27-495A-B0C3-D0AD5D490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B9573D2-C912-4757-AE00-2BB5DEA0D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D00DF52-0998-48E4-A683-704E192A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85938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8D1D9DA-9B74-4FBF-A794-75245BD15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04488F9-DD22-47D3-A404-473CC0902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867F410-F22C-4006-9718-57222E7E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33550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0893C4B-ECF8-42DA-97D7-3655BAA22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3795100-1744-4FB8-9E99-3FA02867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A1FEF23-82D1-49FF-8158-F9B8D2944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8116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2E5BA5-C946-46D9-B2A1-ED419E997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97B71CB-453F-4D8E-A9A5-2340876CB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CE86FBB-C44D-49BA-8398-7D1D2020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2877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4781B6A-C474-4CB3-BBDE-2D29D1BCE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D35DE4E-65E3-413D-9D13-D48DBFC9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576388"/>
              <a:ext cx="144463" cy="3937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  <a:cxn ang="0">
                  <a:pos x="0" y="1978"/>
                </a:cxn>
                <a:cxn ang="0">
                  <a:pos x="726" y="1978"/>
                </a:cxn>
                <a:cxn ang="0">
                  <a:pos x="726" y="1714"/>
                </a:cxn>
                <a:cxn ang="0">
                  <a:pos x="665" y="1714"/>
                </a:cxn>
                <a:cxn ang="0">
                  <a:pos x="534" y="1714"/>
                </a:cxn>
                <a:cxn ang="0">
                  <a:pos x="534" y="1582"/>
                </a:cxn>
                <a:cxn ang="0">
                  <a:pos x="666" y="1582"/>
                </a:cxn>
                <a:cxn ang="0">
                  <a:pos x="726" y="1582"/>
                </a:cxn>
                <a:cxn ang="0">
                  <a:pos x="726" y="1450"/>
                </a:cxn>
                <a:cxn ang="0">
                  <a:pos x="665" y="1450"/>
                </a:cxn>
                <a:cxn ang="0">
                  <a:pos x="665" y="1450"/>
                </a:cxn>
                <a:cxn ang="0">
                  <a:pos x="534" y="1450"/>
                </a:cxn>
                <a:cxn ang="0">
                  <a:pos x="534" y="1318"/>
                </a:cxn>
                <a:cxn ang="0">
                  <a:pos x="666" y="1318"/>
                </a:cxn>
                <a:cxn ang="0">
                  <a:pos x="666" y="1318"/>
                </a:cxn>
                <a:cxn ang="0">
                  <a:pos x="726" y="1318"/>
                </a:cxn>
                <a:cxn ang="0">
                  <a:pos x="726" y="1187"/>
                </a:cxn>
                <a:cxn ang="0">
                  <a:pos x="665" y="1187"/>
                </a:cxn>
                <a:cxn ang="0">
                  <a:pos x="534" y="1187"/>
                </a:cxn>
                <a:cxn ang="0">
                  <a:pos x="534" y="1055"/>
                </a:cxn>
                <a:cxn ang="0">
                  <a:pos x="666" y="1055"/>
                </a:cxn>
                <a:cxn ang="0">
                  <a:pos x="726" y="1055"/>
                </a:cxn>
                <a:cxn ang="0">
                  <a:pos x="726" y="923"/>
                </a:cxn>
                <a:cxn ang="0">
                  <a:pos x="666" y="923"/>
                </a:cxn>
                <a:cxn ang="0">
                  <a:pos x="534" y="923"/>
                </a:cxn>
                <a:cxn ang="0">
                  <a:pos x="534" y="791"/>
                </a:cxn>
                <a:cxn ang="0">
                  <a:pos x="666" y="791"/>
                </a:cxn>
                <a:cxn ang="0">
                  <a:pos x="666" y="791"/>
                </a:cxn>
                <a:cxn ang="0">
                  <a:pos x="726" y="791"/>
                </a:cxn>
                <a:cxn ang="0">
                  <a:pos x="726" y="659"/>
                </a:cxn>
                <a:cxn ang="0">
                  <a:pos x="666" y="659"/>
                </a:cxn>
                <a:cxn ang="0">
                  <a:pos x="534" y="659"/>
                </a:cxn>
                <a:cxn ang="0">
                  <a:pos x="534" y="527"/>
                </a:cxn>
                <a:cxn ang="0">
                  <a:pos x="666" y="527"/>
                </a:cxn>
                <a:cxn ang="0">
                  <a:pos x="726" y="527"/>
                </a:cxn>
                <a:cxn ang="0">
                  <a:pos x="726" y="395"/>
                </a:cxn>
                <a:cxn ang="0">
                  <a:pos x="666" y="395"/>
                </a:cxn>
                <a:cxn ang="0">
                  <a:pos x="534" y="395"/>
                </a:cxn>
                <a:cxn ang="0">
                  <a:pos x="534" y="263"/>
                </a:cxn>
                <a:cxn ang="0">
                  <a:pos x="666" y="263"/>
                </a:cxn>
                <a:cxn ang="0">
                  <a:pos x="666" y="263"/>
                </a:cxn>
                <a:cxn ang="0">
                  <a:pos x="726" y="263"/>
                </a:cxn>
                <a:cxn ang="0">
                  <a:pos x="726" y="66"/>
                </a:cxn>
                <a:cxn ang="0">
                  <a:pos x="336" y="66"/>
                </a:cxn>
                <a:cxn ang="0">
                  <a:pos x="336" y="0"/>
                </a:cxn>
              </a:cxnLst>
              <a:rect l="0" t="0" r="r" b="b"/>
              <a:pathLst>
                <a:path w="726" h="1978">
                  <a:moveTo>
                    <a:pt x="336" y="0"/>
                  </a:moveTo>
                  <a:lnTo>
                    <a:pt x="0" y="0"/>
                  </a:lnTo>
                  <a:lnTo>
                    <a:pt x="0" y="1978"/>
                  </a:lnTo>
                  <a:lnTo>
                    <a:pt x="726" y="1978"/>
                  </a:lnTo>
                  <a:lnTo>
                    <a:pt x="726" y="1714"/>
                  </a:lnTo>
                  <a:lnTo>
                    <a:pt x="665" y="1714"/>
                  </a:lnTo>
                  <a:lnTo>
                    <a:pt x="534" y="1714"/>
                  </a:lnTo>
                  <a:lnTo>
                    <a:pt x="534" y="1582"/>
                  </a:lnTo>
                  <a:lnTo>
                    <a:pt x="666" y="1582"/>
                  </a:lnTo>
                  <a:lnTo>
                    <a:pt x="726" y="1582"/>
                  </a:lnTo>
                  <a:lnTo>
                    <a:pt x="726" y="1450"/>
                  </a:lnTo>
                  <a:lnTo>
                    <a:pt x="665" y="1450"/>
                  </a:lnTo>
                  <a:lnTo>
                    <a:pt x="665" y="1450"/>
                  </a:lnTo>
                  <a:lnTo>
                    <a:pt x="534" y="1450"/>
                  </a:lnTo>
                  <a:lnTo>
                    <a:pt x="534" y="1318"/>
                  </a:lnTo>
                  <a:lnTo>
                    <a:pt x="666" y="1318"/>
                  </a:lnTo>
                  <a:lnTo>
                    <a:pt x="666" y="1318"/>
                  </a:lnTo>
                  <a:lnTo>
                    <a:pt x="726" y="1318"/>
                  </a:lnTo>
                  <a:lnTo>
                    <a:pt x="726" y="1187"/>
                  </a:lnTo>
                  <a:lnTo>
                    <a:pt x="665" y="1187"/>
                  </a:lnTo>
                  <a:lnTo>
                    <a:pt x="534" y="1187"/>
                  </a:lnTo>
                  <a:lnTo>
                    <a:pt x="534" y="1055"/>
                  </a:lnTo>
                  <a:lnTo>
                    <a:pt x="666" y="1055"/>
                  </a:lnTo>
                  <a:lnTo>
                    <a:pt x="726" y="1055"/>
                  </a:lnTo>
                  <a:lnTo>
                    <a:pt x="726" y="923"/>
                  </a:lnTo>
                  <a:lnTo>
                    <a:pt x="666" y="923"/>
                  </a:lnTo>
                  <a:lnTo>
                    <a:pt x="534" y="923"/>
                  </a:lnTo>
                  <a:lnTo>
                    <a:pt x="534" y="791"/>
                  </a:lnTo>
                  <a:lnTo>
                    <a:pt x="666" y="791"/>
                  </a:lnTo>
                  <a:lnTo>
                    <a:pt x="666" y="791"/>
                  </a:lnTo>
                  <a:lnTo>
                    <a:pt x="726" y="791"/>
                  </a:lnTo>
                  <a:lnTo>
                    <a:pt x="726" y="659"/>
                  </a:lnTo>
                  <a:lnTo>
                    <a:pt x="666" y="659"/>
                  </a:lnTo>
                  <a:lnTo>
                    <a:pt x="534" y="659"/>
                  </a:lnTo>
                  <a:lnTo>
                    <a:pt x="534" y="527"/>
                  </a:lnTo>
                  <a:lnTo>
                    <a:pt x="666" y="527"/>
                  </a:lnTo>
                  <a:lnTo>
                    <a:pt x="726" y="527"/>
                  </a:lnTo>
                  <a:lnTo>
                    <a:pt x="726" y="395"/>
                  </a:lnTo>
                  <a:lnTo>
                    <a:pt x="666" y="395"/>
                  </a:lnTo>
                  <a:lnTo>
                    <a:pt x="534" y="395"/>
                  </a:lnTo>
                  <a:lnTo>
                    <a:pt x="534" y="263"/>
                  </a:lnTo>
                  <a:lnTo>
                    <a:pt x="666" y="263"/>
                  </a:lnTo>
                  <a:lnTo>
                    <a:pt x="666" y="263"/>
                  </a:lnTo>
                  <a:lnTo>
                    <a:pt x="726" y="263"/>
                  </a:lnTo>
                  <a:lnTo>
                    <a:pt x="726" y="66"/>
                  </a:lnTo>
                  <a:lnTo>
                    <a:pt x="336" y="66"/>
                  </a:lnTo>
                  <a:lnTo>
                    <a:pt x="3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F43BC58-02DF-417A-A533-FEF046F27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6" y="1563688"/>
              <a:ext cx="77788" cy="2698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132"/>
                </a:cxn>
                <a:cxn ang="0">
                  <a:pos x="390" y="132"/>
                </a:cxn>
                <a:cxn ang="0">
                  <a:pos x="390" y="33"/>
                </a:cxn>
                <a:cxn ang="0">
                  <a:pos x="198" y="33"/>
                </a:cxn>
                <a:cxn ang="0">
                  <a:pos x="198" y="33"/>
                </a:cxn>
                <a:cxn ang="0">
                  <a:pos x="199" y="16"/>
                </a:cxn>
                <a:cxn ang="0">
                  <a:pos x="201" y="0"/>
                </a:cxn>
              </a:cxnLst>
              <a:rect l="0" t="0" r="r" b="b"/>
              <a:pathLst>
                <a:path w="390" h="132">
                  <a:moveTo>
                    <a:pt x="201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132"/>
                  </a:lnTo>
                  <a:lnTo>
                    <a:pt x="390" y="132"/>
                  </a:lnTo>
                  <a:lnTo>
                    <a:pt x="390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9" y="1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CBF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F4639DB-C84A-424B-B8A3-197EAEAA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6" y="1563688"/>
              <a:ext cx="77788" cy="2698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0" y="132"/>
                </a:cxn>
                <a:cxn ang="0">
                  <a:pos x="390" y="132"/>
                </a:cxn>
                <a:cxn ang="0">
                  <a:pos x="390" y="33"/>
                </a:cxn>
                <a:cxn ang="0">
                  <a:pos x="198" y="33"/>
                </a:cxn>
                <a:cxn ang="0">
                  <a:pos x="198" y="33"/>
                </a:cxn>
                <a:cxn ang="0">
                  <a:pos x="199" y="16"/>
                </a:cxn>
                <a:cxn ang="0">
                  <a:pos x="201" y="0"/>
                </a:cxn>
              </a:cxnLst>
              <a:rect l="0" t="0" r="r" b="b"/>
              <a:pathLst>
                <a:path w="390" h="132">
                  <a:moveTo>
                    <a:pt x="201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0" y="132"/>
                  </a:lnTo>
                  <a:lnTo>
                    <a:pt x="390" y="132"/>
                  </a:lnTo>
                  <a:lnTo>
                    <a:pt x="390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9" y="16"/>
                  </a:lnTo>
                  <a:lnTo>
                    <a:pt x="20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CEF558BB-52C9-4BBC-840C-2339BE81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4" y="1530350"/>
              <a:ext cx="38100" cy="3968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74" y="2"/>
                </a:cxn>
                <a:cxn ang="0">
                  <a:pos x="158" y="4"/>
                </a:cxn>
                <a:cxn ang="0">
                  <a:pos x="140" y="9"/>
                </a:cxn>
                <a:cxn ang="0">
                  <a:pos x="125" y="14"/>
                </a:cxn>
                <a:cxn ang="0">
                  <a:pos x="109" y="22"/>
                </a:cxn>
                <a:cxn ang="0">
                  <a:pos x="95" y="30"/>
                </a:cxn>
                <a:cxn ang="0">
                  <a:pos x="80" y="39"/>
                </a:cxn>
                <a:cxn ang="0">
                  <a:pos x="68" y="49"/>
                </a:cxn>
                <a:cxn ang="0">
                  <a:pos x="56" y="61"/>
                </a:cxn>
                <a:cxn ang="0">
                  <a:pos x="44" y="73"/>
                </a:cxn>
                <a:cxn ang="0">
                  <a:pos x="34" y="87"/>
                </a:cxn>
                <a:cxn ang="0">
                  <a:pos x="26" y="101"/>
                </a:cxn>
                <a:cxn ang="0">
                  <a:pos x="17" y="116"/>
                </a:cxn>
                <a:cxn ang="0">
                  <a:pos x="11" y="132"/>
                </a:cxn>
                <a:cxn ang="0">
                  <a:pos x="6" y="148"/>
                </a:cxn>
                <a:cxn ang="0">
                  <a:pos x="3" y="165"/>
                </a:cxn>
                <a:cxn ang="0">
                  <a:pos x="3" y="165"/>
                </a:cxn>
                <a:cxn ang="0">
                  <a:pos x="1" y="181"/>
                </a:cxn>
                <a:cxn ang="0">
                  <a:pos x="0" y="198"/>
                </a:cxn>
                <a:cxn ang="0">
                  <a:pos x="192" y="198"/>
                </a:cxn>
                <a:cxn ang="0">
                  <a:pos x="192" y="149"/>
                </a:cxn>
                <a:cxn ang="0">
                  <a:pos x="192" y="149"/>
                </a:cxn>
                <a:cxn ang="0">
                  <a:pos x="182" y="147"/>
                </a:cxn>
                <a:cxn ang="0">
                  <a:pos x="174" y="144"/>
                </a:cxn>
                <a:cxn ang="0">
                  <a:pos x="167" y="139"/>
                </a:cxn>
                <a:cxn ang="0">
                  <a:pos x="160" y="133"/>
                </a:cxn>
                <a:cxn ang="0">
                  <a:pos x="154" y="126"/>
                </a:cxn>
                <a:cxn ang="0">
                  <a:pos x="150" y="117"/>
                </a:cxn>
                <a:cxn ang="0">
                  <a:pos x="148" y="108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8" y="90"/>
                </a:cxn>
                <a:cxn ang="0">
                  <a:pos x="150" y="80"/>
                </a:cxn>
                <a:cxn ang="0">
                  <a:pos x="154" y="72"/>
                </a:cxn>
                <a:cxn ang="0">
                  <a:pos x="160" y="65"/>
                </a:cxn>
                <a:cxn ang="0">
                  <a:pos x="167" y="59"/>
                </a:cxn>
                <a:cxn ang="0">
                  <a:pos x="174" y="55"/>
                </a:cxn>
                <a:cxn ang="0">
                  <a:pos x="182" y="50"/>
                </a:cxn>
                <a:cxn ang="0">
                  <a:pos x="192" y="48"/>
                </a:cxn>
                <a:cxn ang="0">
                  <a:pos x="192" y="0"/>
                </a:cxn>
              </a:cxnLst>
              <a:rect l="0" t="0" r="r" b="b"/>
              <a:pathLst>
                <a:path w="192" h="198">
                  <a:moveTo>
                    <a:pt x="19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4" y="2"/>
                  </a:lnTo>
                  <a:lnTo>
                    <a:pt x="158" y="4"/>
                  </a:lnTo>
                  <a:lnTo>
                    <a:pt x="140" y="9"/>
                  </a:lnTo>
                  <a:lnTo>
                    <a:pt x="125" y="14"/>
                  </a:lnTo>
                  <a:lnTo>
                    <a:pt x="109" y="22"/>
                  </a:lnTo>
                  <a:lnTo>
                    <a:pt x="95" y="30"/>
                  </a:lnTo>
                  <a:lnTo>
                    <a:pt x="80" y="39"/>
                  </a:lnTo>
                  <a:lnTo>
                    <a:pt x="68" y="49"/>
                  </a:lnTo>
                  <a:lnTo>
                    <a:pt x="56" y="61"/>
                  </a:lnTo>
                  <a:lnTo>
                    <a:pt x="44" y="73"/>
                  </a:lnTo>
                  <a:lnTo>
                    <a:pt x="34" y="87"/>
                  </a:lnTo>
                  <a:lnTo>
                    <a:pt x="26" y="101"/>
                  </a:lnTo>
                  <a:lnTo>
                    <a:pt x="17" y="116"/>
                  </a:lnTo>
                  <a:lnTo>
                    <a:pt x="11" y="132"/>
                  </a:lnTo>
                  <a:lnTo>
                    <a:pt x="6" y="148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1" y="181"/>
                  </a:lnTo>
                  <a:lnTo>
                    <a:pt x="0" y="198"/>
                  </a:lnTo>
                  <a:lnTo>
                    <a:pt x="192" y="198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82" y="147"/>
                  </a:lnTo>
                  <a:lnTo>
                    <a:pt x="174" y="144"/>
                  </a:lnTo>
                  <a:lnTo>
                    <a:pt x="167" y="139"/>
                  </a:lnTo>
                  <a:lnTo>
                    <a:pt x="160" y="133"/>
                  </a:lnTo>
                  <a:lnTo>
                    <a:pt x="154" y="126"/>
                  </a:lnTo>
                  <a:lnTo>
                    <a:pt x="150" y="117"/>
                  </a:lnTo>
                  <a:lnTo>
                    <a:pt x="148" y="108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8" y="90"/>
                  </a:lnTo>
                  <a:lnTo>
                    <a:pt x="150" y="80"/>
                  </a:lnTo>
                  <a:lnTo>
                    <a:pt x="154" y="72"/>
                  </a:lnTo>
                  <a:lnTo>
                    <a:pt x="160" y="65"/>
                  </a:lnTo>
                  <a:lnTo>
                    <a:pt x="167" y="59"/>
                  </a:lnTo>
                  <a:lnTo>
                    <a:pt x="174" y="55"/>
                  </a:lnTo>
                  <a:lnTo>
                    <a:pt x="182" y="50"/>
                  </a:lnTo>
                  <a:lnTo>
                    <a:pt x="192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CBF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62C63DB-204D-4B24-9085-D57EBE1AD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4" y="1530350"/>
              <a:ext cx="38100" cy="3968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74" y="2"/>
                </a:cxn>
                <a:cxn ang="0">
                  <a:pos x="158" y="4"/>
                </a:cxn>
                <a:cxn ang="0">
                  <a:pos x="140" y="9"/>
                </a:cxn>
                <a:cxn ang="0">
                  <a:pos x="125" y="14"/>
                </a:cxn>
                <a:cxn ang="0">
                  <a:pos x="109" y="22"/>
                </a:cxn>
                <a:cxn ang="0">
                  <a:pos x="95" y="30"/>
                </a:cxn>
                <a:cxn ang="0">
                  <a:pos x="80" y="39"/>
                </a:cxn>
                <a:cxn ang="0">
                  <a:pos x="68" y="49"/>
                </a:cxn>
                <a:cxn ang="0">
                  <a:pos x="56" y="61"/>
                </a:cxn>
                <a:cxn ang="0">
                  <a:pos x="44" y="73"/>
                </a:cxn>
                <a:cxn ang="0">
                  <a:pos x="34" y="87"/>
                </a:cxn>
                <a:cxn ang="0">
                  <a:pos x="26" y="101"/>
                </a:cxn>
                <a:cxn ang="0">
                  <a:pos x="17" y="116"/>
                </a:cxn>
                <a:cxn ang="0">
                  <a:pos x="11" y="132"/>
                </a:cxn>
                <a:cxn ang="0">
                  <a:pos x="6" y="148"/>
                </a:cxn>
                <a:cxn ang="0">
                  <a:pos x="3" y="165"/>
                </a:cxn>
                <a:cxn ang="0">
                  <a:pos x="3" y="165"/>
                </a:cxn>
                <a:cxn ang="0">
                  <a:pos x="1" y="181"/>
                </a:cxn>
                <a:cxn ang="0">
                  <a:pos x="0" y="198"/>
                </a:cxn>
                <a:cxn ang="0">
                  <a:pos x="192" y="198"/>
                </a:cxn>
                <a:cxn ang="0">
                  <a:pos x="192" y="149"/>
                </a:cxn>
                <a:cxn ang="0">
                  <a:pos x="192" y="149"/>
                </a:cxn>
                <a:cxn ang="0">
                  <a:pos x="182" y="147"/>
                </a:cxn>
                <a:cxn ang="0">
                  <a:pos x="174" y="144"/>
                </a:cxn>
                <a:cxn ang="0">
                  <a:pos x="167" y="139"/>
                </a:cxn>
                <a:cxn ang="0">
                  <a:pos x="160" y="133"/>
                </a:cxn>
                <a:cxn ang="0">
                  <a:pos x="154" y="126"/>
                </a:cxn>
                <a:cxn ang="0">
                  <a:pos x="150" y="117"/>
                </a:cxn>
                <a:cxn ang="0">
                  <a:pos x="148" y="108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7" y="99"/>
                </a:cxn>
                <a:cxn ang="0">
                  <a:pos x="148" y="90"/>
                </a:cxn>
                <a:cxn ang="0">
                  <a:pos x="150" y="80"/>
                </a:cxn>
                <a:cxn ang="0">
                  <a:pos x="154" y="72"/>
                </a:cxn>
                <a:cxn ang="0">
                  <a:pos x="160" y="65"/>
                </a:cxn>
                <a:cxn ang="0">
                  <a:pos x="167" y="59"/>
                </a:cxn>
                <a:cxn ang="0">
                  <a:pos x="174" y="55"/>
                </a:cxn>
                <a:cxn ang="0">
                  <a:pos x="182" y="50"/>
                </a:cxn>
                <a:cxn ang="0">
                  <a:pos x="192" y="48"/>
                </a:cxn>
                <a:cxn ang="0">
                  <a:pos x="192" y="0"/>
                </a:cxn>
              </a:cxnLst>
              <a:rect l="0" t="0" r="r" b="b"/>
              <a:pathLst>
                <a:path w="192" h="198">
                  <a:moveTo>
                    <a:pt x="19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4" y="2"/>
                  </a:lnTo>
                  <a:lnTo>
                    <a:pt x="158" y="4"/>
                  </a:lnTo>
                  <a:lnTo>
                    <a:pt x="140" y="9"/>
                  </a:lnTo>
                  <a:lnTo>
                    <a:pt x="125" y="14"/>
                  </a:lnTo>
                  <a:lnTo>
                    <a:pt x="109" y="22"/>
                  </a:lnTo>
                  <a:lnTo>
                    <a:pt x="95" y="30"/>
                  </a:lnTo>
                  <a:lnTo>
                    <a:pt x="80" y="39"/>
                  </a:lnTo>
                  <a:lnTo>
                    <a:pt x="68" y="49"/>
                  </a:lnTo>
                  <a:lnTo>
                    <a:pt x="56" y="61"/>
                  </a:lnTo>
                  <a:lnTo>
                    <a:pt x="44" y="73"/>
                  </a:lnTo>
                  <a:lnTo>
                    <a:pt x="34" y="87"/>
                  </a:lnTo>
                  <a:lnTo>
                    <a:pt x="26" y="101"/>
                  </a:lnTo>
                  <a:lnTo>
                    <a:pt x="17" y="116"/>
                  </a:lnTo>
                  <a:lnTo>
                    <a:pt x="11" y="132"/>
                  </a:lnTo>
                  <a:lnTo>
                    <a:pt x="6" y="148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1" y="181"/>
                  </a:lnTo>
                  <a:lnTo>
                    <a:pt x="0" y="198"/>
                  </a:lnTo>
                  <a:lnTo>
                    <a:pt x="192" y="198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82" y="147"/>
                  </a:lnTo>
                  <a:lnTo>
                    <a:pt x="174" y="144"/>
                  </a:lnTo>
                  <a:lnTo>
                    <a:pt x="167" y="139"/>
                  </a:lnTo>
                  <a:lnTo>
                    <a:pt x="160" y="133"/>
                  </a:lnTo>
                  <a:lnTo>
                    <a:pt x="154" y="126"/>
                  </a:lnTo>
                  <a:lnTo>
                    <a:pt x="150" y="117"/>
                  </a:lnTo>
                  <a:lnTo>
                    <a:pt x="148" y="108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8" y="90"/>
                  </a:lnTo>
                  <a:lnTo>
                    <a:pt x="150" y="80"/>
                  </a:lnTo>
                  <a:lnTo>
                    <a:pt x="154" y="72"/>
                  </a:lnTo>
                  <a:lnTo>
                    <a:pt x="160" y="65"/>
                  </a:lnTo>
                  <a:lnTo>
                    <a:pt x="167" y="59"/>
                  </a:lnTo>
                  <a:lnTo>
                    <a:pt x="174" y="55"/>
                  </a:lnTo>
                  <a:lnTo>
                    <a:pt x="182" y="50"/>
                  </a:lnTo>
                  <a:lnTo>
                    <a:pt x="192" y="48"/>
                  </a:lnTo>
                  <a:lnTo>
                    <a:pt x="19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BC60DAD-7A73-416A-BE80-B91B1E93C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9" y="1541463"/>
              <a:ext cx="9525" cy="190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0"/>
                </a:cxn>
                <a:cxn ang="0">
                  <a:pos x="35" y="2"/>
                </a:cxn>
                <a:cxn ang="0">
                  <a:pos x="27" y="7"/>
                </a:cxn>
                <a:cxn ang="0">
                  <a:pos x="20" y="11"/>
                </a:cxn>
                <a:cxn ang="0">
                  <a:pos x="13" y="17"/>
                </a:cxn>
                <a:cxn ang="0">
                  <a:pos x="7" y="24"/>
                </a:cxn>
                <a:cxn ang="0">
                  <a:pos x="3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5"/>
                </a:cxn>
                <a:cxn ang="0">
                  <a:pos x="20" y="91"/>
                </a:cxn>
                <a:cxn ang="0">
                  <a:pos x="27" y="96"/>
                </a:cxn>
                <a:cxn ang="0">
                  <a:pos x="35" y="99"/>
                </a:cxn>
                <a:cxn ang="0">
                  <a:pos x="45" y="101"/>
                </a:cxn>
                <a:cxn ang="0">
                  <a:pos x="45" y="0"/>
                </a:cxn>
              </a:cxnLst>
              <a:rect l="0" t="0" r="r" b="b"/>
              <a:pathLst>
                <a:path w="45" h="101">
                  <a:moveTo>
                    <a:pt x="45" y="0"/>
                  </a:moveTo>
                  <a:lnTo>
                    <a:pt x="45" y="0"/>
                  </a:lnTo>
                  <a:lnTo>
                    <a:pt x="35" y="2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3" y="17"/>
                  </a:lnTo>
                  <a:lnTo>
                    <a:pt x="7" y="24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5"/>
                  </a:lnTo>
                  <a:lnTo>
                    <a:pt x="20" y="91"/>
                  </a:lnTo>
                  <a:lnTo>
                    <a:pt x="27" y="96"/>
                  </a:lnTo>
                  <a:lnTo>
                    <a:pt x="35" y="99"/>
                  </a:lnTo>
                  <a:lnTo>
                    <a:pt x="45" y="10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F80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9C024330-78FA-4450-80CC-3A7490B8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9" y="1541463"/>
              <a:ext cx="9525" cy="190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0"/>
                </a:cxn>
                <a:cxn ang="0">
                  <a:pos x="35" y="2"/>
                </a:cxn>
                <a:cxn ang="0">
                  <a:pos x="27" y="7"/>
                </a:cxn>
                <a:cxn ang="0">
                  <a:pos x="20" y="11"/>
                </a:cxn>
                <a:cxn ang="0">
                  <a:pos x="13" y="17"/>
                </a:cxn>
                <a:cxn ang="0">
                  <a:pos x="7" y="24"/>
                </a:cxn>
                <a:cxn ang="0">
                  <a:pos x="3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60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5"/>
                </a:cxn>
                <a:cxn ang="0">
                  <a:pos x="20" y="91"/>
                </a:cxn>
                <a:cxn ang="0">
                  <a:pos x="27" y="96"/>
                </a:cxn>
                <a:cxn ang="0">
                  <a:pos x="35" y="99"/>
                </a:cxn>
                <a:cxn ang="0">
                  <a:pos x="45" y="101"/>
                </a:cxn>
                <a:cxn ang="0">
                  <a:pos x="45" y="0"/>
                </a:cxn>
              </a:cxnLst>
              <a:rect l="0" t="0" r="r" b="b"/>
              <a:pathLst>
                <a:path w="45" h="101">
                  <a:moveTo>
                    <a:pt x="45" y="0"/>
                  </a:moveTo>
                  <a:lnTo>
                    <a:pt x="45" y="0"/>
                  </a:lnTo>
                  <a:lnTo>
                    <a:pt x="35" y="2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3" y="17"/>
                  </a:lnTo>
                  <a:lnTo>
                    <a:pt x="7" y="24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5"/>
                  </a:lnTo>
                  <a:lnTo>
                    <a:pt x="20" y="91"/>
                  </a:lnTo>
                  <a:lnTo>
                    <a:pt x="27" y="96"/>
                  </a:lnTo>
                  <a:lnTo>
                    <a:pt x="35" y="99"/>
                  </a:lnTo>
                  <a:lnTo>
                    <a:pt x="45" y="101"/>
                  </a:lnTo>
                  <a:lnTo>
                    <a:pt x="4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8B6E307-63FF-4C28-8E2C-215053DCE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28775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513E013-7220-458B-A72C-3F724B3FF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8F459B3-0C17-45DD-915E-60E2765B7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81163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FD97F60-7222-42D7-8BDB-F7181C5CC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1FC18FB-40B1-47F6-9DF3-2AEB5698B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33550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06B5B70-483C-4505-9AE1-C2949578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582745F-C076-492B-B70E-0BF4E830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85938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D7AF4E1-C452-4C4A-8497-86EC6DBA7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DF752FB-43F3-4D60-8401-99B9EC21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38325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6225F12-80A2-41C8-8357-1F26DD46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A3CC227-2C39-459E-B4D8-BE7C49C2A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90713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86E1B65-9D4A-48BC-AB52-33DA6835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9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533D6B7-8145-4F0B-8F59-F958FEE4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28775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B9D5362-0D92-49D3-B543-BEAFAE36E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2877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0DB8057-E37E-4BE9-9810-EC286FB8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81163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E2BB24C-E3F6-4096-8AF8-90AEAD89A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68116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981CF1C-0FF0-4479-BE68-FCB64698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33550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FFA9B93-7D6B-41EE-B9A4-92BA14534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33550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3E0B2C1-CB17-4FED-B8D3-97119812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85938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27DCD34-6340-4D7E-864F-E3AAC6240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785938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435DBE9-1D79-4338-A213-6A433B2CA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38325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EBF686D-A6C0-4DDB-8FE3-07322069D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38325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815B517-8EEE-44E1-B881-A09E3399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90713"/>
              <a:ext cx="25400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8795639-C849-4AA9-904C-768EB326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1890713"/>
              <a:ext cx="25400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03F9B4B-5188-438E-BF3D-0B1C92A45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28775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868B7E0-D481-49BB-899C-E14E8F705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2877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2C88661-A26A-4EFE-B82B-53664645C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81163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570A299-E02D-4F7A-BA90-CB4ADB7D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68116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436C4CC-E2F0-40D3-8864-807B22019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33550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CC2CC51-523C-46F4-9BFF-DBACE3C3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33550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3A8B09F-4191-40DA-B106-6E2DDF64F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85938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7D22B66-CA08-4AB2-820C-DC16BB88E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785938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83F4D60-4AB7-4A49-A2DF-77C41410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38325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DAF3C70-F7AE-4694-8AC1-5AA96B4C4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38325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0A43FE0-2683-405A-A882-C2F9DE44D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90713"/>
              <a:ext cx="26988" cy="26987"/>
            </a:xfrm>
            <a:prstGeom prst="rect">
              <a:avLst/>
            </a:prstGeom>
            <a:solidFill>
              <a:srgbClr val="DBCC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21BEBF0-643A-4EB4-8B40-DDF614D99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890713"/>
              <a:ext cx="26988" cy="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2AD35E25-19EF-4FF1-A4DF-321A76DE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28775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46677F51-2870-45DE-B536-0E390CED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28775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67914A8C-2933-491C-AA45-9A1DE5A3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81163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4A83DAF1-3ED3-43E4-9382-E33EB473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681163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76E1372-F825-41C6-9478-0659E8F6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733550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FA2E3EC1-DF73-49E3-944B-BDEA33E8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733550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2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2ED41D95-9859-461A-9897-E1D11EC5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785938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3E16ED1C-5325-4E69-B34C-BD040893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785938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49C5FD29-FCC4-4409-A7A4-E24FD1E7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838325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36155E28-CE8D-410C-ADE4-9D999DB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838325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35C1134-EBBD-4C22-8F74-A4C32B46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890713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784226FB-A595-44E9-8E81-FE5AFF49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1890713"/>
              <a:ext cx="25400" cy="26987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31" y="132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32" h="132">
                  <a:moveTo>
                    <a:pt x="132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31" y="132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2656C259-DB29-4AA9-875F-6105C77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628775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E83D0888-E262-4A58-AF28-3A2DCDAC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628775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FCFF7B26-13E7-40EC-B17B-83E111BAA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681163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8C97BA2-DB01-4DEC-A9CA-D00C7EBFA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681163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3D7AFB85-D323-4CD5-A9E1-04BF7052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733550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86477E1F-D8DB-470B-89B6-E07E0051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733550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1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2AFFBD4F-E075-4E9B-9BB5-9C642225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785938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B4380D19-843E-4D88-8031-87448D6A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785938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C6951640-874B-459E-9287-49D873952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838325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63E7D34B-8C93-439E-B814-187883B4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838325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2ACD5B73-CF71-4F16-9F14-EFBF9DCC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890713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CC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EA06AF3-F74D-499B-86DB-C6E197AD2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890713"/>
              <a:ext cx="12700" cy="2698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61" y="132"/>
                </a:cxn>
                <a:cxn ang="0">
                  <a:pos x="61" y="0"/>
                </a:cxn>
              </a:cxnLst>
              <a:rect l="0" t="0" r="r" b="b"/>
              <a:pathLst>
                <a:path w="61" h="132">
                  <a:moveTo>
                    <a:pt x="6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1" y="132"/>
                  </a:lnTo>
                  <a:lnTo>
                    <a:pt x="6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845260" y="1486411"/>
            <a:ext cx="7560000" cy="505142"/>
          </a:xfrm>
        </p:spPr>
        <p:txBody>
          <a:bodyPr/>
          <a:lstStyle/>
          <a:p>
            <a:pPr algn="ctr"/>
            <a:r>
              <a:rPr lang="cs-CZ" sz="6000" dirty="0"/>
              <a:t>BACKUP</a:t>
            </a:r>
          </a:p>
        </p:txBody>
      </p:sp>
      <p:sp>
        <p:nvSpPr>
          <p:cNvPr id="234" name="TextovéPole 233"/>
          <p:cNvSpPr txBox="1"/>
          <p:nvPr/>
        </p:nvSpPr>
        <p:spPr>
          <a:xfrm>
            <a:off x="3278900" y="2864037"/>
            <a:ext cx="5397555" cy="52322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Vývoj nákladovosti a kompenzace univerzální služby (2013-2024)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Přehled úvěrových linek ČP a jejich čerpání</a:t>
            </a:r>
          </a:p>
        </p:txBody>
      </p:sp>
    </p:spTree>
    <p:extLst>
      <p:ext uri="{BB962C8B-B14F-4D97-AF65-F5344CB8AC3E}">
        <p14:creationId xmlns:p14="http://schemas.microsoft.com/office/powerpoint/2010/main" val="119713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DAC53A33-1784-425E-BC81-651E168D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28" y="1431020"/>
            <a:ext cx="7260301" cy="2569490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D001B9A-42FB-4ED6-9A02-44EC84EA4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Kompenzace univerzální služby</a:t>
            </a:r>
          </a:p>
        </p:txBody>
      </p:sp>
      <p:grpSp>
        <p:nvGrpSpPr>
          <p:cNvPr id="7" name="Group 250">
            <a:extLst>
              <a:ext uri="{FF2B5EF4-FFF2-40B4-BE49-F238E27FC236}">
                <a16:creationId xmlns:a16="http://schemas.microsoft.com/office/drawing/2014/main" id="{2529CD24-8856-496A-BF2B-6904467CD16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6538696" y="908747"/>
            <a:ext cx="193544" cy="163406"/>
            <a:chOff x="7706183" y="1744149"/>
            <a:chExt cx="285785" cy="241283"/>
          </a:xfrm>
        </p:grpSpPr>
        <p:sp>
          <p:nvSpPr>
            <p:cNvPr id="8" name="Freeform 253">
              <a:extLst>
                <a:ext uri="{FF2B5EF4-FFF2-40B4-BE49-F238E27FC236}">
                  <a16:creationId xmlns:a16="http://schemas.microsoft.com/office/drawing/2014/main" id="{454BE761-31E8-4B99-8BBB-FF257ACD2D68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gray">
            <a:xfrm>
              <a:off x="7837856" y="1827868"/>
              <a:ext cx="22438" cy="115393"/>
            </a:xfrm>
            <a:custGeom>
              <a:avLst/>
              <a:gdLst>
                <a:gd name="T0" fmla="*/ 1 w 411"/>
                <a:gd name="T1" fmla="*/ 1814 h 2040"/>
                <a:gd name="T2" fmla="*/ 15 w 411"/>
                <a:gd name="T3" fmla="*/ 1752 h 2040"/>
                <a:gd name="T4" fmla="*/ 44 w 411"/>
                <a:gd name="T5" fmla="*/ 1702 h 2040"/>
                <a:gd name="T6" fmla="*/ 87 w 411"/>
                <a:gd name="T7" fmla="*/ 1664 h 2040"/>
                <a:gd name="T8" fmla="*/ 141 w 411"/>
                <a:gd name="T9" fmla="*/ 1641 h 2040"/>
                <a:gd name="T10" fmla="*/ 205 w 411"/>
                <a:gd name="T11" fmla="*/ 1633 h 2040"/>
                <a:gd name="T12" fmla="*/ 249 w 411"/>
                <a:gd name="T13" fmla="*/ 1636 h 2040"/>
                <a:gd name="T14" fmla="*/ 306 w 411"/>
                <a:gd name="T15" fmla="*/ 1655 h 2040"/>
                <a:gd name="T16" fmla="*/ 353 w 411"/>
                <a:gd name="T17" fmla="*/ 1688 h 2040"/>
                <a:gd name="T18" fmla="*/ 388 w 411"/>
                <a:gd name="T19" fmla="*/ 1734 h 2040"/>
                <a:gd name="T20" fmla="*/ 407 w 411"/>
                <a:gd name="T21" fmla="*/ 1792 h 2040"/>
                <a:gd name="T22" fmla="*/ 411 w 411"/>
                <a:gd name="T23" fmla="*/ 1836 h 2040"/>
                <a:gd name="T24" fmla="*/ 402 w 411"/>
                <a:gd name="T25" fmla="*/ 1901 h 2040"/>
                <a:gd name="T26" fmla="*/ 378 w 411"/>
                <a:gd name="T27" fmla="*/ 1955 h 2040"/>
                <a:gd name="T28" fmla="*/ 339 w 411"/>
                <a:gd name="T29" fmla="*/ 1997 h 2040"/>
                <a:gd name="T30" fmla="*/ 288 w 411"/>
                <a:gd name="T31" fmla="*/ 2026 h 2040"/>
                <a:gd name="T32" fmla="*/ 228 w 411"/>
                <a:gd name="T33" fmla="*/ 2039 h 2040"/>
                <a:gd name="T34" fmla="*/ 183 w 411"/>
                <a:gd name="T35" fmla="*/ 2039 h 2040"/>
                <a:gd name="T36" fmla="*/ 122 w 411"/>
                <a:gd name="T37" fmla="*/ 2026 h 2040"/>
                <a:gd name="T38" fmla="*/ 72 w 411"/>
                <a:gd name="T39" fmla="*/ 1997 h 2040"/>
                <a:gd name="T40" fmla="*/ 33 w 411"/>
                <a:gd name="T41" fmla="*/ 1955 h 2040"/>
                <a:gd name="T42" fmla="*/ 8 w 411"/>
                <a:gd name="T43" fmla="*/ 1901 h 2040"/>
                <a:gd name="T44" fmla="*/ 0 w 411"/>
                <a:gd name="T45" fmla="*/ 1836 h 2040"/>
                <a:gd name="T46" fmla="*/ 14 w 411"/>
                <a:gd name="T47" fmla="*/ 102 h 2040"/>
                <a:gd name="T48" fmla="*/ 16 w 411"/>
                <a:gd name="T49" fmla="*/ 81 h 2040"/>
                <a:gd name="T50" fmla="*/ 24 w 411"/>
                <a:gd name="T51" fmla="*/ 55 h 2040"/>
                <a:gd name="T52" fmla="*/ 41 w 411"/>
                <a:gd name="T53" fmla="*/ 31 h 2040"/>
                <a:gd name="T54" fmla="*/ 72 w 411"/>
                <a:gd name="T55" fmla="*/ 14 h 2040"/>
                <a:gd name="T56" fmla="*/ 117 w 411"/>
                <a:gd name="T57" fmla="*/ 3 h 2040"/>
                <a:gd name="T58" fmla="*/ 252 w 411"/>
                <a:gd name="T59" fmla="*/ 0 h 2040"/>
                <a:gd name="T60" fmla="*/ 291 w 411"/>
                <a:gd name="T61" fmla="*/ 3 h 2040"/>
                <a:gd name="T62" fmla="*/ 335 w 411"/>
                <a:gd name="T63" fmla="*/ 14 h 2040"/>
                <a:gd name="T64" fmla="*/ 367 w 411"/>
                <a:gd name="T65" fmla="*/ 31 h 2040"/>
                <a:gd name="T66" fmla="*/ 385 w 411"/>
                <a:gd name="T67" fmla="*/ 55 h 2040"/>
                <a:gd name="T68" fmla="*/ 393 w 411"/>
                <a:gd name="T69" fmla="*/ 81 h 2040"/>
                <a:gd name="T70" fmla="*/ 376 w 411"/>
                <a:gd name="T71" fmla="*/ 1251 h 2040"/>
                <a:gd name="T72" fmla="*/ 374 w 411"/>
                <a:gd name="T73" fmla="*/ 1272 h 2040"/>
                <a:gd name="T74" fmla="*/ 364 w 411"/>
                <a:gd name="T75" fmla="*/ 1300 h 2040"/>
                <a:gd name="T76" fmla="*/ 346 w 411"/>
                <a:gd name="T77" fmla="*/ 1323 h 2040"/>
                <a:gd name="T78" fmla="*/ 316 w 411"/>
                <a:gd name="T79" fmla="*/ 1342 h 2040"/>
                <a:gd name="T80" fmla="*/ 271 w 411"/>
                <a:gd name="T81" fmla="*/ 1352 h 2040"/>
                <a:gd name="T82" fmla="*/ 173 w 411"/>
                <a:gd name="T83" fmla="*/ 1354 h 2040"/>
                <a:gd name="T84" fmla="*/ 135 w 411"/>
                <a:gd name="T85" fmla="*/ 1352 h 2040"/>
                <a:gd name="T86" fmla="*/ 91 w 411"/>
                <a:gd name="T87" fmla="*/ 1342 h 2040"/>
                <a:gd name="T88" fmla="*/ 62 w 411"/>
                <a:gd name="T89" fmla="*/ 1323 h 2040"/>
                <a:gd name="T90" fmla="*/ 44 w 411"/>
                <a:gd name="T91" fmla="*/ 1300 h 2040"/>
                <a:gd name="T92" fmla="*/ 36 w 411"/>
                <a:gd name="T93" fmla="*/ 1272 h 2040"/>
                <a:gd name="T94" fmla="*/ 35 w 411"/>
                <a:gd name="T95" fmla="*/ 1251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" h="2040">
                  <a:moveTo>
                    <a:pt x="0" y="1836"/>
                  </a:moveTo>
                  <a:lnTo>
                    <a:pt x="0" y="1836"/>
                  </a:lnTo>
                  <a:lnTo>
                    <a:pt x="1" y="1814"/>
                  </a:lnTo>
                  <a:lnTo>
                    <a:pt x="4" y="1792"/>
                  </a:lnTo>
                  <a:lnTo>
                    <a:pt x="8" y="1772"/>
                  </a:lnTo>
                  <a:lnTo>
                    <a:pt x="15" y="1752"/>
                  </a:lnTo>
                  <a:lnTo>
                    <a:pt x="23" y="1734"/>
                  </a:lnTo>
                  <a:lnTo>
                    <a:pt x="33" y="1718"/>
                  </a:lnTo>
                  <a:lnTo>
                    <a:pt x="44" y="1702"/>
                  </a:lnTo>
                  <a:lnTo>
                    <a:pt x="58" y="1688"/>
                  </a:lnTo>
                  <a:lnTo>
                    <a:pt x="72" y="1676"/>
                  </a:lnTo>
                  <a:lnTo>
                    <a:pt x="87" y="1664"/>
                  </a:lnTo>
                  <a:lnTo>
                    <a:pt x="105" y="1655"/>
                  </a:lnTo>
                  <a:lnTo>
                    <a:pt x="122" y="1647"/>
                  </a:lnTo>
                  <a:lnTo>
                    <a:pt x="141" y="1641"/>
                  </a:lnTo>
                  <a:lnTo>
                    <a:pt x="162" y="1636"/>
                  </a:lnTo>
                  <a:lnTo>
                    <a:pt x="183" y="1634"/>
                  </a:lnTo>
                  <a:lnTo>
                    <a:pt x="205" y="1633"/>
                  </a:lnTo>
                  <a:lnTo>
                    <a:pt x="205" y="1633"/>
                  </a:lnTo>
                  <a:lnTo>
                    <a:pt x="228" y="1634"/>
                  </a:lnTo>
                  <a:lnTo>
                    <a:pt x="249" y="1636"/>
                  </a:lnTo>
                  <a:lnTo>
                    <a:pt x="270" y="1641"/>
                  </a:lnTo>
                  <a:lnTo>
                    <a:pt x="288" y="1647"/>
                  </a:lnTo>
                  <a:lnTo>
                    <a:pt x="306" y="1655"/>
                  </a:lnTo>
                  <a:lnTo>
                    <a:pt x="324" y="1664"/>
                  </a:lnTo>
                  <a:lnTo>
                    <a:pt x="339" y="1676"/>
                  </a:lnTo>
                  <a:lnTo>
                    <a:pt x="353" y="1688"/>
                  </a:lnTo>
                  <a:lnTo>
                    <a:pt x="367" y="1702"/>
                  </a:lnTo>
                  <a:lnTo>
                    <a:pt x="378" y="1718"/>
                  </a:lnTo>
                  <a:lnTo>
                    <a:pt x="388" y="1734"/>
                  </a:lnTo>
                  <a:lnTo>
                    <a:pt x="396" y="1752"/>
                  </a:lnTo>
                  <a:lnTo>
                    <a:pt x="402" y="1772"/>
                  </a:lnTo>
                  <a:lnTo>
                    <a:pt x="407" y="1792"/>
                  </a:lnTo>
                  <a:lnTo>
                    <a:pt x="410" y="1814"/>
                  </a:lnTo>
                  <a:lnTo>
                    <a:pt x="411" y="1836"/>
                  </a:lnTo>
                  <a:lnTo>
                    <a:pt x="411" y="1836"/>
                  </a:lnTo>
                  <a:lnTo>
                    <a:pt x="410" y="1859"/>
                  </a:lnTo>
                  <a:lnTo>
                    <a:pt x="407" y="1880"/>
                  </a:lnTo>
                  <a:lnTo>
                    <a:pt x="402" y="1901"/>
                  </a:lnTo>
                  <a:lnTo>
                    <a:pt x="396" y="1920"/>
                  </a:lnTo>
                  <a:lnTo>
                    <a:pt x="388" y="1939"/>
                  </a:lnTo>
                  <a:lnTo>
                    <a:pt x="378" y="1955"/>
                  </a:lnTo>
                  <a:lnTo>
                    <a:pt x="367" y="1971"/>
                  </a:lnTo>
                  <a:lnTo>
                    <a:pt x="353" y="1985"/>
                  </a:lnTo>
                  <a:lnTo>
                    <a:pt x="339" y="1997"/>
                  </a:lnTo>
                  <a:lnTo>
                    <a:pt x="324" y="2008"/>
                  </a:lnTo>
                  <a:lnTo>
                    <a:pt x="306" y="2018"/>
                  </a:lnTo>
                  <a:lnTo>
                    <a:pt x="288" y="2026"/>
                  </a:lnTo>
                  <a:lnTo>
                    <a:pt x="270" y="2032"/>
                  </a:lnTo>
                  <a:lnTo>
                    <a:pt x="249" y="2037"/>
                  </a:lnTo>
                  <a:lnTo>
                    <a:pt x="228" y="2039"/>
                  </a:lnTo>
                  <a:lnTo>
                    <a:pt x="205" y="2040"/>
                  </a:lnTo>
                  <a:lnTo>
                    <a:pt x="205" y="2040"/>
                  </a:lnTo>
                  <a:lnTo>
                    <a:pt x="183" y="2039"/>
                  </a:lnTo>
                  <a:lnTo>
                    <a:pt x="162" y="2037"/>
                  </a:lnTo>
                  <a:lnTo>
                    <a:pt x="141" y="2032"/>
                  </a:lnTo>
                  <a:lnTo>
                    <a:pt x="122" y="2026"/>
                  </a:lnTo>
                  <a:lnTo>
                    <a:pt x="105" y="2018"/>
                  </a:lnTo>
                  <a:lnTo>
                    <a:pt x="87" y="2008"/>
                  </a:lnTo>
                  <a:lnTo>
                    <a:pt x="72" y="1997"/>
                  </a:lnTo>
                  <a:lnTo>
                    <a:pt x="58" y="1985"/>
                  </a:lnTo>
                  <a:lnTo>
                    <a:pt x="44" y="1971"/>
                  </a:lnTo>
                  <a:lnTo>
                    <a:pt x="33" y="1955"/>
                  </a:lnTo>
                  <a:lnTo>
                    <a:pt x="23" y="1939"/>
                  </a:lnTo>
                  <a:lnTo>
                    <a:pt x="15" y="1920"/>
                  </a:lnTo>
                  <a:lnTo>
                    <a:pt x="8" y="1901"/>
                  </a:lnTo>
                  <a:lnTo>
                    <a:pt x="4" y="1880"/>
                  </a:lnTo>
                  <a:lnTo>
                    <a:pt x="1" y="1859"/>
                  </a:lnTo>
                  <a:lnTo>
                    <a:pt x="0" y="1836"/>
                  </a:lnTo>
                  <a:lnTo>
                    <a:pt x="0" y="1836"/>
                  </a:lnTo>
                  <a:close/>
                  <a:moveTo>
                    <a:pt x="35" y="1251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5" y="92"/>
                  </a:lnTo>
                  <a:lnTo>
                    <a:pt x="16" y="81"/>
                  </a:lnTo>
                  <a:lnTo>
                    <a:pt x="17" y="72"/>
                  </a:lnTo>
                  <a:lnTo>
                    <a:pt x="20" y="63"/>
                  </a:lnTo>
                  <a:lnTo>
                    <a:pt x="24" y="55"/>
                  </a:lnTo>
                  <a:lnTo>
                    <a:pt x="28" y="46"/>
                  </a:lnTo>
                  <a:lnTo>
                    <a:pt x="34" y="38"/>
                  </a:lnTo>
                  <a:lnTo>
                    <a:pt x="41" y="31"/>
                  </a:lnTo>
                  <a:lnTo>
                    <a:pt x="51" y="25"/>
                  </a:lnTo>
                  <a:lnTo>
                    <a:pt x="61" y="19"/>
                  </a:lnTo>
                  <a:lnTo>
                    <a:pt x="72" y="14"/>
                  </a:lnTo>
                  <a:lnTo>
                    <a:pt x="85" y="9"/>
                  </a:lnTo>
                  <a:lnTo>
                    <a:pt x="99" y="5"/>
                  </a:lnTo>
                  <a:lnTo>
                    <a:pt x="117" y="3"/>
                  </a:lnTo>
                  <a:lnTo>
                    <a:pt x="135" y="1"/>
                  </a:lnTo>
                  <a:lnTo>
                    <a:pt x="15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73" y="1"/>
                  </a:lnTo>
                  <a:lnTo>
                    <a:pt x="291" y="3"/>
                  </a:lnTo>
                  <a:lnTo>
                    <a:pt x="307" y="5"/>
                  </a:lnTo>
                  <a:lnTo>
                    <a:pt x="322" y="9"/>
                  </a:lnTo>
                  <a:lnTo>
                    <a:pt x="335" y="14"/>
                  </a:lnTo>
                  <a:lnTo>
                    <a:pt x="347" y="19"/>
                  </a:lnTo>
                  <a:lnTo>
                    <a:pt x="357" y="25"/>
                  </a:lnTo>
                  <a:lnTo>
                    <a:pt x="367" y="31"/>
                  </a:lnTo>
                  <a:lnTo>
                    <a:pt x="374" y="38"/>
                  </a:lnTo>
                  <a:lnTo>
                    <a:pt x="380" y="46"/>
                  </a:lnTo>
                  <a:lnTo>
                    <a:pt x="385" y="55"/>
                  </a:lnTo>
                  <a:lnTo>
                    <a:pt x="389" y="63"/>
                  </a:lnTo>
                  <a:lnTo>
                    <a:pt x="391" y="72"/>
                  </a:lnTo>
                  <a:lnTo>
                    <a:pt x="393" y="81"/>
                  </a:lnTo>
                  <a:lnTo>
                    <a:pt x="394" y="92"/>
                  </a:lnTo>
                  <a:lnTo>
                    <a:pt x="394" y="102"/>
                  </a:lnTo>
                  <a:lnTo>
                    <a:pt x="376" y="1251"/>
                  </a:lnTo>
                  <a:lnTo>
                    <a:pt x="376" y="1251"/>
                  </a:lnTo>
                  <a:lnTo>
                    <a:pt x="376" y="1262"/>
                  </a:lnTo>
                  <a:lnTo>
                    <a:pt x="374" y="1272"/>
                  </a:lnTo>
                  <a:lnTo>
                    <a:pt x="372" y="1281"/>
                  </a:lnTo>
                  <a:lnTo>
                    <a:pt x="369" y="1291"/>
                  </a:lnTo>
                  <a:lnTo>
                    <a:pt x="364" y="1300"/>
                  </a:lnTo>
                  <a:lnTo>
                    <a:pt x="359" y="1308"/>
                  </a:lnTo>
                  <a:lnTo>
                    <a:pt x="353" y="1316"/>
                  </a:lnTo>
                  <a:lnTo>
                    <a:pt x="346" y="1323"/>
                  </a:lnTo>
                  <a:lnTo>
                    <a:pt x="337" y="1331"/>
                  </a:lnTo>
                  <a:lnTo>
                    <a:pt x="327" y="1337"/>
                  </a:lnTo>
                  <a:lnTo>
                    <a:pt x="316" y="1342"/>
                  </a:lnTo>
                  <a:lnTo>
                    <a:pt x="302" y="1346"/>
                  </a:lnTo>
                  <a:lnTo>
                    <a:pt x="288" y="1350"/>
                  </a:lnTo>
                  <a:lnTo>
                    <a:pt x="271" y="1352"/>
                  </a:lnTo>
                  <a:lnTo>
                    <a:pt x="252" y="1354"/>
                  </a:lnTo>
                  <a:lnTo>
                    <a:pt x="232" y="1354"/>
                  </a:lnTo>
                  <a:lnTo>
                    <a:pt x="173" y="1354"/>
                  </a:lnTo>
                  <a:lnTo>
                    <a:pt x="173" y="1354"/>
                  </a:lnTo>
                  <a:lnTo>
                    <a:pt x="153" y="1354"/>
                  </a:lnTo>
                  <a:lnTo>
                    <a:pt x="135" y="1352"/>
                  </a:lnTo>
                  <a:lnTo>
                    <a:pt x="119" y="1350"/>
                  </a:lnTo>
                  <a:lnTo>
                    <a:pt x="105" y="1346"/>
                  </a:lnTo>
                  <a:lnTo>
                    <a:pt x="91" y="1342"/>
                  </a:lnTo>
                  <a:lnTo>
                    <a:pt x="80" y="1337"/>
                  </a:lnTo>
                  <a:lnTo>
                    <a:pt x="70" y="1331"/>
                  </a:lnTo>
                  <a:lnTo>
                    <a:pt x="62" y="1323"/>
                  </a:lnTo>
                  <a:lnTo>
                    <a:pt x="55" y="1316"/>
                  </a:lnTo>
                  <a:lnTo>
                    <a:pt x="50" y="1308"/>
                  </a:lnTo>
                  <a:lnTo>
                    <a:pt x="44" y="1300"/>
                  </a:lnTo>
                  <a:lnTo>
                    <a:pt x="40" y="1291"/>
                  </a:lnTo>
                  <a:lnTo>
                    <a:pt x="38" y="1281"/>
                  </a:lnTo>
                  <a:lnTo>
                    <a:pt x="36" y="1272"/>
                  </a:lnTo>
                  <a:lnTo>
                    <a:pt x="35" y="1262"/>
                  </a:lnTo>
                  <a:lnTo>
                    <a:pt x="35" y="1251"/>
                  </a:lnTo>
                  <a:lnTo>
                    <a:pt x="35" y="1251"/>
                  </a:lnTo>
                  <a:close/>
                </a:path>
              </a:pathLst>
            </a:custGeom>
            <a:solidFill>
              <a:srgbClr val="EA1C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GB" sz="16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296D49A-B842-4F1B-A124-F4C28915D86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7706183" y="1744149"/>
              <a:ext cx="285785" cy="241283"/>
            </a:xfrm>
            <a:custGeom>
              <a:avLst/>
              <a:gdLst>
                <a:gd name="T0" fmla="*/ 1396 w 1709"/>
                <a:gd name="T1" fmla="*/ 1488 h 1488"/>
                <a:gd name="T2" fmla="*/ 854 w 1709"/>
                <a:gd name="T3" fmla="*/ 1487 h 1488"/>
                <a:gd name="T4" fmla="*/ 82 w 1709"/>
                <a:gd name="T5" fmla="*/ 1488 h 1488"/>
                <a:gd name="T6" fmla="*/ 16 w 1709"/>
                <a:gd name="T7" fmla="*/ 1456 h 1488"/>
                <a:gd name="T8" fmla="*/ 21 w 1709"/>
                <a:gd name="T9" fmla="*/ 1381 h 1488"/>
                <a:gd name="T10" fmla="*/ 794 w 1709"/>
                <a:gd name="T11" fmla="*/ 57 h 1488"/>
                <a:gd name="T12" fmla="*/ 915 w 1709"/>
                <a:gd name="T13" fmla="*/ 57 h 1488"/>
                <a:gd name="T14" fmla="*/ 1688 w 1709"/>
                <a:gd name="T15" fmla="*/ 1381 h 1488"/>
                <a:gd name="T16" fmla="*/ 1694 w 1709"/>
                <a:gd name="T17" fmla="*/ 1456 h 1488"/>
                <a:gd name="T18" fmla="*/ 1627 w 1709"/>
                <a:gd name="T19" fmla="*/ 1488 h 1488"/>
                <a:gd name="T20" fmla="*/ 1532 w 1709"/>
                <a:gd name="T21" fmla="*/ 1488 h 1488"/>
                <a:gd name="connsiteX0" fmla="*/ 7799 w 9924"/>
                <a:gd name="connsiteY0" fmla="*/ 9617 h 9617"/>
                <a:gd name="connsiteX1" fmla="*/ 4958 w 9924"/>
                <a:gd name="connsiteY1" fmla="*/ 9610 h 9617"/>
                <a:gd name="connsiteX2" fmla="*/ 441 w 9924"/>
                <a:gd name="connsiteY2" fmla="*/ 9617 h 9617"/>
                <a:gd name="connsiteX3" fmla="*/ 55 w 9924"/>
                <a:gd name="connsiteY3" fmla="*/ 9402 h 9617"/>
                <a:gd name="connsiteX4" fmla="*/ 84 w 9924"/>
                <a:gd name="connsiteY4" fmla="*/ 8898 h 9617"/>
                <a:gd name="connsiteX5" fmla="*/ 4607 w 9924"/>
                <a:gd name="connsiteY5" fmla="*/ 0 h 9617"/>
                <a:gd name="connsiteX6" fmla="*/ 5315 w 9924"/>
                <a:gd name="connsiteY6" fmla="*/ 0 h 9617"/>
                <a:gd name="connsiteX7" fmla="*/ 9838 w 9924"/>
                <a:gd name="connsiteY7" fmla="*/ 8898 h 9617"/>
                <a:gd name="connsiteX8" fmla="*/ 9873 w 9924"/>
                <a:gd name="connsiteY8" fmla="*/ 9402 h 9617"/>
                <a:gd name="connsiteX9" fmla="*/ 9481 w 9924"/>
                <a:gd name="connsiteY9" fmla="*/ 9617 h 9617"/>
                <a:gd name="connsiteX10" fmla="*/ 8925 w 9924"/>
                <a:gd name="connsiteY10" fmla="*/ 9617 h 9617"/>
                <a:gd name="connsiteX0" fmla="*/ 7358 w 9998"/>
                <a:gd name="connsiteY0" fmla="*/ 10000 h 10000"/>
                <a:gd name="connsiteX1" fmla="*/ 4995 w 9998"/>
                <a:gd name="connsiteY1" fmla="*/ 9993 h 10000"/>
                <a:gd name="connsiteX2" fmla="*/ 443 w 9998"/>
                <a:gd name="connsiteY2" fmla="*/ 10000 h 10000"/>
                <a:gd name="connsiteX3" fmla="*/ 54 w 9998"/>
                <a:gd name="connsiteY3" fmla="*/ 9776 h 10000"/>
                <a:gd name="connsiteX4" fmla="*/ 84 w 9998"/>
                <a:gd name="connsiteY4" fmla="*/ 9252 h 10000"/>
                <a:gd name="connsiteX5" fmla="*/ 4641 w 9998"/>
                <a:gd name="connsiteY5" fmla="*/ 0 h 10000"/>
                <a:gd name="connsiteX6" fmla="*/ 5355 w 9998"/>
                <a:gd name="connsiteY6" fmla="*/ 0 h 10000"/>
                <a:gd name="connsiteX7" fmla="*/ 9912 w 9998"/>
                <a:gd name="connsiteY7" fmla="*/ 9252 h 10000"/>
                <a:gd name="connsiteX8" fmla="*/ 9948 w 9998"/>
                <a:gd name="connsiteY8" fmla="*/ 9776 h 10000"/>
                <a:gd name="connsiteX9" fmla="*/ 9553 w 9998"/>
                <a:gd name="connsiteY9" fmla="*/ 10000 h 10000"/>
                <a:gd name="connsiteX10" fmla="*/ 8992 w 9998"/>
                <a:gd name="connsiteY1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8" h="10000">
                  <a:moveTo>
                    <a:pt x="7358" y="10000"/>
                  </a:moveTo>
                  <a:lnTo>
                    <a:pt x="4995" y="9993"/>
                  </a:lnTo>
                  <a:lnTo>
                    <a:pt x="443" y="10000"/>
                  </a:lnTo>
                  <a:cubicBezTo>
                    <a:pt x="278" y="10000"/>
                    <a:pt x="137" y="9951"/>
                    <a:pt x="54" y="9776"/>
                  </a:cubicBezTo>
                  <a:cubicBezTo>
                    <a:pt x="-40" y="9594"/>
                    <a:pt x="1" y="9427"/>
                    <a:pt x="84" y="9252"/>
                  </a:cubicBezTo>
                  <a:lnTo>
                    <a:pt x="4641" y="0"/>
                  </a:lnTo>
                  <a:cubicBezTo>
                    <a:pt x="4836" y="-398"/>
                    <a:pt x="5160" y="-398"/>
                    <a:pt x="5355" y="0"/>
                  </a:cubicBezTo>
                  <a:lnTo>
                    <a:pt x="9912" y="9252"/>
                  </a:lnTo>
                  <a:cubicBezTo>
                    <a:pt x="10001" y="9427"/>
                    <a:pt x="10036" y="9594"/>
                    <a:pt x="9948" y="9776"/>
                  </a:cubicBezTo>
                  <a:cubicBezTo>
                    <a:pt x="9859" y="9951"/>
                    <a:pt x="9718" y="10000"/>
                    <a:pt x="9553" y="10000"/>
                  </a:cubicBezTo>
                  <a:cubicBezTo>
                    <a:pt x="9199" y="9993"/>
                    <a:pt x="9341" y="10000"/>
                    <a:pt x="8992" y="10000"/>
                  </a:cubicBezTo>
                </a:path>
              </a:pathLst>
            </a:custGeom>
            <a:noFill/>
            <a:ln w="15875" cap="rnd">
              <a:solidFill>
                <a:srgbClr val="EA1C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sz="1200" kern="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58578D5-287B-4647-9E49-D296D19EE067}"/>
              </a:ext>
            </a:extLst>
          </p:cNvPr>
          <p:cNvSpPr txBox="1"/>
          <p:nvPr/>
        </p:nvSpPr>
        <p:spPr>
          <a:xfrm>
            <a:off x="467544" y="4065327"/>
            <a:ext cx="7225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>
                <a:latin typeface="Calibri" panose="020F0502020204030204" pitchFamily="34" charset="0"/>
              </a:rPr>
              <a:t>*) v letech 2019-2020 byla realizována řada stabilizačních opatření (např. </a:t>
            </a:r>
            <a:r>
              <a:rPr lang="cs-CZ" sz="800" i="1" dirty="0" err="1">
                <a:latin typeface="Calibri" panose="020F0502020204030204" pitchFamily="34" charset="0"/>
              </a:rPr>
              <a:t>D+n</a:t>
            </a:r>
            <a:r>
              <a:rPr lang="cs-CZ" sz="800" i="1" dirty="0">
                <a:latin typeface="Calibri" panose="020F0502020204030204" pitchFamily="34" charset="0"/>
              </a:rPr>
              <a:t>, optimalizace hodin pro veřejnost a snížena komplexita řídících struktur hlavní správy)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CADFD15C-A604-4562-B7A7-3CEFBD899E4A}"/>
              </a:ext>
            </a:extLst>
          </p:cNvPr>
          <p:cNvSpPr txBox="1"/>
          <p:nvPr/>
        </p:nvSpPr>
        <p:spPr>
          <a:xfrm>
            <a:off x="6732240" y="782121"/>
            <a:ext cx="2251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ČP byla/je nucena čerpat komerční úvěry na pokrytí provozních potřeb </a:t>
            </a:r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dodatečné zatížení CF (úroky z úvěrů v řádech stovek mil. Kč).</a:t>
            </a:r>
            <a:endParaRPr lang="cs-CZ" sz="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CB72C3-A061-407A-A2C7-F9A0B2543EEC}"/>
              </a:ext>
            </a:extLst>
          </p:cNvPr>
          <p:cNvSpPr txBox="1"/>
          <p:nvPr/>
        </p:nvSpPr>
        <p:spPr>
          <a:xfrm>
            <a:off x="6300192" y="1548089"/>
            <a:ext cx="1320754" cy="30777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sz="1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24,9 mld. Kč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A5F2045B-5F70-477C-9FF7-7469861F95C4}"/>
              </a:ext>
            </a:extLst>
          </p:cNvPr>
          <p:cNvSpPr/>
          <p:nvPr/>
        </p:nvSpPr>
        <p:spPr>
          <a:xfrm>
            <a:off x="7308304" y="2181394"/>
            <a:ext cx="144016" cy="534371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65715040-4373-45F5-90DB-F4D4DA70721B}"/>
              </a:ext>
            </a:extLst>
          </p:cNvPr>
          <p:cNvSpPr/>
          <p:nvPr/>
        </p:nvSpPr>
        <p:spPr>
          <a:xfrm>
            <a:off x="7308304" y="2732971"/>
            <a:ext cx="144016" cy="9361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8FB70C-A44A-4215-B5B0-ED05188DF875}"/>
              </a:ext>
            </a:extLst>
          </p:cNvPr>
          <p:cNvSpPr txBox="1"/>
          <p:nvPr/>
        </p:nvSpPr>
        <p:spPr>
          <a:xfrm>
            <a:off x="7735788" y="2117719"/>
            <a:ext cx="1408212" cy="72327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ČTÚ výpočet (notifikováno u EK)</a:t>
            </a:r>
          </a:p>
          <a:p>
            <a:endParaRPr lang="cs-CZ" sz="5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Státem nekompenzovaná část</a:t>
            </a: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D6BB7E4D-F40A-4D8F-9EB1-0AAF9575F608}"/>
              </a:ext>
            </a:extLst>
          </p:cNvPr>
          <p:cNvSpPr/>
          <p:nvPr/>
        </p:nvSpPr>
        <p:spPr>
          <a:xfrm>
            <a:off x="7493000" y="2451100"/>
            <a:ext cx="1629155" cy="473909"/>
          </a:xfrm>
          <a:custGeom>
            <a:avLst/>
            <a:gdLst>
              <a:gd name="connsiteX0" fmla="*/ 0 w 1629155"/>
              <a:gd name="connsiteY0" fmla="*/ 0 h 473909"/>
              <a:gd name="connsiteX1" fmla="*/ 184150 w 1629155"/>
              <a:gd name="connsiteY1" fmla="*/ 158750 h 473909"/>
              <a:gd name="connsiteX2" fmla="*/ 438150 w 1629155"/>
              <a:gd name="connsiteY2" fmla="*/ 469900 h 473909"/>
              <a:gd name="connsiteX3" fmla="*/ 1035050 w 1629155"/>
              <a:gd name="connsiteY3" fmla="*/ 330200 h 473909"/>
              <a:gd name="connsiteX4" fmla="*/ 1549400 w 1629155"/>
              <a:gd name="connsiteY4" fmla="*/ 254000 h 473909"/>
              <a:gd name="connsiteX5" fmla="*/ 1555750 w 1629155"/>
              <a:gd name="connsiteY5" fmla="*/ 38100 h 473909"/>
              <a:gd name="connsiteX6" fmla="*/ 857250 w 1629155"/>
              <a:gd name="connsiteY6" fmla="*/ 63500 h 473909"/>
              <a:gd name="connsiteX7" fmla="*/ 107950 w 1629155"/>
              <a:gd name="connsiteY7" fmla="*/ 0 h 47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155" h="473909">
                <a:moveTo>
                  <a:pt x="0" y="0"/>
                </a:moveTo>
                <a:cubicBezTo>
                  <a:pt x="55562" y="40216"/>
                  <a:pt x="111125" y="80433"/>
                  <a:pt x="184150" y="158750"/>
                </a:cubicBezTo>
                <a:cubicBezTo>
                  <a:pt x="257175" y="237067"/>
                  <a:pt x="296333" y="441325"/>
                  <a:pt x="438150" y="469900"/>
                </a:cubicBezTo>
                <a:cubicBezTo>
                  <a:pt x="579967" y="498475"/>
                  <a:pt x="849842" y="366183"/>
                  <a:pt x="1035050" y="330200"/>
                </a:cubicBezTo>
                <a:cubicBezTo>
                  <a:pt x="1220258" y="294217"/>
                  <a:pt x="1462617" y="302683"/>
                  <a:pt x="1549400" y="254000"/>
                </a:cubicBezTo>
                <a:cubicBezTo>
                  <a:pt x="1636183" y="205317"/>
                  <a:pt x="1671108" y="69850"/>
                  <a:pt x="1555750" y="38100"/>
                </a:cubicBezTo>
                <a:cubicBezTo>
                  <a:pt x="1440392" y="6350"/>
                  <a:pt x="1098550" y="69850"/>
                  <a:pt x="857250" y="63500"/>
                </a:cubicBezTo>
                <a:cubicBezTo>
                  <a:pt x="615950" y="57150"/>
                  <a:pt x="361950" y="28575"/>
                  <a:pt x="107950" y="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600355E-6C89-4A77-B313-47F17EA93867}"/>
              </a:ext>
            </a:extLst>
          </p:cNvPr>
          <p:cNvSpPr txBox="1"/>
          <p:nvPr/>
        </p:nvSpPr>
        <p:spPr>
          <a:xfrm>
            <a:off x="7732929" y="3024434"/>
            <a:ext cx="1224136" cy="40011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Státem přiznaná výše kompenzace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DDA4BB0-8C29-4E40-9D97-51D94D9B9259}"/>
              </a:ext>
            </a:extLst>
          </p:cNvPr>
          <p:cNvSpPr txBox="1"/>
          <p:nvPr/>
        </p:nvSpPr>
        <p:spPr>
          <a:xfrm>
            <a:off x="651157" y="828150"/>
            <a:ext cx="5832648" cy="43088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100" kern="0" dirty="0">
                <a:latin typeface="Calibri" panose="020F0502020204030204" pitchFamily="34" charset="0"/>
                <a:cs typeface="Calibri" panose="020F0502020204030204" pitchFamily="34" charset="0"/>
              </a:rPr>
              <a:t>Níže je znázorněna </a:t>
            </a:r>
            <a:r>
              <a:rPr lang="cs-CZ" sz="1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celková nákladovost provozované pobočkové sítě a nekompenzovaná výše nákladů přiznaná ČP ze strany ČTÚ (EK), která významně zatěžuje hospodaření podniku.</a:t>
            </a:r>
            <a:endParaRPr lang="cs-CZ" sz="11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80B7EE-DF8B-4BE2-BBFA-76F117DD2280}"/>
              </a:ext>
            </a:extLst>
          </p:cNvPr>
          <p:cNvSpPr txBox="1"/>
          <p:nvPr/>
        </p:nvSpPr>
        <p:spPr>
          <a:xfrm>
            <a:off x="3832504" y="1671200"/>
            <a:ext cx="936104" cy="36933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Optimalizace nákladů *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42A863D-03F8-43FF-9865-388779DA4F2B}"/>
              </a:ext>
            </a:extLst>
          </p:cNvPr>
          <p:cNvCxnSpPr>
            <a:cxnSpLocks/>
          </p:cNvCxnSpPr>
          <p:nvPr/>
        </p:nvCxnSpPr>
        <p:spPr>
          <a:xfrm>
            <a:off x="3677333" y="1578083"/>
            <a:ext cx="246595" cy="60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9D602C7-5533-4B22-89D2-9B86B6D27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Aktuální přehled úvěrových linek (Březen, 2023)</a:t>
            </a:r>
          </a:p>
          <a:p>
            <a:endParaRPr lang="cs-CZ" sz="1800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A0AA1C2-1538-4312-856D-D41145525F63}"/>
              </a:ext>
            </a:extLst>
          </p:cNvPr>
          <p:cNvSpPr/>
          <p:nvPr/>
        </p:nvSpPr>
        <p:spPr>
          <a:xfrm>
            <a:off x="899592" y="843559"/>
            <a:ext cx="7308393" cy="3384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roku 2019 využívá Česká pošta úvěry komerčních bank, postupný nárůst úvěrové angažovanosti. Ve 2022 došlo k úhradě</a:t>
            </a:r>
            <a:r>
              <a:rPr lang="cs-CZ" sz="11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zadržených ČNUS (2018-2021) </a:t>
            </a:r>
            <a:r>
              <a:rPr lang="cs-CZ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1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splacení úvěrů, významný dopad do objemu oběžných aktiv a </a:t>
            </a:r>
            <a:r>
              <a:rPr lang="cs-CZ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snížení objemu cizích zdrojů.</a:t>
            </a: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9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5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5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Pozn. 1.) Úvěr ING ponechán jako záložní varianta v případě neschválení financování RB </a:t>
            </a:r>
            <a:r>
              <a:rPr lang="cs-CZ" sz="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sníženo na min. limit z důvodu nižší závazkové provize.</a:t>
            </a:r>
          </a:p>
          <a:p>
            <a:pPr algn="just"/>
            <a:endParaRPr lang="cs-CZ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—"/>
            </a:pPr>
            <a:r>
              <a:rPr lang="cs-CZ" sz="1100" b="1" baseline="0" dirty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důsledku ztrátové činnosti ČP poklesl Vlastní kapitál </a:t>
            </a:r>
            <a:r>
              <a:rPr lang="cs-CZ" sz="1100" b="1" baseline="0" dirty="0">
                <a:solidFill>
                  <a:srgbClr val="00277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mající za následek pro další období podfinancování podniku, vlastní zdroje nestačí ke krytí dlouhodobých aktiv.</a:t>
            </a:r>
          </a:p>
          <a:p>
            <a:pPr algn="just"/>
            <a:endParaRPr lang="cs-CZ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3A92877-72CA-4D79-A564-29DC1B50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43" y="3898345"/>
            <a:ext cx="225572" cy="21337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E49A49A-AE2F-4AC5-B38E-4FC25F7B634B}"/>
              </a:ext>
            </a:extLst>
          </p:cNvPr>
          <p:cNvSpPr txBox="1"/>
          <p:nvPr/>
        </p:nvSpPr>
        <p:spPr>
          <a:xfrm>
            <a:off x="1331640" y="3881923"/>
            <a:ext cx="6759204" cy="24622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ČP s ohledem ke svému hospodářskému vývoji provádí pravidelně „test mezery krytí“ </a:t>
            </a:r>
            <a:r>
              <a:rPr lang="cs-CZ" sz="1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na měsíční bázi.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F1192A7B-BD40-4FF7-B239-7FDA025CC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89167"/>
              </p:ext>
            </p:extLst>
          </p:nvPr>
        </p:nvGraphicFramePr>
        <p:xfrm>
          <a:off x="1499269" y="1405142"/>
          <a:ext cx="6145459" cy="1304076"/>
        </p:xfrm>
        <a:graphic>
          <a:graphicData uri="http://schemas.openxmlformats.org/drawingml/2006/table">
            <a:tbl>
              <a:tblPr/>
              <a:tblGrid>
                <a:gridCol w="1058863">
                  <a:extLst>
                    <a:ext uri="{9D8B030D-6E8A-4147-A177-3AD203B41FA5}">
                      <a16:colId xmlns:a16="http://schemas.microsoft.com/office/drawing/2014/main" val="106469258"/>
                    </a:ext>
                  </a:extLst>
                </a:gridCol>
                <a:gridCol w="2638108">
                  <a:extLst>
                    <a:ext uri="{9D8B030D-6E8A-4147-A177-3AD203B41FA5}">
                      <a16:colId xmlns:a16="http://schemas.microsoft.com/office/drawing/2014/main" val="3433015178"/>
                    </a:ext>
                  </a:extLst>
                </a:gridCol>
                <a:gridCol w="718142">
                  <a:extLst>
                    <a:ext uri="{9D8B030D-6E8A-4147-A177-3AD203B41FA5}">
                      <a16:colId xmlns:a16="http://schemas.microsoft.com/office/drawing/2014/main" val="670674886"/>
                    </a:ext>
                  </a:extLst>
                </a:gridCol>
                <a:gridCol w="654343">
                  <a:extLst>
                    <a:ext uri="{9D8B030D-6E8A-4147-A177-3AD203B41FA5}">
                      <a16:colId xmlns:a16="http://schemas.microsoft.com/office/drawing/2014/main" val="2343371690"/>
                    </a:ext>
                  </a:extLst>
                </a:gridCol>
                <a:gridCol w="1076003">
                  <a:extLst>
                    <a:ext uri="{9D8B030D-6E8A-4147-A177-3AD203B41FA5}">
                      <a16:colId xmlns:a16="http://schemas.microsoft.com/office/drawing/2014/main" val="1061106149"/>
                    </a:ext>
                  </a:extLst>
                </a:gridCol>
              </a:tblGrid>
              <a:tr h="16666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Finanční instituce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Účel úvěru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Čerpáno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Splatnost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58837"/>
                  </a:ext>
                </a:extLst>
              </a:tr>
              <a:tr h="1374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ČSOB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Provozní financování (alianční smlouva)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31.12. 27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8000"/>
                  </a:ext>
                </a:extLst>
              </a:tr>
              <a:tr h="12305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ČSOB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Financování svěřených prostředků *)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31.12.27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37383"/>
                  </a:ext>
                </a:extLst>
              </a:tr>
              <a:tr h="12305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ČSOB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Provozní financování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15.06.25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94409"/>
                  </a:ext>
                </a:extLst>
              </a:tr>
              <a:tr h="12305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UniCredit</a:t>
                      </a:r>
                      <a:endParaRPr lang="cs-CZ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Provozní financování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15.06.25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2124"/>
                  </a:ext>
                </a:extLst>
              </a:tr>
              <a:tr h="12305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RB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ČNUS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31.12.23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67608"/>
                  </a:ext>
                </a:extLst>
              </a:tr>
              <a:tr h="12305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cs-CZ" sz="10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9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(pozn. 1)</a:t>
                      </a:r>
                      <a:endParaRPr lang="cs-CZ" sz="1000" b="1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ČNUS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30.06.23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26622"/>
                  </a:ext>
                </a:extLst>
              </a:tr>
              <a:tr h="1658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Celkem 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cs-CZ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 mil. Kč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cs-CZ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</a:rPr>
                        <a:t>3 955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</a:rPr>
                        <a:t>920 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98295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5AC18D05-8E36-45E0-A687-5C2FB26F320A}"/>
              </a:ext>
            </a:extLst>
          </p:cNvPr>
          <p:cNvSpPr txBox="1"/>
          <p:nvPr/>
        </p:nvSpPr>
        <p:spPr>
          <a:xfrm>
            <a:off x="1403648" y="270095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cs-CZ" sz="9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*) nelze použít na provozní financování České pošty  **) vázáno na vývoj CF podniku</a:t>
            </a:r>
          </a:p>
        </p:txBody>
      </p:sp>
    </p:spTree>
    <p:extLst>
      <p:ext uri="{BB962C8B-B14F-4D97-AF65-F5344CB8AC3E}">
        <p14:creationId xmlns:p14="http://schemas.microsoft.com/office/powerpoint/2010/main" val="41789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92B6C986-9AFA-435E-8D1D-AA43431D3B6E}"/>
              </a:ext>
            </a:extLst>
          </p:cNvPr>
          <p:cNvCxnSpPr/>
          <p:nvPr/>
        </p:nvCxnSpPr>
        <p:spPr>
          <a:xfrm>
            <a:off x="1449097" y="758528"/>
            <a:ext cx="0" cy="628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5">
            <a:extLst>
              <a:ext uri="{FF2B5EF4-FFF2-40B4-BE49-F238E27FC236}">
                <a16:creationId xmlns:a16="http://schemas.microsoft.com/office/drawing/2014/main" id="{2EBA127F-9C73-4AE0-A735-79AD06027426}"/>
              </a:ext>
            </a:extLst>
          </p:cNvPr>
          <p:cNvGrpSpPr/>
          <p:nvPr/>
        </p:nvGrpSpPr>
        <p:grpSpPr>
          <a:xfrm>
            <a:off x="1835696" y="483518"/>
            <a:ext cx="706134" cy="550020"/>
            <a:chOff x="2776537" y="3702050"/>
            <a:chExt cx="1701801" cy="1325562"/>
          </a:xfrm>
          <a:solidFill>
            <a:schemeClr val="tx1"/>
          </a:solidFill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89C8508A-8411-4F25-A3FC-869DA5309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4550" y="3702050"/>
              <a:ext cx="487363" cy="1325562"/>
            </a:xfrm>
            <a:custGeom>
              <a:avLst/>
              <a:gdLst>
                <a:gd name="T0" fmla="*/ 372 w 394"/>
                <a:gd name="T1" fmla="*/ 0 h 1072"/>
                <a:gd name="T2" fmla="*/ 22 w 394"/>
                <a:gd name="T3" fmla="*/ 0 h 1072"/>
                <a:gd name="T4" fmla="*/ 0 w 394"/>
                <a:gd name="T5" fmla="*/ 22 h 1072"/>
                <a:gd name="T6" fmla="*/ 0 w 394"/>
                <a:gd name="T7" fmla="*/ 1050 h 1072"/>
                <a:gd name="T8" fmla="*/ 22 w 394"/>
                <a:gd name="T9" fmla="*/ 1072 h 1072"/>
                <a:gd name="T10" fmla="*/ 372 w 394"/>
                <a:gd name="T11" fmla="*/ 1072 h 1072"/>
                <a:gd name="T12" fmla="*/ 394 w 394"/>
                <a:gd name="T13" fmla="*/ 1050 h 1072"/>
                <a:gd name="T14" fmla="*/ 394 w 394"/>
                <a:gd name="T15" fmla="*/ 22 h 1072"/>
                <a:gd name="T16" fmla="*/ 372 w 394"/>
                <a:gd name="T17" fmla="*/ 0 h 1072"/>
                <a:gd name="T18" fmla="*/ 197 w 394"/>
                <a:gd name="T19" fmla="*/ 876 h 1072"/>
                <a:gd name="T20" fmla="*/ 119 w 394"/>
                <a:gd name="T21" fmla="*/ 798 h 1072"/>
                <a:gd name="T22" fmla="*/ 197 w 394"/>
                <a:gd name="T23" fmla="*/ 721 h 1072"/>
                <a:gd name="T24" fmla="*/ 275 w 394"/>
                <a:gd name="T25" fmla="*/ 798 h 1072"/>
                <a:gd name="T26" fmla="*/ 197 w 394"/>
                <a:gd name="T27" fmla="*/ 876 h 1072"/>
                <a:gd name="T28" fmla="*/ 340 w 394"/>
                <a:gd name="T29" fmla="*/ 479 h 1072"/>
                <a:gd name="T30" fmla="*/ 318 w 394"/>
                <a:gd name="T31" fmla="*/ 501 h 1072"/>
                <a:gd name="T32" fmla="*/ 76 w 394"/>
                <a:gd name="T33" fmla="*/ 501 h 1072"/>
                <a:gd name="T34" fmla="*/ 54 w 394"/>
                <a:gd name="T35" fmla="*/ 479 h 1072"/>
                <a:gd name="T36" fmla="*/ 54 w 394"/>
                <a:gd name="T37" fmla="*/ 457 h 1072"/>
                <a:gd name="T38" fmla="*/ 76 w 394"/>
                <a:gd name="T39" fmla="*/ 434 h 1072"/>
                <a:gd name="T40" fmla="*/ 318 w 394"/>
                <a:gd name="T41" fmla="*/ 434 h 1072"/>
                <a:gd name="T42" fmla="*/ 340 w 394"/>
                <a:gd name="T43" fmla="*/ 457 h 1072"/>
                <a:gd name="T44" fmla="*/ 340 w 394"/>
                <a:gd name="T45" fmla="*/ 479 h 1072"/>
                <a:gd name="T46" fmla="*/ 340 w 394"/>
                <a:gd name="T47" fmla="*/ 367 h 1072"/>
                <a:gd name="T48" fmla="*/ 318 w 394"/>
                <a:gd name="T49" fmla="*/ 390 h 1072"/>
                <a:gd name="T50" fmla="*/ 76 w 394"/>
                <a:gd name="T51" fmla="*/ 390 h 1072"/>
                <a:gd name="T52" fmla="*/ 54 w 394"/>
                <a:gd name="T53" fmla="*/ 367 h 1072"/>
                <a:gd name="T54" fmla="*/ 54 w 394"/>
                <a:gd name="T55" fmla="*/ 345 h 1072"/>
                <a:gd name="T56" fmla="*/ 76 w 394"/>
                <a:gd name="T57" fmla="*/ 323 h 1072"/>
                <a:gd name="T58" fmla="*/ 318 w 394"/>
                <a:gd name="T59" fmla="*/ 323 h 1072"/>
                <a:gd name="T60" fmla="*/ 340 w 394"/>
                <a:gd name="T61" fmla="*/ 345 h 1072"/>
                <a:gd name="T62" fmla="*/ 340 w 394"/>
                <a:gd name="T63" fmla="*/ 367 h 1072"/>
                <a:gd name="T64" fmla="*/ 340 w 394"/>
                <a:gd name="T65" fmla="*/ 256 h 1072"/>
                <a:gd name="T66" fmla="*/ 318 w 394"/>
                <a:gd name="T67" fmla="*/ 278 h 1072"/>
                <a:gd name="T68" fmla="*/ 76 w 394"/>
                <a:gd name="T69" fmla="*/ 278 h 1072"/>
                <a:gd name="T70" fmla="*/ 54 w 394"/>
                <a:gd name="T71" fmla="*/ 256 h 1072"/>
                <a:gd name="T72" fmla="*/ 54 w 394"/>
                <a:gd name="T73" fmla="*/ 234 h 1072"/>
                <a:gd name="T74" fmla="*/ 76 w 394"/>
                <a:gd name="T75" fmla="*/ 211 h 1072"/>
                <a:gd name="T76" fmla="*/ 318 w 394"/>
                <a:gd name="T77" fmla="*/ 211 h 1072"/>
                <a:gd name="T78" fmla="*/ 340 w 394"/>
                <a:gd name="T79" fmla="*/ 234 h 1072"/>
                <a:gd name="T80" fmla="*/ 340 w 394"/>
                <a:gd name="T81" fmla="*/ 256 h 1072"/>
                <a:gd name="T82" fmla="*/ 340 w 394"/>
                <a:gd name="T83" fmla="*/ 144 h 1072"/>
                <a:gd name="T84" fmla="*/ 318 w 394"/>
                <a:gd name="T85" fmla="*/ 167 h 1072"/>
                <a:gd name="T86" fmla="*/ 76 w 394"/>
                <a:gd name="T87" fmla="*/ 167 h 1072"/>
                <a:gd name="T88" fmla="*/ 54 w 394"/>
                <a:gd name="T89" fmla="*/ 144 h 1072"/>
                <a:gd name="T90" fmla="*/ 54 w 394"/>
                <a:gd name="T91" fmla="*/ 122 h 1072"/>
                <a:gd name="T92" fmla="*/ 76 w 394"/>
                <a:gd name="T93" fmla="*/ 100 h 1072"/>
                <a:gd name="T94" fmla="*/ 318 w 394"/>
                <a:gd name="T95" fmla="*/ 100 h 1072"/>
                <a:gd name="T96" fmla="*/ 340 w 394"/>
                <a:gd name="T97" fmla="*/ 122 h 1072"/>
                <a:gd name="T98" fmla="*/ 340 w 394"/>
                <a:gd name="T99" fmla="*/ 144 h 1072"/>
                <a:gd name="T100" fmla="*/ 340 w 394"/>
                <a:gd name="T101" fmla="*/ 144 h 1072"/>
                <a:gd name="T102" fmla="*/ 340 w 394"/>
                <a:gd name="T103" fmla="*/ 14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4" h="1072">
                  <a:moveTo>
                    <a:pt x="37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0" y="1062"/>
                    <a:pt x="10" y="1072"/>
                    <a:pt x="22" y="1072"/>
                  </a:cubicBezTo>
                  <a:cubicBezTo>
                    <a:pt x="372" y="1072"/>
                    <a:pt x="372" y="1072"/>
                    <a:pt x="372" y="1072"/>
                  </a:cubicBezTo>
                  <a:cubicBezTo>
                    <a:pt x="384" y="1072"/>
                    <a:pt x="394" y="1062"/>
                    <a:pt x="394" y="1050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4" y="10"/>
                    <a:pt x="384" y="0"/>
                    <a:pt x="372" y="0"/>
                  </a:cubicBezTo>
                  <a:close/>
                  <a:moveTo>
                    <a:pt x="197" y="876"/>
                  </a:moveTo>
                  <a:cubicBezTo>
                    <a:pt x="154" y="876"/>
                    <a:pt x="119" y="841"/>
                    <a:pt x="119" y="798"/>
                  </a:cubicBezTo>
                  <a:cubicBezTo>
                    <a:pt x="119" y="755"/>
                    <a:pt x="154" y="721"/>
                    <a:pt x="197" y="721"/>
                  </a:cubicBezTo>
                  <a:cubicBezTo>
                    <a:pt x="240" y="721"/>
                    <a:pt x="275" y="755"/>
                    <a:pt x="275" y="798"/>
                  </a:cubicBezTo>
                  <a:cubicBezTo>
                    <a:pt x="275" y="841"/>
                    <a:pt x="240" y="876"/>
                    <a:pt x="197" y="876"/>
                  </a:cubicBezTo>
                  <a:close/>
                  <a:moveTo>
                    <a:pt x="340" y="479"/>
                  </a:moveTo>
                  <a:cubicBezTo>
                    <a:pt x="340" y="491"/>
                    <a:pt x="330" y="501"/>
                    <a:pt x="318" y="501"/>
                  </a:cubicBezTo>
                  <a:cubicBezTo>
                    <a:pt x="76" y="501"/>
                    <a:pt x="76" y="501"/>
                    <a:pt x="76" y="501"/>
                  </a:cubicBezTo>
                  <a:cubicBezTo>
                    <a:pt x="64" y="501"/>
                    <a:pt x="54" y="491"/>
                    <a:pt x="54" y="479"/>
                  </a:cubicBezTo>
                  <a:cubicBezTo>
                    <a:pt x="54" y="457"/>
                    <a:pt x="54" y="457"/>
                    <a:pt x="54" y="457"/>
                  </a:cubicBezTo>
                  <a:cubicBezTo>
                    <a:pt x="54" y="444"/>
                    <a:pt x="64" y="434"/>
                    <a:pt x="76" y="434"/>
                  </a:cubicBezTo>
                  <a:cubicBezTo>
                    <a:pt x="318" y="434"/>
                    <a:pt x="318" y="434"/>
                    <a:pt x="318" y="434"/>
                  </a:cubicBezTo>
                  <a:cubicBezTo>
                    <a:pt x="330" y="434"/>
                    <a:pt x="340" y="444"/>
                    <a:pt x="340" y="457"/>
                  </a:cubicBezTo>
                  <a:lnTo>
                    <a:pt x="340" y="479"/>
                  </a:lnTo>
                  <a:close/>
                  <a:moveTo>
                    <a:pt x="340" y="367"/>
                  </a:moveTo>
                  <a:cubicBezTo>
                    <a:pt x="340" y="380"/>
                    <a:pt x="330" y="390"/>
                    <a:pt x="318" y="390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64" y="390"/>
                    <a:pt x="54" y="380"/>
                    <a:pt x="54" y="367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4" y="333"/>
                    <a:pt x="64" y="323"/>
                    <a:pt x="76" y="323"/>
                  </a:cubicBezTo>
                  <a:cubicBezTo>
                    <a:pt x="318" y="323"/>
                    <a:pt x="318" y="323"/>
                    <a:pt x="318" y="323"/>
                  </a:cubicBezTo>
                  <a:cubicBezTo>
                    <a:pt x="330" y="323"/>
                    <a:pt x="340" y="333"/>
                    <a:pt x="340" y="345"/>
                  </a:cubicBezTo>
                  <a:lnTo>
                    <a:pt x="340" y="367"/>
                  </a:lnTo>
                  <a:close/>
                  <a:moveTo>
                    <a:pt x="340" y="256"/>
                  </a:moveTo>
                  <a:cubicBezTo>
                    <a:pt x="340" y="268"/>
                    <a:pt x="330" y="278"/>
                    <a:pt x="318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64" y="278"/>
                    <a:pt x="54" y="268"/>
                    <a:pt x="54" y="256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21"/>
                    <a:pt x="64" y="211"/>
                    <a:pt x="76" y="211"/>
                  </a:cubicBezTo>
                  <a:cubicBezTo>
                    <a:pt x="318" y="211"/>
                    <a:pt x="318" y="211"/>
                    <a:pt x="318" y="211"/>
                  </a:cubicBezTo>
                  <a:cubicBezTo>
                    <a:pt x="330" y="211"/>
                    <a:pt x="340" y="221"/>
                    <a:pt x="340" y="234"/>
                  </a:cubicBezTo>
                  <a:lnTo>
                    <a:pt x="340" y="256"/>
                  </a:lnTo>
                  <a:close/>
                  <a:moveTo>
                    <a:pt x="340" y="144"/>
                  </a:moveTo>
                  <a:cubicBezTo>
                    <a:pt x="340" y="157"/>
                    <a:pt x="330" y="167"/>
                    <a:pt x="318" y="16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64" y="167"/>
                    <a:pt x="54" y="157"/>
                    <a:pt x="54" y="14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4" y="110"/>
                    <a:pt x="64" y="100"/>
                    <a:pt x="76" y="100"/>
                  </a:cubicBezTo>
                  <a:cubicBezTo>
                    <a:pt x="318" y="100"/>
                    <a:pt x="318" y="100"/>
                    <a:pt x="318" y="100"/>
                  </a:cubicBezTo>
                  <a:cubicBezTo>
                    <a:pt x="330" y="100"/>
                    <a:pt x="340" y="110"/>
                    <a:pt x="340" y="122"/>
                  </a:cubicBezTo>
                  <a:lnTo>
                    <a:pt x="340" y="144"/>
                  </a:lnTo>
                  <a:close/>
                  <a:moveTo>
                    <a:pt x="340" y="144"/>
                  </a:moveTo>
                  <a:cubicBezTo>
                    <a:pt x="340" y="144"/>
                    <a:pt x="340" y="144"/>
                    <a:pt x="340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3843B4A-6B27-4897-B3CD-C90C8886A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0013" y="3787775"/>
              <a:ext cx="568325" cy="1239837"/>
            </a:xfrm>
            <a:custGeom>
              <a:avLst/>
              <a:gdLst>
                <a:gd name="T0" fmla="*/ 460 w 460"/>
                <a:gd name="T1" fmla="*/ 50 h 1003"/>
                <a:gd name="T2" fmla="*/ 440 w 460"/>
                <a:gd name="T3" fmla="*/ 29 h 1003"/>
                <a:gd name="T4" fmla="*/ 129 w 460"/>
                <a:gd name="T5" fmla="*/ 1 h 1003"/>
                <a:gd name="T6" fmla="*/ 121 w 460"/>
                <a:gd name="T7" fmla="*/ 1 h 1003"/>
                <a:gd name="T8" fmla="*/ 0 w 460"/>
                <a:gd name="T9" fmla="*/ 32 h 1003"/>
                <a:gd name="T10" fmla="*/ 0 w 460"/>
                <a:gd name="T11" fmla="*/ 985 h 1003"/>
                <a:gd name="T12" fmla="*/ 126 w 460"/>
                <a:gd name="T13" fmla="*/ 1003 h 1003"/>
                <a:gd name="T14" fmla="*/ 129 w 460"/>
                <a:gd name="T15" fmla="*/ 1003 h 1003"/>
                <a:gd name="T16" fmla="*/ 440 w 460"/>
                <a:gd name="T17" fmla="*/ 973 h 1003"/>
                <a:gd name="T18" fmla="*/ 460 w 460"/>
                <a:gd name="T19" fmla="*/ 953 h 1003"/>
                <a:gd name="T20" fmla="*/ 460 w 460"/>
                <a:gd name="T21" fmla="*/ 50 h 1003"/>
                <a:gd name="T22" fmla="*/ 157 w 460"/>
                <a:gd name="T23" fmla="*/ 115 h 1003"/>
                <a:gd name="T24" fmla="*/ 177 w 460"/>
                <a:gd name="T25" fmla="*/ 96 h 1003"/>
                <a:gd name="T26" fmla="*/ 392 w 460"/>
                <a:gd name="T27" fmla="*/ 111 h 1003"/>
                <a:gd name="T28" fmla="*/ 412 w 460"/>
                <a:gd name="T29" fmla="*/ 132 h 1003"/>
                <a:gd name="T30" fmla="*/ 412 w 460"/>
                <a:gd name="T31" fmla="*/ 151 h 1003"/>
                <a:gd name="T32" fmla="*/ 392 w 460"/>
                <a:gd name="T33" fmla="*/ 169 h 1003"/>
                <a:gd name="T34" fmla="*/ 177 w 460"/>
                <a:gd name="T35" fmla="*/ 157 h 1003"/>
                <a:gd name="T36" fmla="*/ 157 w 460"/>
                <a:gd name="T37" fmla="*/ 135 h 1003"/>
                <a:gd name="T38" fmla="*/ 157 w 460"/>
                <a:gd name="T39" fmla="*/ 115 h 1003"/>
                <a:gd name="T40" fmla="*/ 412 w 460"/>
                <a:gd name="T41" fmla="*/ 440 h 1003"/>
                <a:gd name="T42" fmla="*/ 392 w 460"/>
                <a:gd name="T43" fmla="*/ 459 h 1003"/>
                <a:gd name="T44" fmla="*/ 177 w 460"/>
                <a:gd name="T45" fmla="*/ 462 h 1003"/>
                <a:gd name="T46" fmla="*/ 157 w 460"/>
                <a:gd name="T47" fmla="*/ 441 h 1003"/>
                <a:gd name="T48" fmla="*/ 157 w 460"/>
                <a:gd name="T49" fmla="*/ 421 h 1003"/>
                <a:gd name="T50" fmla="*/ 177 w 460"/>
                <a:gd name="T51" fmla="*/ 401 h 1003"/>
                <a:gd name="T52" fmla="*/ 392 w 460"/>
                <a:gd name="T53" fmla="*/ 401 h 1003"/>
                <a:gd name="T54" fmla="*/ 412 w 460"/>
                <a:gd name="T55" fmla="*/ 420 h 1003"/>
                <a:gd name="T56" fmla="*/ 412 w 460"/>
                <a:gd name="T57" fmla="*/ 440 h 1003"/>
                <a:gd name="T58" fmla="*/ 392 w 460"/>
                <a:gd name="T59" fmla="*/ 362 h 1003"/>
                <a:gd name="T60" fmla="*/ 177 w 460"/>
                <a:gd name="T61" fmla="*/ 360 h 1003"/>
                <a:gd name="T62" fmla="*/ 157 w 460"/>
                <a:gd name="T63" fmla="*/ 339 h 1003"/>
                <a:gd name="T64" fmla="*/ 157 w 460"/>
                <a:gd name="T65" fmla="*/ 319 h 1003"/>
                <a:gd name="T66" fmla="*/ 177 w 460"/>
                <a:gd name="T67" fmla="*/ 299 h 1003"/>
                <a:gd name="T68" fmla="*/ 392 w 460"/>
                <a:gd name="T69" fmla="*/ 304 h 1003"/>
                <a:gd name="T70" fmla="*/ 412 w 460"/>
                <a:gd name="T71" fmla="*/ 324 h 1003"/>
                <a:gd name="T72" fmla="*/ 412 w 460"/>
                <a:gd name="T73" fmla="*/ 344 h 1003"/>
                <a:gd name="T74" fmla="*/ 392 w 460"/>
                <a:gd name="T75" fmla="*/ 362 h 1003"/>
                <a:gd name="T76" fmla="*/ 412 w 460"/>
                <a:gd name="T77" fmla="*/ 247 h 1003"/>
                <a:gd name="T78" fmla="*/ 392 w 460"/>
                <a:gd name="T79" fmla="*/ 266 h 1003"/>
                <a:gd name="T80" fmla="*/ 177 w 460"/>
                <a:gd name="T81" fmla="*/ 258 h 1003"/>
                <a:gd name="T82" fmla="*/ 157 w 460"/>
                <a:gd name="T83" fmla="*/ 237 h 1003"/>
                <a:gd name="T84" fmla="*/ 157 w 460"/>
                <a:gd name="T85" fmla="*/ 217 h 1003"/>
                <a:gd name="T86" fmla="*/ 177 w 460"/>
                <a:gd name="T87" fmla="*/ 197 h 1003"/>
                <a:gd name="T88" fmla="*/ 392 w 460"/>
                <a:gd name="T89" fmla="*/ 208 h 1003"/>
                <a:gd name="T90" fmla="*/ 412 w 460"/>
                <a:gd name="T91" fmla="*/ 228 h 1003"/>
                <a:gd name="T92" fmla="*/ 412 w 460"/>
                <a:gd name="T93" fmla="*/ 247 h 1003"/>
                <a:gd name="T94" fmla="*/ 412 w 460"/>
                <a:gd name="T95" fmla="*/ 247 h 1003"/>
                <a:gd name="T96" fmla="*/ 412 w 460"/>
                <a:gd name="T97" fmla="*/ 247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1003">
                  <a:moveTo>
                    <a:pt x="460" y="50"/>
                  </a:moveTo>
                  <a:cubicBezTo>
                    <a:pt x="460" y="39"/>
                    <a:pt x="451" y="30"/>
                    <a:pt x="440" y="29"/>
                  </a:cubicBezTo>
                  <a:cubicBezTo>
                    <a:pt x="337" y="19"/>
                    <a:pt x="233" y="10"/>
                    <a:pt x="129" y="1"/>
                  </a:cubicBezTo>
                  <a:cubicBezTo>
                    <a:pt x="128" y="0"/>
                    <a:pt x="125" y="0"/>
                    <a:pt x="121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126" y="1003"/>
                    <a:pt x="126" y="1003"/>
                    <a:pt x="126" y="1003"/>
                  </a:cubicBezTo>
                  <a:cubicBezTo>
                    <a:pt x="127" y="1003"/>
                    <a:pt x="129" y="1003"/>
                    <a:pt x="129" y="1003"/>
                  </a:cubicBezTo>
                  <a:cubicBezTo>
                    <a:pt x="233" y="993"/>
                    <a:pt x="337" y="983"/>
                    <a:pt x="440" y="973"/>
                  </a:cubicBezTo>
                  <a:cubicBezTo>
                    <a:pt x="451" y="972"/>
                    <a:pt x="460" y="963"/>
                    <a:pt x="460" y="953"/>
                  </a:cubicBezTo>
                  <a:cubicBezTo>
                    <a:pt x="460" y="710"/>
                    <a:pt x="460" y="292"/>
                    <a:pt x="460" y="50"/>
                  </a:cubicBezTo>
                  <a:close/>
                  <a:moveTo>
                    <a:pt x="157" y="115"/>
                  </a:moveTo>
                  <a:cubicBezTo>
                    <a:pt x="157" y="104"/>
                    <a:pt x="166" y="95"/>
                    <a:pt x="177" y="96"/>
                  </a:cubicBezTo>
                  <a:cubicBezTo>
                    <a:pt x="249" y="101"/>
                    <a:pt x="321" y="106"/>
                    <a:pt x="392" y="111"/>
                  </a:cubicBezTo>
                  <a:cubicBezTo>
                    <a:pt x="403" y="112"/>
                    <a:pt x="412" y="121"/>
                    <a:pt x="412" y="132"/>
                  </a:cubicBezTo>
                  <a:cubicBezTo>
                    <a:pt x="412" y="151"/>
                    <a:pt x="412" y="151"/>
                    <a:pt x="412" y="151"/>
                  </a:cubicBezTo>
                  <a:cubicBezTo>
                    <a:pt x="412" y="162"/>
                    <a:pt x="403" y="170"/>
                    <a:pt x="392" y="169"/>
                  </a:cubicBezTo>
                  <a:cubicBezTo>
                    <a:pt x="321" y="165"/>
                    <a:pt x="249" y="161"/>
                    <a:pt x="177" y="157"/>
                  </a:cubicBezTo>
                  <a:cubicBezTo>
                    <a:pt x="166" y="156"/>
                    <a:pt x="157" y="147"/>
                    <a:pt x="157" y="135"/>
                  </a:cubicBezTo>
                  <a:lnTo>
                    <a:pt x="157" y="115"/>
                  </a:lnTo>
                  <a:close/>
                  <a:moveTo>
                    <a:pt x="412" y="440"/>
                  </a:moveTo>
                  <a:cubicBezTo>
                    <a:pt x="412" y="450"/>
                    <a:pt x="403" y="459"/>
                    <a:pt x="392" y="459"/>
                  </a:cubicBezTo>
                  <a:cubicBezTo>
                    <a:pt x="321" y="460"/>
                    <a:pt x="249" y="461"/>
                    <a:pt x="177" y="462"/>
                  </a:cubicBezTo>
                  <a:cubicBezTo>
                    <a:pt x="166" y="462"/>
                    <a:pt x="157" y="453"/>
                    <a:pt x="157" y="441"/>
                  </a:cubicBezTo>
                  <a:cubicBezTo>
                    <a:pt x="157" y="421"/>
                    <a:pt x="157" y="421"/>
                    <a:pt x="157" y="421"/>
                  </a:cubicBezTo>
                  <a:cubicBezTo>
                    <a:pt x="157" y="410"/>
                    <a:pt x="166" y="401"/>
                    <a:pt x="177" y="401"/>
                  </a:cubicBezTo>
                  <a:cubicBezTo>
                    <a:pt x="249" y="401"/>
                    <a:pt x="321" y="401"/>
                    <a:pt x="392" y="401"/>
                  </a:cubicBezTo>
                  <a:cubicBezTo>
                    <a:pt x="403" y="401"/>
                    <a:pt x="412" y="410"/>
                    <a:pt x="412" y="420"/>
                  </a:cubicBezTo>
                  <a:lnTo>
                    <a:pt x="412" y="440"/>
                  </a:lnTo>
                  <a:close/>
                  <a:moveTo>
                    <a:pt x="392" y="362"/>
                  </a:moveTo>
                  <a:cubicBezTo>
                    <a:pt x="321" y="362"/>
                    <a:pt x="249" y="361"/>
                    <a:pt x="177" y="360"/>
                  </a:cubicBezTo>
                  <a:cubicBezTo>
                    <a:pt x="166" y="360"/>
                    <a:pt x="157" y="351"/>
                    <a:pt x="157" y="33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08"/>
                    <a:pt x="166" y="299"/>
                    <a:pt x="177" y="299"/>
                  </a:cubicBezTo>
                  <a:cubicBezTo>
                    <a:pt x="249" y="301"/>
                    <a:pt x="321" y="303"/>
                    <a:pt x="392" y="304"/>
                  </a:cubicBezTo>
                  <a:cubicBezTo>
                    <a:pt x="403" y="305"/>
                    <a:pt x="412" y="314"/>
                    <a:pt x="412" y="324"/>
                  </a:cubicBezTo>
                  <a:cubicBezTo>
                    <a:pt x="412" y="332"/>
                    <a:pt x="412" y="336"/>
                    <a:pt x="412" y="344"/>
                  </a:cubicBezTo>
                  <a:cubicBezTo>
                    <a:pt x="412" y="354"/>
                    <a:pt x="403" y="363"/>
                    <a:pt x="392" y="362"/>
                  </a:cubicBezTo>
                  <a:close/>
                  <a:moveTo>
                    <a:pt x="412" y="247"/>
                  </a:moveTo>
                  <a:cubicBezTo>
                    <a:pt x="412" y="258"/>
                    <a:pt x="403" y="266"/>
                    <a:pt x="392" y="266"/>
                  </a:cubicBezTo>
                  <a:cubicBezTo>
                    <a:pt x="321" y="263"/>
                    <a:pt x="249" y="261"/>
                    <a:pt x="177" y="258"/>
                  </a:cubicBezTo>
                  <a:cubicBezTo>
                    <a:pt x="166" y="258"/>
                    <a:pt x="157" y="249"/>
                    <a:pt x="157" y="237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6"/>
                    <a:pt x="166" y="197"/>
                    <a:pt x="177" y="197"/>
                  </a:cubicBezTo>
                  <a:cubicBezTo>
                    <a:pt x="249" y="201"/>
                    <a:pt x="321" y="204"/>
                    <a:pt x="392" y="208"/>
                  </a:cubicBezTo>
                  <a:cubicBezTo>
                    <a:pt x="403" y="208"/>
                    <a:pt x="412" y="217"/>
                    <a:pt x="412" y="228"/>
                  </a:cubicBezTo>
                  <a:lnTo>
                    <a:pt x="412" y="247"/>
                  </a:lnTo>
                  <a:close/>
                  <a:moveTo>
                    <a:pt x="412" y="247"/>
                  </a:moveTo>
                  <a:cubicBezTo>
                    <a:pt x="412" y="247"/>
                    <a:pt x="412" y="247"/>
                    <a:pt x="412" y="2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E0E553A-C6FB-4E35-8E5B-F15E5326D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537" y="3787775"/>
              <a:ext cx="569913" cy="1239837"/>
            </a:xfrm>
            <a:custGeom>
              <a:avLst/>
              <a:gdLst>
                <a:gd name="T0" fmla="*/ 331 w 460"/>
                <a:gd name="T1" fmla="*/ 1 h 1003"/>
                <a:gd name="T2" fmla="*/ 20 w 460"/>
                <a:gd name="T3" fmla="*/ 29 h 1003"/>
                <a:gd name="T4" fmla="*/ 0 w 460"/>
                <a:gd name="T5" fmla="*/ 50 h 1003"/>
                <a:gd name="T6" fmla="*/ 0 w 460"/>
                <a:gd name="T7" fmla="*/ 953 h 1003"/>
                <a:gd name="T8" fmla="*/ 20 w 460"/>
                <a:gd name="T9" fmla="*/ 973 h 1003"/>
                <a:gd name="T10" fmla="*/ 331 w 460"/>
                <a:gd name="T11" fmla="*/ 1003 h 1003"/>
                <a:gd name="T12" fmla="*/ 335 w 460"/>
                <a:gd name="T13" fmla="*/ 1003 h 1003"/>
                <a:gd name="T14" fmla="*/ 460 w 460"/>
                <a:gd name="T15" fmla="*/ 985 h 1003"/>
                <a:gd name="T16" fmla="*/ 460 w 460"/>
                <a:gd name="T17" fmla="*/ 32 h 1003"/>
                <a:gd name="T18" fmla="*/ 339 w 460"/>
                <a:gd name="T19" fmla="*/ 1 h 1003"/>
                <a:gd name="T20" fmla="*/ 331 w 460"/>
                <a:gd name="T21" fmla="*/ 1 h 1003"/>
                <a:gd name="T22" fmla="*/ 303 w 460"/>
                <a:gd name="T23" fmla="*/ 441 h 1003"/>
                <a:gd name="T24" fmla="*/ 283 w 460"/>
                <a:gd name="T25" fmla="*/ 462 h 1003"/>
                <a:gd name="T26" fmla="*/ 68 w 460"/>
                <a:gd name="T27" fmla="*/ 459 h 1003"/>
                <a:gd name="T28" fmla="*/ 48 w 460"/>
                <a:gd name="T29" fmla="*/ 440 h 1003"/>
                <a:gd name="T30" fmla="*/ 48 w 460"/>
                <a:gd name="T31" fmla="*/ 420 h 1003"/>
                <a:gd name="T32" fmla="*/ 68 w 460"/>
                <a:gd name="T33" fmla="*/ 401 h 1003"/>
                <a:gd name="T34" fmla="*/ 283 w 460"/>
                <a:gd name="T35" fmla="*/ 401 h 1003"/>
                <a:gd name="T36" fmla="*/ 303 w 460"/>
                <a:gd name="T37" fmla="*/ 421 h 1003"/>
                <a:gd name="T38" fmla="*/ 303 w 460"/>
                <a:gd name="T39" fmla="*/ 441 h 1003"/>
                <a:gd name="T40" fmla="*/ 303 w 460"/>
                <a:gd name="T41" fmla="*/ 339 h 1003"/>
                <a:gd name="T42" fmla="*/ 283 w 460"/>
                <a:gd name="T43" fmla="*/ 360 h 1003"/>
                <a:gd name="T44" fmla="*/ 68 w 460"/>
                <a:gd name="T45" fmla="*/ 362 h 1003"/>
                <a:gd name="T46" fmla="*/ 48 w 460"/>
                <a:gd name="T47" fmla="*/ 343 h 1003"/>
                <a:gd name="T48" fmla="*/ 48 w 460"/>
                <a:gd name="T49" fmla="*/ 324 h 1003"/>
                <a:gd name="T50" fmla="*/ 68 w 460"/>
                <a:gd name="T51" fmla="*/ 304 h 1003"/>
                <a:gd name="T52" fmla="*/ 283 w 460"/>
                <a:gd name="T53" fmla="*/ 299 h 1003"/>
                <a:gd name="T54" fmla="*/ 303 w 460"/>
                <a:gd name="T55" fmla="*/ 319 h 1003"/>
                <a:gd name="T56" fmla="*/ 303 w 460"/>
                <a:gd name="T57" fmla="*/ 339 h 1003"/>
                <a:gd name="T58" fmla="*/ 303 w 460"/>
                <a:gd name="T59" fmla="*/ 237 h 1003"/>
                <a:gd name="T60" fmla="*/ 283 w 460"/>
                <a:gd name="T61" fmla="*/ 258 h 1003"/>
                <a:gd name="T62" fmla="*/ 68 w 460"/>
                <a:gd name="T63" fmla="*/ 266 h 1003"/>
                <a:gd name="T64" fmla="*/ 48 w 460"/>
                <a:gd name="T65" fmla="*/ 247 h 1003"/>
                <a:gd name="T66" fmla="*/ 48 w 460"/>
                <a:gd name="T67" fmla="*/ 228 h 1003"/>
                <a:gd name="T68" fmla="*/ 68 w 460"/>
                <a:gd name="T69" fmla="*/ 208 h 1003"/>
                <a:gd name="T70" fmla="*/ 283 w 460"/>
                <a:gd name="T71" fmla="*/ 197 h 1003"/>
                <a:gd name="T72" fmla="*/ 303 w 460"/>
                <a:gd name="T73" fmla="*/ 217 h 1003"/>
                <a:gd name="T74" fmla="*/ 303 w 460"/>
                <a:gd name="T75" fmla="*/ 237 h 1003"/>
                <a:gd name="T76" fmla="*/ 303 w 460"/>
                <a:gd name="T77" fmla="*/ 135 h 1003"/>
                <a:gd name="T78" fmla="*/ 283 w 460"/>
                <a:gd name="T79" fmla="*/ 157 h 1003"/>
                <a:gd name="T80" fmla="*/ 68 w 460"/>
                <a:gd name="T81" fmla="*/ 169 h 1003"/>
                <a:gd name="T82" fmla="*/ 48 w 460"/>
                <a:gd name="T83" fmla="*/ 151 h 1003"/>
                <a:gd name="T84" fmla="*/ 48 w 460"/>
                <a:gd name="T85" fmla="*/ 132 h 1003"/>
                <a:gd name="T86" fmla="*/ 68 w 460"/>
                <a:gd name="T87" fmla="*/ 111 h 1003"/>
                <a:gd name="T88" fmla="*/ 283 w 460"/>
                <a:gd name="T89" fmla="*/ 96 h 1003"/>
                <a:gd name="T90" fmla="*/ 303 w 460"/>
                <a:gd name="T91" fmla="*/ 115 h 1003"/>
                <a:gd name="T92" fmla="*/ 303 w 460"/>
                <a:gd name="T93" fmla="*/ 135 h 1003"/>
                <a:gd name="T94" fmla="*/ 303 w 460"/>
                <a:gd name="T95" fmla="*/ 135 h 1003"/>
                <a:gd name="T96" fmla="*/ 303 w 460"/>
                <a:gd name="T97" fmla="*/ 135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1003">
                  <a:moveTo>
                    <a:pt x="331" y="1"/>
                  </a:moveTo>
                  <a:cubicBezTo>
                    <a:pt x="227" y="10"/>
                    <a:pt x="124" y="19"/>
                    <a:pt x="20" y="29"/>
                  </a:cubicBezTo>
                  <a:cubicBezTo>
                    <a:pt x="9" y="30"/>
                    <a:pt x="0" y="39"/>
                    <a:pt x="0" y="50"/>
                  </a:cubicBezTo>
                  <a:cubicBezTo>
                    <a:pt x="0" y="292"/>
                    <a:pt x="0" y="710"/>
                    <a:pt x="0" y="953"/>
                  </a:cubicBezTo>
                  <a:cubicBezTo>
                    <a:pt x="0" y="963"/>
                    <a:pt x="9" y="972"/>
                    <a:pt x="20" y="973"/>
                  </a:cubicBezTo>
                  <a:cubicBezTo>
                    <a:pt x="124" y="983"/>
                    <a:pt x="227" y="993"/>
                    <a:pt x="331" y="1003"/>
                  </a:cubicBezTo>
                  <a:cubicBezTo>
                    <a:pt x="331" y="1003"/>
                    <a:pt x="333" y="1003"/>
                    <a:pt x="335" y="1003"/>
                  </a:cubicBezTo>
                  <a:cubicBezTo>
                    <a:pt x="460" y="985"/>
                    <a:pt x="460" y="985"/>
                    <a:pt x="460" y="985"/>
                  </a:cubicBezTo>
                  <a:cubicBezTo>
                    <a:pt x="460" y="32"/>
                    <a:pt x="460" y="32"/>
                    <a:pt x="460" y="32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5" y="0"/>
                    <a:pt x="332" y="0"/>
                    <a:pt x="331" y="1"/>
                  </a:cubicBezTo>
                  <a:close/>
                  <a:moveTo>
                    <a:pt x="303" y="441"/>
                  </a:moveTo>
                  <a:cubicBezTo>
                    <a:pt x="303" y="453"/>
                    <a:pt x="294" y="462"/>
                    <a:pt x="283" y="462"/>
                  </a:cubicBezTo>
                  <a:cubicBezTo>
                    <a:pt x="211" y="461"/>
                    <a:pt x="140" y="460"/>
                    <a:pt x="68" y="459"/>
                  </a:cubicBezTo>
                  <a:cubicBezTo>
                    <a:pt x="57" y="459"/>
                    <a:pt x="48" y="450"/>
                    <a:pt x="48" y="440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48" y="410"/>
                    <a:pt x="57" y="401"/>
                    <a:pt x="68" y="401"/>
                  </a:cubicBezTo>
                  <a:cubicBezTo>
                    <a:pt x="140" y="401"/>
                    <a:pt x="211" y="401"/>
                    <a:pt x="283" y="401"/>
                  </a:cubicBezTo>
                  <a:cubicBezTo>
                    <a:pt x="294" y="401"/>
                    <a:pt x="303" y="410"/>
                    <a:pt x="303" y="421"/>
                  </a:cubicBezTo>
                  <a:lnTo>
                    <a:pt x="303" y="441"/>
                  </a:lnTo>
                  <a:close/>
                  <a:moveTo>
                    <a:pt x="303" y="339"/>
                  </a:moveTo>
                  <a:cubicBezTo>
                    <a:pt x="303" y="351"/>
                    <a:pt x="294" y="360"/>
                    <a:pt x="283" y="360"/>
                  </a:cubicBezTo>
                  <a:cubicBezTo>
                    <a:pt x="211" y="361"/>
                    <a:pt x="140" y="362"/>
                    <a:pt x="68" y="362"/>
                  </a:cubicBezTo>
                  <a:cubicBezTo>
                    <a:pt x="57" y="363"/>
                    <a:pt x="48" y="354"/>
                    <a:pt x="48" y="343"/>
                  </a:cubicBezTo>
                  <a:cubicBezTo>
                    <a:pt x="48" y="336"/>
                    <a:pt x="48" y="332"/>
                    <a:pt x="48" y="324"/>
                  </a:cubicBezTo>
                  <a:cubicBezTo>
                    <a:pt x="48" y="314"/>
                    <a:pt x="57" y="305"/>
                    <a:pt x="68" y="304"/>
                  </a:cubicBezTo>
                  <a:cubicBezTo>
                    <a:pt x="140" y="303"/>
                    <a:pt x="211" y="301"/>
                    <a:pt x="283" y="299"/>
                  </a:cubicBezTo>
                  <a:cubicBezTo>
                    <a:pt x="294" y="299"/>
                    <a:pt x="303" y="308"/>
                    <a:pt x="303" y="319"/>
                  </a:cubicBezTo>
                  <a:lnTo>
                    <a:pt x="303" y="339"/>
                  </a:lnTo>
                  <a:close/>
                  <a:moveTo>
                    <a:pt x="303" y="237"/>
                  </a:moveTo>
                  <a:cubicBezTo>
                    <a:pt x="303" y="249"/>
                    <a:pt x="294" y="258"/>
                    <a:pt x="283" y="258"/>
                  </a:cubicBezTo>
                  <a:cubicBezTo>
                    <a:pt x="211" y="261"/>
                    <a:pt x="140" y="263"/>
                    <a:pt x="68" y="266"/>
                  </a:cubicBezTo>
                  <a:cubicBezTo>
                    <a:pt x="57" y="266"/>
                    <a:pt x="48" y="258"/>
                    <a:pt x="48" y="24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8" y="217"/>
                    <a:pt x="57" y="208"/>
                    <a:pt x="68" y="208"/>
                  </a:cubicBezTo>
                  <a:cubicBezTo>
                    <a:pt x="140" y="204"/>
                    <a:pt x="211" y="201"/>
                    <a:pt x="283" y="197"/>
                  </a:cubicBezTo>
                  <a:cubicBezTo>
                    <a:pt x="294" y="197"/>
                    <a:pt x="303" y="206"/>
                    <a:pt x="303" y="217"/>
                  </a:cubicBezTo>
                  <a:lnTo>
                    <a:pt x="303" y="237"/>
                  </a:lnTo>
                  <a:close/>
                  <a:moveTo>
                    <a:pt x="303" y="135"/>
                  </a:moveTo>
                  <a:cubicBezTo>
                    <a:pt x="303" y="147"/>
                    <a:pt x="294" y="156"/>
                    <a:pt x="283" y="157"/>
                  </a:cubicBezTo>
                  <a:cubicBezTo>
                    <a:pt x="211" y="161"/>
                    <a:pt x="140" y="165"/>
                    <a:pt x="68" y="169"/>
                  </a:cubicBezTo>
                  <a:cubicBezTo>
                    <a:pt x="57" y="170"/>
                    <a:pt x="48" y="162"/>
                    <a:pt x="48" y="151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21"/>
                    <a:pt x="57" y="112"/>
                    <a:pt x="68" y="111"/>
                  </a:cubicBezTo>
                  <a:cubicBezTo>
                    <a:pt x="140" y="106"/>
                    <a:pt x="211" y="101"/>
                    <a:pt x="283" y="96"/>
                  </a:cubicBezTo>
                  <a:cubicBezTo>
                    <a:pt x="294" y="95"/>
                    <a:pt x="303" y="104"/>
                    <a:pt x="303" y="115"/>
                  </a:cubicBezTo>
                  <a:lnTo>
                    <a:pt x="303" y="135"/>
                  </a:lnTo>
                  <a:close/>
                  <a:moveTo>
                    <a:pt x="303" y="135"/>
                  </a:moveTo>
                  <a:cubicBezTo>
                    <a:pt x="303" y="135"/>
                    <a:pt x="303" y="135"/>
                    <a:pt x="303" y="1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0" name="Straight Connector 46">
            <a:extLst>
              <a:ext uri="{FF2B5EF4-FFF2-40B4-BE49-F238E27FC236}">
                <a16:creationId xmlns:a16="http://schemas.microsoft.com/office/drawing/2014/main" id="{FE5A9F2F-0DE7-4D38-A900-48485E29B961}"/>
              </a:ext>
            </a:extLst>
          </p:cNvPr>
          <p:cNvCxnSpPr/>
          <p:nvPr/>
        </p:nvCxnSpPr>
        <p:spPr>
          <a:xfrm>
            <a:off x="1449097" y="1696785"/>
            <a:ext cx="0" cy="143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>
            <a:extLst>
              <a:ext uri="{FF2B5EF4-FFF2-40B4-BE49-F238E27FC236}">
                <a16:creationId xmlns:a16="http://schemas.microsoft.com/office/drawing/2014/main" id="{939530D7-040A-480B-9D65-329309224BF6}"/>
              </a:ext>
            </a:extLst>
          </p:cNvPr>
          <p:cNvGrpSpPr/>
          <p:nvPr/>
        </p:nvGrpSpPr>
        <p:grpSpPr>
          <a:xfrm>
            <a:off x="1154117" y="1442347"/>
            <a:ext cx="396359" cy="202758"/>
            <a:chOff x="4148769" y="1806096"/>
            <a:chExt cx="396359" cy="202758"/>
          </a:xfrm>
        </p:grpSpPr>
        <p:sp>
          <p:nvSpPr>
            <p:cNvPr id="12" name="Oval 37">
              <a:extLst>
                <a:ext uri="{FF2B5EF4-FFF2-40B4-BE49-F238E27FC236}">
                  <a16:creationId xmlns:a16="http://schemas.microsoft.com/office/drawing/2014/main" id="{84E8EFEC-569A-4D3D-B61C-1E20DD0D2F67}"/>
                </a:ext>
              </a:extLst>
            </p:cNvPr>
            <p:cNvSpPr/>
            <p:nvPr/>
          </p:nvSpPr>
          <p:spPr>
            <a:xfrm>
              <a:off x="4342370" y="1806096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grpSp>
          <p:nvGrpSpPr>
            <p:cNvPr id="13" name="Group 51">
              <a:extLst>
                <a:ext uri="{FF2B5EF4-FFF2-40B4-BE49-F238E27FC236}">
                  <a16:creationId xmlns:a16="http://schemas.microsoft.com/office/drawing/2014/main" id="{4A3A0FFA-F2FF-450A-AEB1-489AF5834661}"/>
                </a:ext>
              </a:extLst>
            </p:cNvPr>
            <p:cNvGrpSpPr/>
            <p:nvPr/>
          </p:nvGrpSpPr>
          <p:grpSpPr>
            <a:xfrm>
              <a:off x="4148769" y="1874636"/>
              <a:ext cx="148550" cy="65678"/>
              <a:chOff x="4875862" y="2346782"/>
              <a:chExt cx="148550" cy="65678"/>
            </a:xfrm>
            <a:solidFill>
              <a:schemeClr val="accent1"/>
            </a:solidFill>
          </p:grpSpPr>
          <p:sp>
            <p:nvSpPr>
              <p:cNvPr id="14" name="Oval 49">
                <a:extLst>
                  <a:ext uri="{FF2B5EF4-FFF2-40B4-BE49-F238E27FC236}">
                    <a16:creationId xmlns:a16="http://schemas.microsoft.com/office/drawing/2014/main" id="{58C9A387-A1A2-4C7A-A161-0E17F4CB9921}"/>
                  </a:ext>
                </a:extLst>
              </p:cNvPr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15" name="Oval 50">
                <a:extLst>
                  <a:ext uri="{FF2B5EF4-FFF2-40B4-BE49-F238E27FC236}">
                    <a16:creationId xmlns:a16="http://schemas.microsoft.com/office/drawing/2014/main" id="{FB1B3D10-55D1-4DC5-8CF2-FF3DC62BFD12}"/>
                  </a:ext>
                </a:extLst>
              </p:cNvPr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cxnSp>
        <p:nvCxnSpPr>
          <p:cNvPr id="16" name="Straight Connector 54">
            <a:extLst>
              <a:ext uri="{FF2B5EF4-FFF2-40B4-BE49-F238E27FC236}">
                <a16:creationId xmlns:a16="http://schemas.microsoft.com/office/drawing/2014/main" id="{1BE1E50F-5752-4612-B6F5-CBD4CF22FD38}"/>
              </a:ext>
            </a:extLst>
          </p:cNvPr>
          <p:cNvCxnSpPr/>
          <p:nvPr/>
        </p:nvCxnSpPr>
        <p:spPr>
          <a:xfrm>
            <a:off x="1449097" y="2146402"/>
            <a:ext cx="0" cy="143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">
            <a:extLst>
              <a:ext uri="{FF2B5EF4-FFF2-40B4-BE49-F238E27FC236}">
                <a16:creationId xmlns:a16="http://schemas.microsoft.com/office/drawing/2014/main" id="{3C7E8E98-851C-4E75-8FCF-525D45499897}"/>
              </a:ext>
            </a:extLst>
          </p:cNvPr>
          <p:cNvGrpSpPr/>
          <p:nvPr/>
        </p:nvGrpSpPr>
        <p:grpSpPr>
          <a:xfrm>
            <a:off x="1154117" y="1891964"/>
            <a:ext cx="396359" cy="202758"/>
            <a:chOff x="4148769" y="2255713"/>
            <a:chExt cx="396359" cy="202758"/>
          </a:xfrm>
        </p:grpSpPr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4C9BD1ED-EE6A-4896-A225-00137938FB5C}"/>
                </a:ext>
              </a:extLst>
            </p:cNvPr>
            <p:cNvSpPr/>
            <p:nvPr/>
          </p:nvSpPr>
          <p:spPr>
            <a:xfrm>
              <a:off x="4342370" y="2255713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grpSp>
          <p:nvGrpSpPr>
            <p:cNvPr id="19" name="Group 55">
              <a:extLst>
                <a:ext uri="{FF2B5EF4-FFF2-40B4-BE49-F238E27FC236}">
                  <a16:creationId xmlns:a16="http://schemas.microsoft.com/office/drawing/2014/main" id="{DE4C807B-87BC-4966-93EA-803EA329A917}"/>
                </a:ext>
              </a:extLst>
            </p:cNvPr>
            <p:cNvGrpSpPr/>
            <p:nvPr/>
          </p:nvGrpSpPr>
          <p:grpSpPr>
            <a:xfrm>
              <a:off x="4148769" y="2324253"/>
              <a:ext cx="148550" cy="65678"/>
              <a:chOff x="4875862" y="2346782"/>
              <a:chExt cx="148550" cy="65678"/>
            </a:xfrm>
            <a:solidFill>
              <a:schemeClr val="accent2"/>
            </a:solidFill>
          </p:grpSpPr>
          <p:sp>
            <p:nvSpPr>
              <p:cNvPr id="20" name="Oval 56">
                <a:extLst>
                  <a:ext uri="{FF2B5EF4-FFF2-40B4-BE49-F238E27FC236}">
                    <a16:creationId xmlns:a16="http://schemas.microsoft.com/office/drawing/2014/main" id="{C14957DD-FC60-48A7-AFA9-1BC28CA5EF26}"/>
                  </a:ext>
                </a:extLst>
              </p:cNvPr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1" name="Oval 57">
                <a:extLst>
                  <a:ext uri="{FF2B5EF4-FFF2-40B4-BE49-F238E27FC236}">
                    <a16:creationId xmlns:a16="http://schemas.microsoft.com/office/drawing/2014/main" id="{B40A753F-303F-4008-8EE2-198FB7950D7D}"/>
                  </a:ext>
                </a:extLst>
              </p:cNvPr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cxnSp>
        <p:nvCxnSpPr>
          <p:cNvPr id="28" name="Straight Connector 64">
            <a:extLst>
              <a:ext uri="{FF2B5EF4-FFF2-40B4-BE49-F238E27FC236}">
                <a16:creationId xmlns:a16="http://schemas.microsoft.com/office/drawing/2014/main" id="{8CF03BEF-0151-4BA0-B4D0-89AE020562A1}"/>
              </a:ext>
            </a:extLst>
          </p:cNvPr>
          <p:cNvCxnSpPr/>
          <p:nvPr/>
        </p:nvCxnSpPr>
        <p:spPr>
          <a:xfrm>
            <a:off x="1449097" y="2575277"/>
            <a:ext cx="0" cy="143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4">
            <a:extLst>
              <a:ext uri="{FF2B5EF4-FFF2-40B4-BE49-F238E27FC236}">
                <a16:creationId xmlns:a16="http://schemas.microsoft.com/office/drawing/2014/main" id="{BC1C06D9-094F-4619-B344-9B81F62230D5}"/>
              </a:ext>
            </a:extLst>
          </p:cNvPr>
          <p:cNvGrpSpPr/>
          <p:nvPr/>
        </p:nvGrpSpPr>
        <p:grpSpPr>
          <a:xfrm>
            <a:off x="1154117" y="2320839"/>
            <a:ext cx="396359" cy="202758"/>
            <a:chOff x="4148769" y="3154947"/>
            <a:chExt cx="396359" cy="202758"/>
          </a:xfrm>
        </p:grpSpPr>
        <p:sp>
          <p:nvSpPr>
            <p:cNvPr id="30" name="Oval 63">
              <a:extLst>
                <a:ext uri="{FF2B5EF4-FFF2-40B4-BE49-F238E27FC236}">
                  <a16:creationId xmlns:a16="http://schemas.microsoft.com/office/drawing/2014/main" id="{14F6266F-4AC5-4A12-96B7-23AA61053517}"/>
                </a:ext>
              </a:extLst>
            </p:cNvPr>
            <p:cNvSpPr/>
            <p:nvPr/>
          </p:nvSpPr>
          <p:spPr>
            <a:xfrm>
              <a:off x="4342370" y="3154947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90CC0609-ECF3-4F02-9BC5-21CE9CFD2453}"/>
                </a:ext>
              </a:extLst>
            </p:cNvPr>
            <p:cNvGrpSpPr/>
            <p:nvPr/>
          </p:nvGrpSpPr>
          <p:grpSpPr>
            <a:xfrm>
              <a:off x="4148769" y="3223487"/>
              <a:ext cx="148550" cy="65678"/>
              <a:chOff x="4875862" y="2346782"/>
              <a:chExt cx="148550" cy="65678"/>
            </a:xfrm>
            <a:solidFill>
              <a:schemeClr val="accent4"/>
            </a:solidFill>
          </p:grpSpPr>
          <p:sp>
            <p:nvSpPr>
              <p:cNvPr id="32" name="Oval 66">
                <a:extLst>
                  <a:ext uri="{FF2B5EF4-FFF2-40B4-BE49-F238E27FC236}">
                    <a16:creationId xmlns:a16="http://schemas.microsoft.com/office/drawing/2014/main" id="{364AC4AB-2EA4-46DA-8E46-83FDC90884C4}"/>
                  </a:ext>
                </a:extLst>
              </p:cNvPr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33" name="Oval 67">
                <a:extLst>
                  <a:ext uri="{FF2B5EF4-FFF2-40B4-BE49-F238E27FC236}">
                    <a16:creationId xmlns:a16="http://schemas.microsoft.com/office/drawing/2014/main" id="{6BE38C84-F970-48B4-AAF9-ECF8E9A24F31}"/>
                  </a:ext>
                </a:extLst>
              </p:cNvPr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cxnSp>
        <p:nvCxnSpPr>
          <p:cNvPr id="34" name="Straight Connector 69">
            <a:extLst>
              <a:ext uri="{FF2B5EF4-FFF2-40B4-BE49-F238E27FC236}">
                <a16:creationId xmlns:a16="http://schemas.microsoft.com/office/drawing/2014/main" id="{D2590537-724D-45CF-9A22-EA4D5C09CB48}"/>
              </a:ext>
            </a:extLst>
          </p:cNvPr>
          <p:cNvCxnSpPr/>
          <p:nvPr/>
        </p:nvCxnSpPr>
        <p:spPr>
          <a:xfrm>
            <a:off x="1449097" y="3024894"/>
            <a:ext cx="0" cy="143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5">
            <a:extLst>
              <a:ext uri="{FF2B5EF4-FFF2-40B4-BE49-F238E27FC236}">
                <a16:creationId xmlns:a16="http://schemas.microsoft.com/office/drawing/2014/main" id="{F5B2095B-4F24-43A6-96BC-B7A5AA608F92}"/>
              </a:ext>
            </a:extLst>
          </p:cNvPr>
          <p:cNvGrpSpPr/>
          <p:nvPr/>
        </p:nvGrpSpPr>
        <p:grpSpPr>
          <a:xfrm>
            <a:off x="1154117" y="2770456"/>
            <a:ext cx="396359" cy="202758"/>
            <a:chOff x="4148769" y="3604564"/>
            <a:chExt cx="396359" cy="202758"/>
          </a:xfrm>
        </p:grpSpPr>
        <p:sp>
          <p:nvSpPr>
            <p:cNvPr id="36" name="Oval 68">
              <a:extLst>
                <a:ext uri="{FF2B5EF4-FFF2-40B4-BE49-F238E27FC236}">
                  <a16:creationId xmlns:a16="http://schemas.microsoft.com/office/drawing/2014/main" id="{67566248-C01B-4A24-9423-437EC8E0DC98}"/>
                </a:ext>
              </a:extLst>
            </p:cNvPr>
            <p:cNvSpPr/>
            <p:nvPr/>
          </p:nvSpPr>
          <p:spPr>
            <a:xfrm>
              <a:off x="4342370" y="3604564"/>
              <a:ext cx="202758" cy="202758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grpSp>
          <p:nvGrpSpPr>
            <p:cNvPr id="37" name="Group 70">
              <a:extLst>
                <a:ext uri="{FF2B5EF4-FFF2-40B4-BE49-F238E27FC236}">
                  <a16:creationId xmlns:a16="http://schemas.microsoft.com/office/drawing/2014/main" id="{95D330BF-6F65-4C95-8535-601656C66273}"/>
                </a:ext>
              </a:extLst>
            </p:cNvPr>
            <p:cNvGrpSpPr/>
            <p:nvPr/>
          </p:nvGrpSpPr>
          <p:grpSpPr>
            <a:xfrm>
              <a:off x="4148769" y="3673104"/>
              <a:ext cx="148550" cy="65678"/>
              <a:chOff x="4875862" y="2346782"/>
              <a:chExt cx="148550" cy="65678"/>
            </a:xfrm>
            <a:solidFill>
              <a:schemeClr val="accent5"/>
            </a:solidFill>
          </p:grpSpPr>
          <p:sp>
            <p:nvSpPr>
              <p:cNvPr id="38" name="Oval 71">
                <a:extLst>
                  <a:ext uri="{FF2B5EF4-FFF2-40B4-BE49-F238E27FC236}">
                    <a16:creationId xmlns:a16="http://schemas.microsoft.com/office/drawing/2014/main" id="{3512DD84-A93D-4DB2-9E13-E1FAB2F5A301}"/>
                  </a:ext>
                </a:extLst>
              </p:cNvPr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39" name="Oval 72">
                <a:extLst>
                  <a:ext uri="{FF2B5EF4-FFF2-40B4-BE49-F238E27FC236}">
                    <a16:creationId xmlns:a16="http://schemas.microsoft.com/office/drawing/2014/main" id="{78781B12-4AC3-4C18-898F-E56C16344695}"/>
                  </a:ext>
                </a:extLst>
              </p:cNvPr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sp>
        <p:nvSpPr>
          <p:cNvPr id="45" name="TextBox 83">
            <a:extLst>
              <a:ext uri="{FF2B5EF4-FFF2-40B4-BE49-F238E27FC236}">
                <a16:creationId xmlns:a16="http://schemas.microsoft.com/office/drawing/2014/main" id="{0A3B6D05-7874-436E-9E1C-00AC5D52AA3A}"/>
              </a:ext>
            </a:extLst>
          </p:cNvPr>
          <p:cNvSpPr txBox="1"/>
          <p:nvPr/>
        </p:nvSpPr>
        <p:spPr>
          <a:xfrm>
            <a:off x="1686350" y="1388289"/>
            <a:ext cx="2535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Výchozí situace České pošty</a:t>
            </a:r>
            <a:endParaRPr lang="id-ID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84">
            <a:extLst>
              <a:ext uri="{FF2B5EF4-FFF2-40B4-BE49-F238E27FC236}">
                <a16:creationId xmlns:a16="http://schemas.microsoft.com/office/drawing/2014/main" id="{9AE9CEA9-9FA5-4268-B600-4E441FABA8BA}"/>
              </a:ext>
            </a:extLst>
          </p:cNvPr>
          <p:cNvSpPr txBox="1"/>
          <p:nvPr/>
        </p:nvSpPr>
        <p:spPr>
          <a:xfrm>
            <a:off x="1686350" y="1857334"/>
            <a:ext cx="403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Realizovaná a plánovaná stabilizační opatření</a:t>
            </a:r>
            <a:endParaRPr lang="id-ID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88">
            <a:extLst>
              <a:ext uri="{FF2B5EF4-FFF2-40B4-BE49-F238E27FC236}">
                <a16:creationId xmlns:a16="http://schemas.microsoft.com/office/drawing/2014/main" id="{EF64FD28-0C29-41E4-A30C-7CBF5C2695D6}"/>
              </a:ext>
            </a:extLst>
          </p:cNvPr>
          <p:cNvSpPr txBox="1"/>
          <p:nvPr/>
        </p:nvSpPr>
        <p:spPr>
          <a:xfrm>
            <a:off x="1686350" y="2283718"/>
            <a:ext cx="39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Finanční situace podniku – fakta a stabilizace</a:t>
            </a:r>
            <a:endParaRPr lang="id-ID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89">
            <a:extLst>
              <a:ext uri="{FF2B5EF4-FFF2-40B4-BE49-F238E27FC236}">
                <a16:creationId xmlns:a16="http://schemas.microsoft.com/office/drawing/2014/main" id="{05BB5FD0-CD22-4B3A-89FC-BF4EB4916D6F}"/>
              </a:ext>
            </a:extLst>
          </p:cNvPr>
          <p:cNvSpPr txBox="1"/>
          <p:nvPr/>
        </p:nvSpPr>
        <p:spPr>
          <a:xfrm>
            <a:off x="1686350" y="2733335"/>
            <a:ext cx="302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Transformační rámec České pošty</a:t>
            </a:r>
            <a:endParaRPr lang="id-ID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69">
            <a:extLst>
              <a:ext uri="{FF2B5EF4-FFF2-40B4-BE49-F238E27FC236}">
                <a16:creationId xmlns:a16="http://schemas.microsoft.com/office/drawing/2014/main" id="{B02CB80F-CD88-47E7-9B43-48D981414B75}"/>
              </a:ext>
            </a:extLst>
          </p:cNvPr>
          <p:cNvCxnSpPr/>
          <p:nvPr/>
        </p:nvCxnSpPr>
        <p:spPr>
          <a:xfrm>
            <a:off x="1449097" y="3454610"/>
            <a:ext cx="0" cy="1434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">
            <a:extLst>
              <a:ext uri="{FF2B5EF4-FFF2-40B4-BE49-F238E27FC236}">
                <a16:creationId xmlns:a16="http://schemas.microsoft.com/office/drawing/2014/main" id="{8538B414-76D7-46E8-8695-85D92198E591}"/>
              </a:ext>
            </a:extLst>
          </p:cNvPr>
          <p:cNvGrpSpPr/>
          <p:nvPr/>
        </p:nvGrpSpPr>
        <p:grpSpPr>
          <a:xfrm>
            <a:off x="1154117" y="3200172"/>
            <a:ext cx="396359" cy="202758"/>
            <a:chOff x="4148769" y="3604564"/>
            <a:chExt cx="396359" cy="202758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64B35AD8-8CDB-49E9-9A8E-1A8E755112BE}"/>
                </a:ext>
              </a:extLst>
            </p:cNvPr>
            <p:cNvSpPr/>
            <p:nvPr/>
          </p:nvSpPr>
          <p:spPr>
            <a:xfrm>
              <a:off x="4342370" y="3604564"/>
              <a:ext cx="202758" cy="202758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85CD14BE-190E-43B4-972C-C8343CE61FBB}"/>
                </a:ext>
              </a:extLst>
            </p:cNvPr>
            <p:cNvGrpSpPr/>
            <p:nvPr/>
          </p:nvGrpSpPr>
          <p:grpSpPr>
            <a:xfrm>
              <a:off x="4148769" y="3673104"/>
              <a:ext cx="148550" cy="65678"/>
              <a:chOff x="4875862" y="2346782"/>
              <a:chExt cx="148550" cy="65678"/>
            </a:xfrm>
            <a:solidFill>
              <a:schemeClr val="accent5"/>
            </a:solidFill>
          </p:grpSpPr>
          <p:sp>
            <p:nvSpPr>
              <p:cNvPr id="44" name="Oval 71">
                <a:extLst>
                  <a:ext uri="{FF2B5EF4-FFF2-40B4-BE49-F238E27FC236}">
                    <a16:creationId xmlns:a16="http://schemas.microsoft.com/office/drawing/2014/main" id="{B23F2B10-D66B-4E17-A449-87C62376900D}"/>
                  </a:ext>
                </a:extLst>
              </p:cNvPr>
              <p:cNvSpPr/>
              <p:nvPr/>
            </p:nvSpPr>
            <p:spPr>
              <a:xfrm>
                <a:off x="4875862" y="2346782"/>
                <a:ext cx="65678" cy="6567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54AD5D39-60D3-4767-B517-227045533C9C}"/>
                  </a:ext>
                </a:extLst>
              </p:cNvPr>
              <p:cNvSpPr/>
              <p:nvPr/>
            </p:nvSpPr>
            <p:spPr>
              <a:xfrm>
                <a:off x="4958734" y="2346782"/>
                <a:ext cx="65678" cy="6567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sp>
        <p:nvSpPr>
          <p:cNvPr id="50" name="TextBox 89">
            <a:extLst>
              <a:ext uri="{FF2B5EF4-FFF2-40B4-BE49-F238E27FC236}">
                <a16:creationId xmlns:a16="http://schemas.microsoft.com/office/drawing/2014/main" id="{44C47D02-5F32-4A02-9C02-40B6D574C0AA}"/>
              </a:ext>
            </a:extLst>
          </p:cNvPr>
          <p:cNvSpPr txBox="1"/>
          <p:nvPr/>
        </p:nvSpPr>
        <p:spPr>
          <a:xfrm>
            <a:off x="1686350" y="3163051"/>
            <a:ext cx="340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Rámcový harmonogram transformace</a:t>
            </a:r>
            <a:endParaRPr lang="id-ID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77A28C75-3A09-4B19-BF71-1E095CF4FE9B}"/>
              </a:ext>
            </a:extLst>
          </p:cNvPr>
          <p:cNvSpPr/>
          <p:nvPr/>
        </p:nvSpPr>
        <p:spPr>
          <a:xfrm>
            <a:off x="365691" y="887899"/>
            <a:ext cx="4217784" cy="3628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FA4FC6-A4F0-4FFF-86B6-183B1C9A8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99" y="259779"/>
            <a:ext cx="7560000" cy="505142"/>
          </a:xfrm>
        </p:spPr>
        <p:txBody>
          <a:bodyPr/>
          <a:lstStyle/>
          <a:p>
            <a:r>
              <a:rPr lang="cs-CZ" sz="1800" b="1" dirty="0"/>
              <a:t>Výchozí situace České pošty – problémy s likviditou (2018 – 2024)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69041565-58B7-4D92-8F95-2C70CE027AAC}"/>
              </a:ext>
            </a:extLst>
          </p:cNvPr>
          <p:cNvSpPr txBox="1"/>
          <p:nvPr/>
        </p:nvSpPr>
        <p:spPr>
          <a:xfrm>
            <a:off x="662277" y="1479009"/>
            <a:ext cx="3689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Pozdní úhrada ČNUS (</a:t>
            </a:r>
            <a:r>
              <a:rPr lang="cs-CZ" sz="12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0,5 mld. Kč platba úroků</a:t>
            </a:r>
            <a:r>
              <a:rPr lang="cs-CZ" sz="1200" b="1" kern="0" dirty="0">
                <a:latin typeface="+mj-lt"/>
                <a:cs typeface="Calibri" panose="020F0502020204030204" pitchFamily="34" charset="0"/>
              </a:rPr>
              <a:t>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636B7E33-FA1F-4A09-B6D5-07AB11BAED2F}"/>
              </a:ext>
            </a:extLst>
          </p:cNvPr>
          <p:cNvSpPr txBox="1"/>
          <p:nvPr/>
        </p:nvSpPr>
        <p:spPr>
          <a:xfrm>
            <a:off x="659350" y="1894075"/>
            <a:ext cx="368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Nedostatečná kompenzace ČNUS dle ČTÚ (-4,6 mld. Kč)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600CC560-A5ED-4E6F-99CD-AFD400828DF5}"/>
              </a:ext>
            </a:extLst>
          </p:cNvPr>
          <p:cNvSpPr txBox="1"/>
          <p:nvPr/>
        </p:nvSpPr>
        <p:spPr>
          <a:xfrm>
            <a:off x="659348" y="2375750"/>
            <a:ext cx="3317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Pokles transakcí v pobočkové síti (-1,3 mld. Kč)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EBA8AC06-E88A-4067-BCAE-E80FAF652888}"/>
              </a:ext>
            </a:extLst>
          </p:cNvPr>
          <p:cNvSpPr/>
          <p:nvPr/>
        </p:nvSpPr>
        <p:spPr>
          <a:xfrm>
            <a:off x="819435" y="952982"/>
            <a:ext cx="3563976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VÝVOJ EKONOMICKÉHO ZDRAVÍ PODNIKU - PŘÍČINY</a:t>
            </a:r>
            <a:endParaRPr lang="id-ID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7732555C-273D-445B-85C5-37E07A7A852D}"/>
              </a:ext>
            </a:extLst>
          </p:cNvPr>
          <p:cNvSpPr txBox="1"/>
          <p:nvPr/>
        </p:nvSpPr>
        <p:spPr>
          <a:xfrm>
            <a:off x="658389" y="2836584"/>
            <a:ext cx="3841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Pokles objemu listovních zásilek DEPO (-2,0 mld. Kč)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E593DC2C-B2EE-48EF-B2AE-EC4A6CF3641C}"/>
              </a:ext>
            </a:extLst>
          </p:cNvPr>
          <p:cNvSpPr txBox="1"/>
          <p:nvPr/>
        </p:nvSpPr>
        <p:spPr>
          <a:xfrm>
            <a:off x="656059" y="3382743"/>
            <a:ext cx="349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Provoz ztrátových služeb pro stát (-4,3 mld. Kč)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96">
            <a:extLst>
              <a:ext uri="{FF2B5EF4-FFF2-40B4-BE49-F238E27FC236}">
                <a16:creationId xmlns:a16="http://schemas.microsoft.com/office/drawing/2014/main" id="{9A6B8124-EBEB-4EF0-97FF-5179805F814A}"/>
              </a:ext>
            </a:extLst>
          </p:cNvPr>
          <p:cNvCxnSpPr>
            <a:cxnSpLocks/>
          </p:cNvCxnSpPr>
          <p:nvPr/>
        </p:nvCxnSpPr>
        <p:spPr>
          <a:xfrm>
            <a:off x="615324" y="1167515"/>
            <a:ext cx="0" cy="453746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8">
            <a:extLst>
              <a:ext uri="{FF2B5EF4-FFF2-40B4-BE49-F238E27FC236}">
                <a16:creationId xmlns:a16="http://schemas.microsoft.com/office/drawing/2014/main" id="{2F16B3D4-CF01-4110-A266-9CA0E18E7792}"/>
              </a:ext>
            </a:extLst>
          </p:cNvPr>
          <p:cNvSpPr>
            <a:spLocks/>
          </p:cNvSpPr>
          <p:nvPr/>
        </p:nvSpPr>
        <p:spPr bwMode="auto">
          <a:xfrm>
            <a:off x="406154" y="968750"/>
            <a:ext cx="463594" cy="336902"/>
          </a:xfrm>
          <a:custGeom>
            <a:avLst/>
            <a:gdLst>
              <a:gd name="T0" fmla="*/ 255 w 255"/>
              <a:gd name="T1" fmla="*/ 0 h 218"/>
              <a:gd name="T2" fmla="*/ 0 w 255"/>
              <a:gd name="T3" fmla="*/ 0 h 218"/>
              <a:gd name="T4" fmla="*/ 7 w 255"/>
              <a:gd name="T5" fmla="*/ 20 h 218"/>
              <a:gd name="T6" fmla="*/ 7 w 255"/>
              <a:gd name="T7" fmla="*/ 184 h 218"/>
              <a:gd name="T8" fmla="*/ 41 w 255"/>
              <a:gd name="T9" fmla="*/ 218 h 218"/>
              <a:gd name="T10" fmla="*/ 214 w 255"/>
              <a:gd name="T11" fmla="*/ 218 h 218"/>
              <a:gd name="T12" fmla="*/ 248 w 255"/>
              <a:gd name="T13" fmla="*/ 184 h 218"/>
              <a:gd name="T14" fmla="*/ 248 w 255"/>
              <a:gd name="T15" fmla="*/ 20 h 218"/>
              <a:gd name="T16" fmla="*/ 255 w 255"/>
              <a:gd name="T1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" h="218">
                <a:moveTo>
                  <a:pt x="255" y="0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7" y="20"/>
                  <a:pt x="7" y="20"/>
                </a:cubicBezTo>
                <a:cubicBezTo>
                  <a:pt x="7" y="184"/>
                  <a:pt x="7" y="184"/>
                  <a:pt x="7" y="184"/>
                </a:cubicBezTo>
                <a:cubicBezTo>
                  <a:pt x="7" y="203"/>
                  <a:pt x="22" y="218"/>
                  <a:pt x="41" y="218"/>
                </a:cubicBezTo>
                <a:cubicBezTo>
                  <a:pt x="214" y="218"/>
                  <a:pt x="214" y="218"/>
                  <a:pt x="214" y="218"/>
                </a:cubicBezTo>
                <a:cubicBezTo>
                  <a:pt x="233" y="218"/>
                  <a:pt x="248" y="203"/>
                  <a:pt x="248" y="184"/>
                </a:cubicBezTo>
                <a:cubicBezTo>
                  <a:pt x="248" y="20"/>
                  <a:pt x="248" y="20"/>
                  <a:pt x="248" y="20"/>
                </a:cubicBezTo>
                <a:cubicBezTo>
                  <a:pt x="248" y="20"/>
                  <a:pt x="247" y="0"/>
                  <a:pt x="2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2404239-074E-4F64-8F47-BF77B8F5158F}"/>
              </a:ext>
            </a:extLst>
          </p:cNvPr>
          <p:cNvSpPr>
            <a:spLocks noEditPoints="1"/>
          </p:cNvSpPr>
          <p:nvPr/>
        </p:nvSpPr>
        <p:spPr bwMode="auto">
          <a:xfrm>
            <a:off x="515690" y="998967"/>
            <a:ext cx="244521" cy="252511"/>
          </a:xfrm>
          <a:custGeom>
            <a:avLst/>
            <a:gdLst>
              <a:gd name="T0" fmla="*/ 13 w 64"/>
              <a:gd name="T1" fmla="*/ 45 h 67"/>
              <a:gd name="T2" fmla="*/ 13 w 64"/>
              <a:gd name="T3" fmla="*/ 63 h 67"/>
              <a:gd name="T4" fmla="*/ 9 w 64"/>
              <a:gd name="T5" fmla="*/ 67 h 67"/>
              <a:gd name="T6" fmla="*/ 5 w 64"/>
              <a:gd name="T7" fmla="*/ 67 h 67"/>
              <a:gd name="T8" fmla="*/ 1 w 64"/>
              <a:gd name="T9" fmla="*/ 63 h 67"/>
              <a:gd name="T10" fmla="*/ 1 w 64"/>
              <a:gd name="T11" fmla="*/ 45 h 67"/>
              <a:gd name="T12" fmla="*/ 5 w 64"/>
              <a:gd name="T13" fmla="*/ 41 h 67"/>
              <a:gd name="T14" fmla="*/ 9 w 64"/>
              <a:gd name="T15" fmla="*/ 41 h 67"/>
              <a:gd name="T16" fmla="*/ 13 w 64"/>
              <a:gd name="T17" fmla="*/ 45 h 67"/>
              <a:gd name="T18" fmla="*/ 26 w 64"/>
              <a:gd name="T19" fmla="*/ 26 h 67"/>
              <a:gd name="T20" fmla="*/ 22 w 64"/>
              <a:gd name="T21" fmla="*/ 26 h 67"/>
              <a:gd name="T22" fmla="*/ 18 w 64"/>
              <a:gd name="T23" fmla="*/ 30 h 67"/>
              <a:gd name="T24" fmla="*/ 18 w 64"/>
              <a:gd name="T25" fmla="*/ 63 h 67"/>
              <a:gd name="T26" fmla="*/ 22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60 w 64"/>
              <a:gd name="T79" fmla="*/ 6 h 67"/>
              <a:gd name="T80" fmla="*/ 60 w 64"/>
              <a:gd name="T81" fmla="*/ 0 h 67"/>
              <a:gd name="T82" fmla="*/ 55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1 w 64"/>
              <a:gd name="T89" fmla="*/ 10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3" y="45"/>
                </a:moveTo>
                <a:cubicBezTo>
                  <a:pt x="13" y="63"/>
                  <a:pt x="13" y="63"/>
                  <a:pt x="13" y="63"/>
                </a:cubicBezTo>
                <a:cubicBezTo>
                  <a:pt x="13" y="65"/>
                  <a:pt x="11" y="67"/>
                  <a:pt x="9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3" y="67"/>
                  <a:pt x="1" y="65"/>
                  <a:pt x="1" y="63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3"/>
                  <a:pt x="3" y="41"/>
                  <a:pt x="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1" y="41"/>
                  <a:pt x="13" y="43"/>
                  <a:pt x="13" y="45"/>
                </a:cubicBezTo>
                <a:close/>
                <a:moveTo>
                  <a:pt x="26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0" y="26"/>
                  <a:pt x="18" y="28"/>
                  <a:pt x="18" y="30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5"/>
                  <a:pt x="20" y="67"/>
                  <a:pt x="22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7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7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4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4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5" y="3"/>
                  <a:pt x="55" y="3"/>
                  <a:pt x="55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1" y="10"/>
                  <a:pt x="21" y="10"/>
                  <a:pt x="21" y="10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cxnSp>
        <p:nvCxnSpPr>
          <p:cNvPr id="33" name="Straight Connector 96">
            <a:extLst>
              <a:ext uri="{FF2B5EF4-FFF2-40B4-BE49-F238E27FC236}">
                <a16:creationId xmlns:a16="http://schemas.microsoft.com/office/drawing/2014/main" id="{4DFFF57E-DB4E-4612-AC2B-7E7E7BA21673}"/>
              </a:ext>
            </a:extLst>
          </p:cNvPr>
          <p:cNvCxnSpPr>
            <a:cxnSpLocks/>
          </p:cNvCxnSpPr>
          <p:nvPr/>
        </p:nvCxnSpPr>
        <p:spPr>
          <a:xfrm>
            <a:off x="613465" y="1405237"/>
            <a:ext cx="0" cy="61871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96">
            <a:extLst>
              <a:ext uri="{FF2B5EF4-FFF2-40B4-BE49-F238E27FC236}">
                <a16:creationId xmlns:a16="http://schemas.microsoft.com/office/drawing/2014/main" id="{51D8D43E-0DE5-459A-9156-E91266D70F7B}"/>
              </a:ext>
            </a:extLst>
          </p:cNvPr>
          <p:cNvCxnSpPr>
            <a:cxnSpLocks/>
          </p:cNvCxnSpPr>
          <p:nvPr/>
        </p:nvCxnSpPr>
        <p:spPr>
          <a:xfrm>
            <a:off x="617586" y="1883893"/>
            <a:ext cx="0" cy="61871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96">
            <a:extLst>
              <a:ext uri="{FF2B5EF4-FFF2-40B4-BE49-F238E27FC236}">
                <a16:creationId xmlns:a16="http://schemas.microsoft.com/office/drawing/2014/main" id="{4F240284-B7CB-4D52-86BD-80FC76731D7E}"/>
              </a:ext>
            </a:extLst>
          </p:cNvPr>
          <p:cNvCxnSpPr>
            <a:cxnSpLocks/>
          </p:cNvCxnSpPr>
          <p:nvPr/>
        </p:nvCxnSpPr>
        <p:spPr>
          <a:xfrm>
            <a:off x="617586" y="2324607"/>
            <a:ext cx="0" cy="65628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6">
            <a:extLst>
              <a:ext uri="{FF2B5EF4-FFF2-40B4-BE49-F238E27FC236}">
                <a16:creationId xmlns:a16="http://schemas.microsoft.com/office/drawing/2014/main" id="{51B6BAE1-CA2E-44DC-A402-15FF22D5F254}"/>
              </a:ext>
            </a:extLst>
          </p:cNvPr>
          <p:cNvCxnSpPr>
            <a:cxnSpLocks/>
          </p:cNvCxnSpPr>
          <p:nvPr/>
        </p:nvCxnSpPr>
        <p:spPr>
          <a:xfrm>
            <a:off x="613465" y="2738065"/>
            <a:ext cx="0" cy="79208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50">
            <a:extLst>
              <a:ext uri="{FF2B5EF4-FFF2-40B4-BE49-F238E27FC236}">
                <a16:creationId xmlns:a16="http://schemas.microsoft.com/office/drawing/2014/main" id="{D23A1D5F-3A2A-4B05-B62A-1DA7201B890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534368" y="3865898"/>
            <a:ext cx="181629" cy="153347"/>
            <a:chOff x="7706183" y="1744149"/>
            <a:chExt cx="285785" cy="241283"/>
          </a:xfrm>
        </p:grpSpPr>
        <p:sp>
          <p:nvSpPr>
            <p:cNvPr id="45" name="Freeform 253">
              <a:extLst>
                <a:ext uri="{FF2B5EF4-FFF2-40B4-BE49-F238E27FC236}">
                  <a16:creationId xmlns:a16="http://schemas.microsoft.com/office/drawing/2014/main" id="{20E69C43-5A8F-416F-8C7A-479ADEB832B3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gray">
            <a:xfrm>
              <a:off x="7837856" y="1827868"/>
              <a:ext cx="22438" cy="115393"/>
            </a:xfrm>
            <a:custGeom>
              <a:avLst/>
              <a:gdLst>
                <a:gd name="T0" fmla="*/ 1 w 411"/>
                <a:gd name="T1" fmla="*/ 1814 h 2040"/>
                <a:gd name="T2" fmla="*/ 15 w 411"/>
                <a:gd name="T3" fmla="*/ 1752 h 2040"/>
                <a:gd name="T4" fmla="*/ 44 w 411"/>
                <a:gd name="T5" fmla="*/ 1702 h 2040"/>
                <a:gd name="T6" fmla="*/ 87 w 411"/>
                <a:gd name="T7" fmla="*/ 1664 h 2040"/>
                <a:gd name="T8" fmla="*/ 141 w 411"/>
                <a:gd name="T9" fmla="*/ 1641 h 2040"/>
                <a:gd name="T10" fmla="*/ 205 w 411"/>
                <a:gd name="T11" fmla="*/ 1633 h 2040"/>
                <a:gd name="T12" fmla="*/ 249 w 411"/>
                <a:gd name="T13" fmla="*/ 1636 h 2040"/>
                <a:gd name="T14" fmla="*/ 306 w 411"/>
                <a:gd name="T15" fmla="*/ 1655 h 2040"/>
                <a:gd name="T16" fmla="*/ 353 w 411"/>
                <a:gd name="T17" fmla="*/ 1688 h 2040"/>
                <a:gd name="T18" fmla="*/ 388 w 411"/>
                <a:gd name="T19" fmla="*/ 1734 h 2040"/>
                <a:gd name="T20" fmla="*/ 407 w 411"/>
                <a:gd name="T21" fmla="*/ 1792 h 2040"/>
                <a:gd name="T22" fmla="*/ 411 w 411"/>
                <a:gd name="T23" fmla="*/ 1836 h 2040"/>
                <a:gd name="T24" fmla="*/ 402 w 411"/>
                <a:gd name="T25" fmla="*/ 1901 h 2040"/>
                <a:gd name="T26" fmla="*/ 378 w 411"/>
                <a:gd name="T27" fmla="*/ 1955 h 2040"/>
                <a:gd name="T28" fmla="*/ 339 w 411"/>
                <a:gd name="T29" fmla="*/ 1997 h 2040"/>
                <a:gd name="T30" fmla="*/ 288 w 411"/>
                <a:gd name="T31" fmla="*/ 2026 h 2040"/>
                <a:gd name="T32" fmla="*/ 228 w 411"/>
                <a:gd name="T33" fmla="*/ 2039 h 2040"/>
                <a:gd name="T34" fmla="*/ 183 w 411"/>
                <a:gd name="T35" fmla="*/ 2039 h 2040"/>
                <a:gd name="T36" fmla="*/ 122 w 411"/>
                <a:gd name="T37" fmla="*/ 2026 h 2040"/>
                <a:gd name="T38" fmla="*/ 72 w 411"/>
                <a:gd name="T39" fmla="*/ 1997 h 2040"/>
                <a:gd name="T40" fmla="*/ 33 w 411"/>
                <a:gd name="T41" fmla="*/ 1955 h 2040"/>
                <a:gd name="T42" fmla="*/ 8 w 411"/>
                <a:gd name="T43" fmla="*/ 1901 h 2040"/>
                <a:gd name="T44" fmla="*/ 0 w 411"/>
                <a:gd name="T45" fmla="*/ 1836 h 2040"/>
                <a:gd name="T46" fmla="*/ 14 w 411"/>
                <a:gd name="T47" fmla="*/ 102 h 2040"/>
                <a:gd name="T48" fmla="*/ 16 w 411"/>
                <a:gd name="T49" fmla="*/ 81 h 2040"/>
                <a:gd name="T50" fmla="*/ 24 w 411"/>
                <a:gd name="T51" fmla="*/ 55 h 2040"/>
                <a:gd name="T52" fmla="*/ 41 w 411"/>
                <a:gd name="T53" fmla="*/ 31 h 2040"/>
                <a:gd name="T54" fmla="*/ 72 w 411"/>
                <a:gd name="T55" fmla="*/ 14 h 2040"/>
                <a:gd name="T56" fmla="*/ 117 w 411"/>
                <a:gd name="T57" fmla="*/ 3 h 2040"/>
                <a:gd name="T58" fmla="*/ 252 w 411"/>
                <a:gd name="T59" fmla="*/ 0 h 2040"/>
                <a:gd name="T60" fmla="*/ 291 w 411"/>
                <a:gd name="T61" fmla="*/ 3 h 2040"/>
                <a:gd name="T62" fmla="*/ 335 w 411"/>
                <a:gd name="T63" fmla="*/ 14 h 2040"/>
                <a:gd name="T64" fmla="*/ 367 w 411"/>
                <a:gd name="T65" fmla="*/ 31 h 2040"/>
                <a:gd name="T66" fmla="*/ 385 w 411"/>
                <a:gd name="T67" fmla="*/ 55 h 2040"/>
                <a:gd name="T68" fmla="*/ 393 w 411"/>
                <a:gd name="T69" fmla="*/ 81 h 2040"/>
                <a:gd name="T70" fmla="*/ 376 w 411"/>
                <a:gd name="T71" fmla="*/ 1251 h 2040"/>
                <a:gd name="T72" fmla="*/ 374 w 411"/>
                <a:gd name="T73" fmla="*/ 1272 h 2040"/>
                <a:gd name="T74" fmla="*/ 364 w 411"/>
                <a:gd name="T75" fmla="*/ 1300 h 2040"/>
                <a:gd name="T76" fmla="*/ 346 w 411"/>
                <a:gd name="T77" fmla="*/ 1323 h 2040"/>
                <a:gd name="T78" fmla="*/ 316 w 411"/>
                <a:gd name="T79" fmla="*/ 1342 h 2040"/>
                <a:gd name="T80" fmla="*/ 271 w 411"/>
                <a:gd name="T81" fmla="*/ 1352 h 2040"/>
                <a:gd name="T82" fmla="*/ 173 w 411"/>
                <a:gd name="T83" fmla="*/ 1354 h 2040"/>
                <a:gd name="T84" fmla="*/ 135 w 411"/>
                <a:gd name="T85" fmla="*/ 1352 h 2040"/>
                <a:gd name="T86" fmla="*/ 91 w 411"/>
                <a:gd name="T87" fmla="*/ 1342 h 2040"/>
                <a:gd name="T88" fmla="*/ 62 w 411"/>
                <a:gd name="T89" fmla="*/ 1323 h 2040"/>
                <a:gd name="T90" fmla="*/ 44 w 411"/>
                <a:gd name="T91" fmla="*/ 1300 h 2040"/>
                <a:gd name="T92" fmla="*/ 36 w 411"/>
                <a:gd name="T93" fmla="*/ 1272 h 2040"/>
                <a:gd name="T94" fmla="*/ 35 w 411"/>
                <a:gd name="T95" fmla="*/ 1251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" h="2040">
                  <a:moveTo>
                    <a:pt x="0" y="1836"/>
                  </a:moveTo>
                  <a:lnTo>
                    <a:pt x="0" y="1836"/>
                  </a:lnTo>
                  <a:lnTo>
                    <a:pt x="1" y="1814"/>
                  </a:lnTo>
                  <a:lnTo>
                    <a:pt x="4" y="1792"/>
                  </a:lnTo>
                  <a:lnTo>
                    <a:pt x="8" y="1772"/>
                  </a:lnTo>
                  <a:lnTo>
                    <a:pt x="15" y="1752"/>
                  </a:lnTo>
                  <a:lnTo>
                    <a:pt x="23" y="1734"/>
                  </a:lnTo>
                  <a:lnTo>
                    <a:pt x="33" y="1718"/>
                  </a:lnTo>
                  <a:lnTo>
                    <a:pt x="44" y="1702"/>
                  </a:lnTo>
                  <a:lnTo>
                    <a:pt x="58" y="1688"/>
                  </a:lnTo>
                  <a:lnTo>
                    <a:pt x="72" y="1676"/>
                  </a:lnTo>
                  <a:lnTo>
                    <a:pt x="87" y="1664"/>
                  </a:lnTo>
                  <a:lnTo>
                    <a:pt x="105" y="1655"/>
                  </a:lnTo>
                  <a:lnTo>
                    <a:pt x="122" y="1647"/>
                  </a:lnTo>
                  <a:lnTo>
                    <a:pt x="141" y="1641"/>
                  </a:lnTo>
                  <a:lnTo>
                    <a:pt x="162" y="1636"/>
                  </a:lnTo>
                  <a:lnTo>
                    <a:pt x="183" y="1634"/>
                  </a:lnTo>
                  <a:lnTo>
                    <a:pt x="205" y="1633"/>
                  </a:lnTo>
                  <a:lnTo>
                    <a:pt x="205" y="1633"/>
                  </a:lnTo>
                  <a:lnTo>
                    <a:pt x="228" y="1634"/>
                  </a:lnTo>
                  <a:lnTo>
                    <a:pt x="249" y="1636"/>
                  </a:lnTo>
                  <a:lnTo>
                    <a:pt x="270" y="1641"/>
                  </a:lnTo>
                  <a:lnTo>
                    <a:pt x="288" y="1647"/>
                  </a:lnTo>
                  <a:lnTo>
                    <a:pt x="306" y="1655"/>
                  </a:lnTo>
                  <a:lnTo>
                    <a:pt x="324" y="1664"/>
                  </a:lnTo>
                  <a:lnTo>
                    <a:pt x="339" y="1676"/>
                  </a:lnTo>
                  <a:lnTo>
                    <a:pt x="353" y="1688"/>
                  </a:lnTo>
                  <a:lnTo>
                    <a:pt x="367" y="1702"/>
                  </a:lnTo>
                  <a:lnTo>
                    <a:pt x="378" y="1718"/>
                  </a:lnTo>
                  <a:lnTo>
                    <a:pt x="388" y="1734"/>
                  </a:lnTo>
                  <a:lnTo>
                    <a:pt x="396" y="1752"/>
                  </a:lnTo>
                  <a:lnTo>
                    <a:pt x="402" y="1772"/>
                  </a:lnTo>
                  <a:lnTo>
                    <a:pt x="407" y="1792"/>
                  </a:lnTo>
                  <a:lnTo>
                    <a:pt x="410" y="1814"/>
                  </a:lnTo>
                  <a:lnTo>
                    <a:pt x="411" y="1836"/>
                  </a:lnTo>
                  <a:lnTo>
                    <a:pt x="411" y="1836"/>
                  </a:lnTo>
                  <a:lnTo>
                    <a:pt x="410" y="1859"/>
                  </a:lnTo>
                  <a:lnTo>
                    <a:pt x="407" y="1880"/>
                  </a:lnTo>
                  <a:lnTo>
                    <a:pt x="402" y="1901"/>
                  </a:lnTo>
                  <a:lnTo>
                    <a:pt x="396" y="1920"/>
                  </a:lnTo>
                  <a:lnTo>
                    <a:pt x="388" y="1939"/>
                  </a:lnTo>
                  <a:lnTo>
                    <a:pt x="378" y="1955"/>
                  </a:lnTo>
                  <a:lnTo>
                    <a:pt x="367" y="1971"/>
                  </a:lnTo>
                  <a:lnTo>
                    <a:pt x="353" y="1985"/>
                  </a:lnTo>
                  <a:lnTo>
                    <a:pt x="339" y="1997"/>
                  </a:lnTo>
                  <a:lnTo>
                    <a:pt x="324" y="2008"/>
                  </a:lnTo>
                  <a:lnTo>
                    <a:pt x="306" y="2018"/>
                  </a:lnTo>
                  <a:lnTo>
                    <a:pt x="288" y="2026"/>
                  </a:lnTo>
                  <a:lnTo>
                    <a:pt x="270" y="2032"/>
                  </a:lnTo>
                  <a:lnTo>
                    <a:pt x="249" y="2037"/>
                  </a:lnTo>
                  <a:lnTo>
                    <a:pt x="228" y="2039"/>
                  </a:lnTo>
                  <a:lnTo>
                    <a:pt x="205" y="2040"/>
                  </a:lnTo>
                  <a:lnTo>
                    <a:pt x="205" y="2040"/>
                  </a:lnTo>
                  <a:lnTo>
                    <a:pt x="183" y="2039"/>
                  </a:lnTo>
                  <a:lnTo>
                    <a:pt x="162" y="2037"/>
                  </a:lnTo>
                  <a:lnTo>
                    <a:pt x="141" y="2032"/>
                  </a:lnTo>
                  <a:lnTo>
                    <a:pt x="122" y="2026"/>
                  </a:lnTo>
                  <a:lnTo>
                    <a:pt x="105" y="2018"/>
                  </a:lnTo>
                  <a:lnTo>
                    <a:pt x="87" y="2008"/>
                  </a:lnTo>
                  <a:lnTo>
                    <a:pt x="72" y="1997"/>
                  </a:lnTo>
                  <a:lnTo>
                    <a:pt x="58" y="1985"/>
                  </a:lnTo>
                  <a:lnTo>
                    <a:pt x="44" y="1971"/>
                  </a:lnTo>
                  <a:lnTo>
                    <a:pt x="33" y="1955"/>
                  </a:lnTo>
                  <a:lnTo>
                    <a:pt x="23" y="1939"/>
                  </a:lnTo>
                  <a:lnTo>
                    <a:pt x="15" y="1920"/>
                  </a:lnTo>
                  <a:lnTo>
                    <a:pt x="8" y="1901"/>
                  </a:lnTo>
                  <a:lnTo>
                    <a:pt x="4" y="1880"/>
                  </a:lnTo>
                  <a:lnTo>
                    <a:pt x="1" y="1859"/>
                  </a:lnTo>
                  <a:lnTo>
                    <a:pt x="0" y="1836"/>
                  </a:lnTo>
                  <a:lnTo>
                    <a:pt x="0" y="1836"/>
                  </a:lnTo>
                  <a:close/>
                  <a:moveTo>
                    <a:pt x="35" y="1251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5" y="92"/>
                  </a:lnTo>
                  <a:lnTo>
                    <a:pt x="16" y="81"/>
                  </a:lnTo>
                  <a:lnTo>
                    <a:pt x="17" y="72"/>
                  </a:lnTo>
                  <a:lnTo>
                    <a:pt x="20" y="63"/>
                  </a:lnTo>
                  <a:lnTo>
                    <a:pt x="24" y="55"/>
                  </a:lnTo>
                  <a:lnTo>
                    <a:pt x="28" y="46"/>
                  </a:lnTo>
                  <a:lnTo>
                    <a:pt x="34" y="38"/>
                  </a:lnTo>
                  <a:lnTo>
                    <a:pt x="41" y="31"/>
                  </a:lnTo>
                  <a:lnTo>
                    <a:pt x="51" y="25"/>
                  </a:lnTo>
                  <a:lnTo>
                    <a:pt x="61" y="19"/>
                  </a:lnTo>
                  <a:lnTo>
                    <a:pt x="72" y="14"/>
                  </a:lnTo>
                  <a:lnTo>
                    <a:pt x="85" y="9"/>
                  </a:lnTo>
                  <a:lnTo>
                    <a:pt x="99" y="5"/>
                  </a:lnTo>
                  <a:lnTo>
                    <a:pt x="117" y="3"/>
                  </a:lnTo>
                  <a:lnTo>
                    <a:pt x="135" y="1"/>
                  </a:lnTo>
                  <a:lnTo>
                    <a:pt x="15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73" y="1"/>
                  </a:lnTo>
                  <a:lnTo>
                    <a:pt x="291" y="3"/>
                  </a:lnTo>
                  <a:lnTo>
                    <a:pt x="307" y="5"/>
                  </a:lnTo>
                  <a:lnTo>
                    <a:pt x="322" y="9"/>
                  </a:lnTo>
                  <a:lnTo>
                    <a:pt x="335" y="14"/>
                  </a:lnTo>
                  <a:lnTo>
                    <a:pt x="347" y="19"/>
                  </a:lnTo>
                  <a:lnTo>
                    <a:pt x="357" y="25"/>
                  </a:lnTo>
                  <a:lnTo>
                    <a:pt x="367" y="31"/>
                  </a:lnTo>
                  <a:lnTo>
                    <a:pt x="374" y="38"/>
                  </a:lnTo>
                  <a:lnTo>
                    <a:pt x="380" y="46"/>
                  </a:lnTo>
                  <a:lnTo>
                    <a:pt x="385" y="55"/>
                  </a:lnTo>
                  <a:lnTo>
                    <a:pt x="389" y="63"/>
                  </a:lnTo>
                  <a:lnTo>
                    <a:pt x="391" y="72"/>
                  </a:lnTo>
                  <a:lnTo>
                    <a:pt x="393" y="81"/>
                  </a:lnTo>
                  <a:lnTo>
                    <a:pt x="394" y="92"/>
                  </a:lnTo>
                  <a:lnTo>
                    <a:pt x="394" y="102"/>
                  </a:lnTo>
                  <a:lnTo>
                    <a:pt x="376" y="1251"/>
                  </a:lnTo>
                  <a:lnTo>
                    <a:pt x="376" y="1251"/>
                  </a:lnTo>
                  <a:lnTo>
                    <a:pt x="376" y="1262"/>
                  </a:lnTo>
                  <a:lnTo>
                    <a:pt x="374" y="1272"/>
                  </a:lnTo>
                  <a:lnTo>
                    <a:pt x="372" y="1281"/>
                  </a:lnTo>
                  <a:lnTo>
                    <a:pt x="369" y="1291"/>
                  </a:lnTo>
                  <a:lnTo>
                    <a:pt x="364" y="1300"/>
                  </a:lnTo>
                  <a:lnTo>
                    <a:pt x="359" y="1308"/>
                  </a:lnTo>
                  <a:lnTo>
                    <a:pt x="353" y="1316"/>
                  </a:lnTo>
                  <a:lnTo>
                    <a:pt x="346" y="1323"/>
                  </a:lnTo>
                  <a:lnTo>
                    <a:pt x="337" y="1331"/>
                  </a:lnTo>
                  <a:lnTo>
                    <a:pt x="327" y="1337"/>
                  </a:lnTo>
                  <a:lnTo>
                    <a:pt x="316" y="1342"/>
                  </a:lnTo>
                  <a:lnTo>
                    <a:pt x="302" y="1346"/>
                  </a:lnTo>
                  <a:lnTo>
                    <a:pt x="288" y="1350"/>
                  </a:lnTo>
                  <a:lnTo>
                    <a:pt x="271" y="1352"/>
                  </a:lnTo>
                  <a:lnTo>
                    <a:pt x="252" y="1354"/>
                  </a:lnTo>
                  <a:lnTo>
                    <a:pt x="232" y="1354"/>
                  </a:lnTo>
                  <a:lnTo>
                    <a:pt x="173" y="1354"/>
                  </a:lnTo>
                  <a:lnTo>
                    <a:pt x="173" y="1354"/>
                  </a:lnTo>
                  <a:lnTo>
                    <a:pt x="153" y="1354"/>
                  </a:lnTo>
                  <a:lnTo>
                    <a:pt x="135" y="1352"/>
                  </a:lnTo>
                  <a:lnTo>
                    <a:pt x="119" y="1350"/>
                  </a:lnTo>
                  <a:lnTo>
                    <a:pt x="105" y="1346"/>
                  </a:lnTo>
                  <a:lnTo>
                    <a:pt x="91" y="1342"/>
                  </a:lnTo>
                  <a:lnTo>
                    <a:pt x="80" y="1337"/>
                  </a:lnTo>
                  <a:lnTo>
                    <a:pt x="70" y="1331"/>
                  </a:lnTo>
                  <a:lnTo>
                    <a:pt x="62" y="1323"/>
                  </a:lnTo>
                  <a:lnTo>
                    <a:pt x="55" y="1316"/>
                  </a:lnTo>
                  <a:lnTo>
                    <a:pt x="50" y="1308"/>
                  </a:lnTo>
                  <a:lnTo>
                    <a:pt x="44" y="1300"/>
                  </a:lnTo>
                  <a:lnTo>
                    <a:pt x="40" y="1291"/>
                  </a:lnTo>
                  <a:lnTo>
                    <a:pt x="38" y="1281"/>
                  </a:lnTo>
                  <a:lnTo>
                    <a:pt x="36" y="1272"/>
                  </a:lnTo>
                  <a:lnTo>
                    <a:pt x="35" y="1262"/>
                  </a:lnTo>
                  <a:lnTo>
                    <a:pt x="35" y="1251"/>
                  </a:lnTo>
                  <a:lnTo>
                    <a:pt x="35" y="1251"/>
                  </a:lnTo>
                  <a:close/>
                </a:path>
              </a:pathLst>
            </a:custGeom>
            <a:solidFill>
              <a:srgbClr val="EA1C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GB" sz="16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E787A8E9-07B6-4842-A207-55536D36D31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7706183" y="1744149"/>
              <a:ext cx="285785" cy="241283"/>
            </a:xfrm>
            <a:custGeom>
              <a:avLst/>
              <a:gdLst>
                <a:gd name="T0" fmla="*/ 1396 w 1709"/>
                <a:gd name="T1" fmla="*/ 1488 h 1488"/>
                <a:gd name="T2" fmla="*/ 854 w 1709"/>
                <a:gd name="T3" fmla="*/ 1487 h 1488"/>
                <a:gd name="T4" fmla="*/ 82 w 1709"/>
                <a:gd name="T5" fmla="*/ 1488 h 1488"/>
                <a:gd name="T6" fmla="*/ 16 w 1709"/>
                <a:gd name="T7" fmla="*/ 1456 h 1488"/>
                <a:gd name="T8" fmla="*/ 21 w 1709"/>
                <a:gd name="T9" fmla="*/ 1381 h 1488"/>
                <a:gd name="T10" fmla="*/ 794 w 1709"/>
                <a:gd name="T11" fmla="*/ 57 h 1488"/>
                <a:gd name="T12" fmla="*/ 915 w 1709"/>
                <a:gd name="T13" fmla="*/ 57 h 1488"/>
                <a:gd name="T14" fmla="*/ 1688 w 1709"/>
                <a:gd name="T15" fmla="*/ 1381 h 1488"/>
                <a:gd name="T16" fmla="*/ 1694 w 1709"/>
                <a:gd name="T17" fmla="*/ 1456 h 1488"/>
                <a:gd name="T18" fmla="*/ 1627 w 1709"/>
                <a:gd name="T19" fmla="*/ 1488 h 1488"/>
                <a:gd name="T20" fmla="*/ 1532 w 1709"/>
                <a:gd name="T21" fmla="*/ 1488 h 1488"/>
                <a:gd name="connsiteX0" fmla="*/ 7799 w 9924"/>
                <a:gd name="connsiteY0" fmla="*/ 9617 h 9617"/>
                <a:gd name="connsiteX1" fmla="*/ 4958 w 9924"/>
                <a:gd name="connsiteY1" fmla="*/ 9610 h 9617"/>
                <a:gd name="connsiteX2" fmla="*/ 441 w 9924"/>
                <a:gd name="connsiteY2" fmla="*/ 9617 h 9617"/>
                <a:gd name="connsiteX3" fmla="*/ 55 w 9924"/>
                <a:gd name="connsiteY3" fmla="*/ 9402 h 9617"/>
                <a:gd name="connsiteX4" fmla="*/ 84 w 9924"/>
                <a:gd name="connsiteY4" fmla="*/ 8898 h 9617"/>
                <a:gd name="connsiteX5" fmla="*/ 4607 w 9924"/>
                <a:gd name="connsiteY5" fmla="*/ 0 h 9617"/>
                <a:gd name="connsiteX6" fmla="*/ 5315 w 9924"/>
                <a:gd name="connsiteY6" fmla="*/ 0 h 9617"/>
                <a:gd name="connsiteX7" fmla="*/ 9838 w 9924"/>
                <a:gd name="connsiteY7" fmla="*/ 8898 h 9617"/>
                <a:gd name="connsiteX8" fmla="*/ 9873 w 9924"/>
                <a:gd name="connsiteY8" fmla="*/ 9402 h 9617"/>
                <a:gd name="connsiteX9" fmla="*/ 9481 w 9924"/>
                <a:gd name="connsiteY9" fmla="*/ 9617 h 9617"/>
                <a:gd name="connsiteX10" fmla="*/ 8925 w 9924"/>
                <a:gd name="connsiteY10" fmla="*/ 9617 h 9617"/>
                <a:gd name="connsiteX0" fmla="*/ 7358 w 9998"/>
                <a:gd name="connsiteY0" fmla="*/ 10000 h 10000"/>
                <a:gd name="connsiteX1" fmla="*/ 4995 w 9998"/>
                <a:gd name="connsiteY1" fmla="*/ 9993 h 10000"/>
                <a:gd name="connsiteX2" fmla="*/ 443 w 9998"/>
                <a:gd name="connsiteY2" fmla="*/ 10000 h 10000"/>
                <a:gd name="connsiteX3" fmla="*/ 54 w 9998"/>
                <a:gd name="connsiteY3" fmla="*/ 9776 h 10000"/>
                <a:gd name="connsiteX4" fmla="*/ 84 w 9998"/>
                <a:gd name="connsiteY4" fmla="*/ 9252 h 10000"/>
                <a:gd name="connsiteX5" fmla="*/ 4641 w 9998"/>
                <a:gd name="connsiteY5" fmla="*/ 0 h 10000"/>
                <a:gd name="connsiteX6" fmla="*/ 5355 w 9998"/>
                <a:gd name="connsiteY6" fmla="*/ 0 h 10000"/>
                <a:gd name="connsiteX7" fmla="*/ 9912 w 9998"/>
                <a:gd name="connsiteY7" fmla="*/ 9252 h 10000"/>
                <a:gd name="connsiteX8" fmla="*/ 9948 w 9998"/>
                <a:gd name="connsiteY8" fmla="*/ 9776 h 10000"/>
                <a:gd name="connsiteX9" fmla="*/ 9553 w 9998"/>
                <a:gd name="connsiteY9" fmla="*/ 10000 h 10000"/>
                <a:gd name="connsiteX10" fmla="*/ 8992 w 9998"/>
                <a:gd name="connsiteY1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8" h="10000">
                  <a:moveTo>
                    <a:pt x="7358" y="10000"/>
                  </a:moveTo>
                  <a:lnTo>
                    <a:pt x="4995" y="9993"/>
                  </a:lnTo>
                  <a:lnTo>
                    <a:pt x="443" y="10000"/>
                  </a:lnTo>
                  <a:cubicBezTo>
                    <a:pt x="278" y="10000"/>
                    <a:pt x="137" y="9951"/>
                    <a:pt x="54" y="9776"/>
                  </a:cubicBezTo>
                  <a:cubicBezTo>
                    <a:pt x="-40" y="9594"/>
                    <a:pt x="1" y="9427"/>
                    <a:pt x="84" y="9252"/>
                  </a:cubicBezTo>
                  <a:lnTo>
                    <a:pt x="4641" y="0"/>
                  </a:lnTo>
                  <a:cubicBezTo>
                    <a:pt x="4836" y="-398"/>
                    <a:pt x="5160" y="-398"/>
                    <a:pt x="5355" y="0"/>
                  </a:cubicBezTo>
                  <a:lnTo>
                    <a:pt x="9912" y="9252"/>
                  </a:lnTo>
                  <a:cubicBezTo>
                    <a:pt x="10001" y="9427"/>
                    <a:pt x="10036" y="9594"/>
                    <a:pt x="9948" y="9776"/>
                  </a:cubicBezTo>
                  <a:cubicBezTo>
                    <a:pt x="9859" y="9951"/>
                    <a:pt x="9718" y="10000"/>
                    <a:pt x="9553" y="10000"/>
                  </a:cubicBezTo>
                  <a:cubicBezTo>
                    <a:pt x="9199" y="9993"/>
                    <a:pt x="9341" y="10000"/>
                    <a:pt x="8992" y="10000"/>
                  </a:cubicBezTo>
                </a:path>
              </a:pathLst>
            </a:custGeom>
            <a:noFill/>
            <a:ln w="15875" cap="rnd">
              <a:solidFill>
                <a:srgbClr val="EA1C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sz="1200" kern="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23FCA21-EC39-4673-AFB7-CEA01E905023}"/>
              </a:ext>
            </a:extLst>
          </p:cNvPr>
          <p:cNvSpPr txBox="1"/>
          <p:nvPr/>
        </p:nvSpPr>
        <p:spPr>
          <a:xfrm>
            <a:off x="715999" y="3822103"/>
            <a:ext cx="4112873" cy="58477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050" kern="0" dirty="0">
                <a:latin typeface="Calibri" panose="020F0502020204030204" pitchFamily="34" charset="0"/>
                <a:cs typeface="Calibri" panose="020F0502020204030204" pitchFamily="34" charset="0"/>
              </a:rPr>
              <a:t>Optimalizace </a:t>
            </a:r>
            <a:r>
              <a:rPr lang="cs-CZ" sz="105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zaměst</a:t>
            </a:r>
            <a:r>
              <a:rPr lang="cs-CZ" sz="1050" kern="0" dirty="0">
                <a:latin typeface="Calibri" panose="020F0502020204030204" pitchFamily="34" charset="0"/>
                <a:cs typeface="Calibri" panose="020F0502020204030204" pitchFamily="34" charset="0"/>
              </a:rPr>
              <a:t>. báze  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&lt;&gt;</a:t>
            </a:r>
            <a:r>
              <a:rPr lang="cs-CZ" sz="1050" kern="0" dirty="0">
                <a:latin typeface="Calibri" panose="020F0502020204030204" pitchFamily="34" charset="0"/>
                <a:cs typeface="Calibri" panose="020F0502020204030204" pitchFamily="34" charset="0"/>
              </a:rPr>
              <a:t> trend poštovních operátorů v EU.</a:t>
            </a:r>
          </a:p>
          <a:p>
            <a:endParaRPr lang="cs-CZ" sz="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050" kern="0" dirty="0">
                <a:latin typeface="Calibri" panose="020F0502020204030204" pitchFamily="34" charset="0"/>
                <a:cs typeface="Calibri" panose="020F0502020204030204" pitchFamily="34" charset="0"/>
              </a:rPr>
              <a:t>Počet obyvatel na 1 pobočku v ČR  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1050" kern="0" dirty="0">
                <a:latin typeface="Calibri" panose="020F0502020204030204" pitchFamily="34" charset="0"/>
                <a:cs typeface="Calibri" panose="020F0502020204030204" pitchFamily="34" charset="0"/>
              </a:rPr>
              <a:t> stav v Evropě v roce 1988.</a:t>
            </a:r>
          </a:p>
        </p:txBody>
      </p:sp>
      <p:grpSp>
        <p:nvGrpSpPr>
          <p:cNvPr id="49" name="Group 250">
            <a:extLst>
              <a:ext uri="{FF2B5EF4-FFF2-40B4-BE49-F238E27FC236}">
                <a16:creationId xmlns:a16="http://schemas.microsoft.com/office/drawing/2014/main" id="{B3037218-C37B-4BD9-8F93-466AAA8F36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gray">
          <a:xfrm>
            <a:off x="534369" y="4164272"/>
            <a:ext cx="181630" cy="153347"/>
            <a:chOff x="7706183" y="1744149"/>
            <a:chExt cx="285785" cy="241283"/>
          </a:xfrm>
        </p:grpSpPr>
        <p:sp>
          <p:nvSpPr>
            <p:cNvPr id="50" name="Freeform 253">
              <a:extLst>
                <a:ext uri="{FF2B5EF4-FFF2-40B4-BE49-F238E27FC236}">
                  <a16:creationId xmlns:a16="http://schemas.microsoft.com/office/drawing/2014/main" id="{4EECE2ED-CD05-4556-A4C4-88AE6F91FC04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gray">
            <a:xfrm>
              <a:off x="7837856" y="1827868"/>
              <a:ext cx="22438" cy="115393"/>
            </a:xfrm>
            <a:custGeom>
              <a:avLst/>
              <a:gdLst>
                <a:gd name="T0" fmla="*/ 1 w 411"/>
                <a:gd name="T1" fmla="*/ 1814 h 2040"/>
                <a:gd name="T2" fmla="*/ 15 w 411"/>
                <a:gd name="T3" fmla="*/ 1752 h 2040"/>
                <a:gd name="T4" fmla="*/ 44 w 411"/>
                <a:gd name="T5" fmla="*/ 1702 h 2040"/>
                <a:gd name="T6" fmla="*/ 87 w 411"/>
                <a:gd name="T7" fmla="*/ 1664 h 2040"/>
                <a:gd name="T8" fmla="*/ 141 w 411"/>
                <a:gd name="T9" fmla="*/ 1641 h 2040"/>
                <a:gd name="T10" fmla="*/ 205 w 411"/>
                <a:gd name="T11" fmla="*/ 1633 h 2040"/>
                <a:gd name="T12" fmla="*/ 249 w 411"/>
                <a:gd name="T13" fmla="*/ 1636 h 2040"/>
                <a:gd name="T14" fmla="*/ 306 w 411"/>
                <a:gd name="T15" fmla="*/ 1655 h 2040"/>
                <a:gd name="T16" fmla="*/ 353 w 411"/>
                <a:gd name="T17" fmla="*/ 1688 h 2040"/>
                <a:gd name="T18" fmla="*/ 388 w 411"/>
                <a:gd name="T19" fmla="*/ 1734 h 2040"/>
                <a:gd name="T20" fmla="*/ 407 w 411"/>
                <a:gd name="T21" fmla="*/ 1792 h 2040"/>
                <a:gd name="T22" fmla="*/ 411 w 411"/>
                <a:gd name="T23" fmla="*/ 1836 h 2040"/>
                <a:gd name="T24" fmla="*/ 402 w 411"/>
                <a:gd name="T25" fmla="*/ 1901 h 2040"/>
                <a:gd name="T26" fmla="*/ 378 w 411"/>
                <a:gd name="T27" fmla="*/ 1955 h 2040"/>
                <a:gd name="T28" fmla="*/ 339 w 411"/>
                <a:gd name="T29" fmla="*/ 1997 h 2040"/>
                <a:gd name="T30" fmla="*/ 288 w 411"/>
                <a:gd name="T31" fmla="*/ 2026 h 2040"/>
                <a:gd name="T32" fmla="*/ 228 w 411"/>
                <a:gd name="T33" fmla="*/ 2039 h 2040"/>
                <a:gd name="T34" fmla="*/ 183 w 411"/>
                <a:gd name="T35" fmla="*/ 2039 h 2040"/>
                <a:gd name="T36" fmla="*/ 122 w 411"/>
                <a:gd name="T37" fmla="*/ 2026 h 2040"/>
                <a:gd name="T38" fmla="*/ 72 w 411"/>
                <a:gd name="T39" fmla="*/ 1997 h 2040"/>
                <a:gd name="T40" fmla="*/ 33 w 411"/>
                <a:gd name="T41" fmla="*/ 1955 h 2040"/>
                <a:gd name="T42" fmla="*/ 8 w 411"/>
                <a:gd name="T43" fmla="*/ 1901 h 2040"/>
                <a:gd name="T44" fmla="*/ 0 w 411"/>
                <a:gd name="T45" fmla="*/ 1836 h 2040"/>
                <a:gd name="T46" fmla="*/ 14 w 411"/>
                <a:gd name="T47" fmla="*/ 102 h 2040"/>
                <a:gd name="T48" fmla="*/ 16 w 411"/>
                <a:gd name="T49" fmla="*/ 81 h 2040"/>
                <a:gd name="T50" fmla="*/ 24 w 411"/>
                <a:gd name="T51" fmla="*/ 55 h 2040"/>
                <a:gd name="T52" fmla="*/ 41 w 411"/>
                <a:gd name="T53" fmla="*/ 31 h 2040"/>
                <a:gd name="T54" fmla="*/ 72 w 411"/>
                <a:gd name="T55" fmla="*/ 14 h 2040"/>
                <a:gd name="T56" fmla="*/ 117 w 411"/>
                <a:gd name="T57" fmla="*/ 3 h 2040"/>
                <a:gd name="T58" fmla="*/ 252 w 411"/>
                <a:gd name="T59" fmla="*/ 0 h 2040"/>
                <a:gd name="T60" fmla="*/ 291 w 411"/>
                <a:gd name="T61" fmla="*/ 3 h 2040"/>
                <a:gd name="T62" fmla="*/ 335 w 411"/>
                <a:gd name="T63" fmla="*/ 14 h 2040"/>
                <a:gd name="T64" fmla="*/ 367 w 411"/>
                <a:gd name="T65" fmla="*/ 31 h 2040"/>
                <a:gd name="T66" fmla="*/ 385 w 411"/>
                <a:gd name="T67" fmla="*/ 55 h 2040"/>
                <a:gd name="T68" fmla="*/ 393 w 411"/>
                <a:gd name="T69" fmla="*/ 81 h 2040"/>
                <a:gd name="T70" fmla="*/ 376 w 411"/>
                <a:gd name="T71" fmla="*/ 1251 h 2040"/>
                <a:gd name="T72" fmla="*/ 374 w 411"/>
                <a:gd name="T73" fmla="*/ 1272 h 2040"/>
                <a:gd name="T74" fmla="*/ 364 w 411"/>
                <a:gd name="T75" fmla="*/ 1300 h 2040"/>
                <a:gd name="T76" fmla="*/ 346 w 411"/>
                <a:gd name="T77" fmla="*/ 1323 h 2040"/>
                <a:gd name="T78" fmla="*/ 316 w 411"/>
                <a:gd name="T79" fmla="*/ 1342 h 2040"/>
                <a:gd name="T80" fmla="*/ 271 w 411"/>
                <a:gd name="T81" fmla="*/ 1352 h 2040"/>
                <a:gd name="T82" fmla="*/ 173 w 411"/>
                <a:gd name="T83" fmla="*/ 1354 h 2040"/>
                <a:gd name="T84" fmla="*/ 135 w 411"/>
                <a:gd name="T85" fmla="*/ 1352 h 2040"/>
                <a:gd name="T86" fmla="*/ 91 w 411"/>
                <a:gd name="T87" fmla="*/ 1342 h 2040"/>
                <a:gd name="T88" fmla="*/ 62 w 411"/>
                <a:gd name="T89" fmla="*/ 1323 h 2040"/>
                <a:gd name="T90" fmla="*/ 44 w 411"/>
                <a:gd name="T91" fmla="*/ 1300 h 2040"/>
                <a:gd name="T92" fmla="*/ 36 w 411"/>
                <a:gd name="T93" fmla="*/ 1272 h 2040"/>
                <a:gd name="T94" fmla="*/ 35 w 411"/>
                <a:gd name="T95" fmla="*/ 1251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" h="2040">
                  <a:moveTo>
                    <a:pt x="0" y="1836"/>
                  </a:moveTo>
                  <a:lnTo>
                    <a:pt x="0" y="1836"/>
                  </a:lnTo>
                  <a:lnTo>
                    <a:pt x="1" y="1814"/>
                  </a:lnTo>
                  <a:lnTo>
                    <a:pt x="4" y="1792"/>
                  </a:lnTo>
                  <a:lnTo>
                    <a:pt x="8" y="1772"/>
                  </a:lnTo>
                  <a:lnTo>
                    <a:pt x="15" y="1752"/>
                  </a:lnTo>
                  <a:lnTo>
                    <a:pt x="23" y="1734"/>
                  </a:lnTo>
                  <a:lnTo>
                    <a:pt x="33" y="1718"/>
                  </a:lnTo>
                  <a:lnTo>
                    <a:pt x="44" y="1702"/>
                  </a:lnTo>
                  <a:lnTo>
                    <a:pt x="58" y="1688"/>
                  </a:lnTo>
                  <a:lnTo>
                    <a:pt x="72" y="1676"/>
                  </a:lnTo>
                  <a:lnTo>
                    <a:pt x="87" y="1664"/>
                  </a:lnTo>
                  <a:lnTo>
                    <a:pt x="105" y="1655"/>
                  </a:lnTo>
                  <a:lnTo>
                    <a:pt x="122" y="1647"/>
                  </a:lnTo>
                  <a:lnTo>
                    <a:pt x="141" y="1641"/>
                  </a:lnTo>
                  <a:lnTo>
                    <a:pt x="162" y="1636"/>
                  </a:lnTo>
                  <a:lnTo>
                    <a:pt x="183" y="1634"/>
                  </a:lnTo>
                  <a:lnTo>
                    <a:pt x="205" y="1633"/>
                  </a:lnTo>
                  <a:lnTo>
                    <a:pt x="205" y="1633"/>
                  </a:lnTo>
                  <a:lnTo>
                    <a:pt x="228" y="1634"/>
                  </a:lnTo>
                  <a:lnTo>
                    <a:pt x="249" y="1636"/>
                  </a:lnTo>
                  <a:lnTo>
                    <a:pt x="270" y="1641"/>
                  </a:lnTo>
                  <a:lnTo>
                    <a:pt x="288" y="1647"/>
                  </a:lnTo>
                  <a:lnTo>
                    <a:pt x="306" y="1655"/>
                  </a:lnTo>
                  <a:lnTo>
                    <a:pt x="324" y="1664"/>
                  </a:lnTo>
                  <a:lnTo>
                    <a:pt x="339" y="1676"/>
                  </a:lnTo>
                  <a:lnTo>
                    <a:pt x="353" y="1688"/>
                  </a:lnTo>
                  <a:lnTo>
                    <a:pt x="367" y="1702"/>
                  </a:lnTo>
                  <a:lnTo>
                    <a:pt x="378" y="1718"/>
                  </a:lnTo>
                  <a:lnTo>
                    <a:pt x="388" y="1734"/>
                  </a:lnTo>
                  <a:lnTo>
                    <a:pt x="396" y="1752"/>
                  </a:lnTo>
                  <a:lnTo>
                    <a:pt x="402" y="1772"/>
                  </a:lnTo>
                  <a:lnTo>
                    <a:pt x="407" y="1792"/>
                  </a:lnTo>
                  <a:lnTo>
                    <a:pt x="410" y="1814"/>
                  </a:lnTo>
                  <a:lnTo>
                    <a:pt x="411" y="1836"/>
                  </a:lnTo>
                  <a:lnTo>
                    <a:pt x="411" y="1836"/>
                  </a:lnTo>
                  <a:lnTo>
                    <a:pt x="410" y="1859"/>
                  </a:lnTo>
                  <a:lnTo>
                    <a:pt x="407" y="1880"/>
                  </a:lnTo>
                  <a:lnTo>
                    <a:pt x="402" y="1901"/>
                  </a:lnTo>
                  <a:lnTo>
                    <a:pt x="396" y="1920"/>
                  </a:lnTo>
                  <a:lnTo>
                    <a:pt x="388" y="1939"/>
                  </a:lnTo>
                  <a:lnTo>
                    <a:pt x="378" y="1955"/>
                  </a:lnTo>
                  <a:lnTo>
                    <a:pt x="367" y="1971"/>
                  </a:lnTo>
                  <a:lnTo>
                    <a:pt x="353" y="1985"/>
                  </a:lnTo>
                  <a:lnTo>
                    <a:pt x="339" y="1997"/>
                  </a:lnTo>
                  <a:lnTo>
                    <a:pt x="324" y="2008"/>
                  </a:lnTo>
                  <a:lnTo>
                    <a:pt x="306" y="2018"/>
                  </a:lnTo>
                  <a:lnTo>
                    <a:pt x="288" y="2026"/>
                  </a:lnTo>
                  <a:lnTo>
                    <a:pt x="270" y="2032"/>
                  </a:lnTo>
                  <a:lnTo>
                    <a:pt x="249" y="2037"/>
                  </a:lnTo>
                  <a:lnTo>
                    <a:pt x="228" y="2039"/>
                  </a:lnTo>
                  <a:lnTo>
                    <a:pt x="205" y="2040"/>
                  </a:lnTo>
                  <a:lnTo>
                    <a:pt x="205" y="2040"/>
                  </a:lnTo>
                  <a:lnTo>
                    <a:pt x="183" y="2039"/>
                  </a:lnTo>
                  <a:lnTo>
                    <a:pt x="162" y="2037"/>
                  </a:lnTo>
                  <a:lnTo>
                    <a:pt x="141" y="2032"/>
                  </a:lnTo>
                  <a:lnTo>
                    <a:pt x="122" y="2026"/>
                  </a:lnTo>
                  <a:lnTo>
                    <a:pt x="105" y="2018"/>
                  </a:lnTo>
                  <a:lnTo>
                    <a:pt x="87" y="2008"/>
                  </a:lnTo>
                  <a:lnTo>
                    <a:pt x="72" y="1997"/>
                  </a:lnTo>
                  <a:lnTo>
                    <a:pt x="58" y="1985"/>
                  </a:lnTo>
                  <a:lnTo>
                    <a:pt x="44" y="1971"/>
                  </a:lnTo>
                  <a:lnTo>
                    <a:pt x="33" y="1955"/>
                  </a:lnTo>
                  <a:lnTo>
                    <a:pt x="23" y="1939"/>
                  </a:lnTo>
                  <a:lnTo>
                    <a:pt x="15" y="1920"/>
                  </a:lnTo>
                  <a:lnTo>
                    <a:pt x="8" y="1901"/>
                  </a:lnTo>
                  <a:lnTo>
                    <a:pt x="4" y="1880"/>
                  </a:lnTo>
                  <a:lnTo>
                    <a:pt x="1" y="1859"/>
                  </a:lnTo>
                  <a:lnTo>
                    <a:pt x="0" y="1836"/>
                  </a:lnTo>
                  <a:lnTo>
                    <a:pt x="0" y="1836"/>
                  </a:lnTo>
                  <a:close/>
                  <a:moveTo>
                    <a:pt x="35" y="1251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5" y="92"/>
                  </a:lnTo>
                  <a:lnTo>
                    <a:pt x="16" y="81"/>
                  </a:lnTo>
                  <a:lnTo>
                    <a:pt x="17" y="72"/>
                  </a:lnTo>
                  <a:lnTo>
                    <a:pt x="20" y="63"/>
                  </a:lnTo>
                  <a:lnTo>
                    <a:pt x="24" y="55"/>
                  </a:lnTo>
                  <a:lnTo>
                    <a:pt x="28" y="46"/>
                  </a:lnTo>
                  <a:lnTo>
                    <a:pt x="34" y="38"/>
                  </a:lnTo>
                  <a:lnTo>
                    <a:pt x="41" y="31"/>
                  </a:lnTo>
                  <a:lnTo>
                    <a:pt x="51" y="25"/>
                  </a:lnTo>
                  <a:lnTo>
                    <a:pt x="61" y="19"/>
                  </a:lnTo>
                  <a:lnTo>
                    <a:pt x="72" y="14"/>
                  </a:lnTo>
                  <a:lnTo>
                    <a:pt x="85" y="9"/>
                  </a:lnTo>
                  <a:lnTo>
                    <a:pt x="99" y="5"/>
                  </a:lnTo>
                  <a:lnTo>
                    <a:pt x="117" y="3"/>
                  </a:lnTo>
                  <a:lnTo>
                    <a:pt x="135" y="1"/>
                  </a:lnTo>
                  <a:lnTo>
                    <a:pt x="15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73" y="1"/>
                  </a:lnTo>
                  <a:lnTo>
                    <a:pt x="291" y="3"/>
                  </a:lnTo>
                  <a:lnTo>
                    <a:pt x="307" y="5"/>
                  </a:lnTo>
                  <a:lnTo>
                    <a:pt x="322" y="9"/>
                  </a:lnTo>
                  <a:lnTo>
                    <a:pt x="335" y="14"/>
                  </a:lnTo>
                  <a:lnTo>
                    <a:pt x="347" y="19"/>
                  </a:lnTo>
                  <a:lnTo>
                    <a:pt x="357" y="25"/>
                  </a:lnTo>
                  <a:lnTo>
                    <a:pt x="367" y="31"/>
                  </a:lnTo>
                  <a:lnTo>
                    <a:pt x="374" y="38"/>
                  </a:lnTo>
                  <a:lnTo>
                    <a:pt x="380" y="46"/>
                  </a:lnTo>
                  <a:lnTo>
                    <a:pt x="385" y="55"/>
                  </a:lnTo>
                  <a:lnTo>
                    <a:pt x="389" y="63"/>
                  </a:lnTo>
                  <a:lnTo>
                    <a:pt x="391" y="72"/>
                  </a:lnTo>
                  <a:lnTo>
                    <a:pt x="393" y="81"/>
                  </a:lnTo>
                  <a:lnTo>
                    <a:pt x="394" y="92"/>
                  </a:lnTo>
                  <a:lnTo>
                    <a:pt x="394" y="102"/>
                  </a:lnTo>
                  <a:lnTo>
                    <a:pt x="376" y="1251"/>
                  </a:lnTo>
                  <a:lnTo>
                    <a:pt x="376" y="1251"/>
                  </a:lnTo>
                  <a:lnTo>
                    <a:pt x="376" y="1262"/>
                  </a:lnTo>
                  <a:lnTo>
                    <a:pt x="374" y="1272"/>
                  </a:lnTo>
                  <a:lnTo>
                    <a:pt x="372" y="1281"/>
                  </a:lnTo>
                  <a:lnTo>
                    <a:pt x="369" y="1291"/>
                  </a:lnTo>
                  <a:lnTo>
                    <a:pt x="364" y="1300"/>
                  </a:lnTo>
                  <a:lnTo>
                    <a:pt x="359" y="1308"/>
                  </a:lnTo>
                  <a:lnTo>
                    <a:pt x="353" y="1316"/>
                  </a:lnTo>
                  <a:lnTo>
                    <a:pt x="346" y="1323"/>
                  </a:lnTo>
                  <a:lnTo>
                    <a:pt x="337" y="1331"/>
                  </a:lnTo>
                  <a:lnTo>
                    <a:pt x="327" y="1337"/>
                  </a:lnTo>
                  <a:lnTo>
                    <a:pt x="316" y="1342"/>
                  </a:lnTo>
                  <a:lnTo>
                    <a:pt x="302" y="1346"/>
                  </a:lnTo>
                  <a:lnTo>
                    <a:pt x="288" y="1350"/>
                  </a:lnTo>
                  <a:lnTo>
                    <a:pt x="271" y="1352"/>
                  </a:lnTo>
                  <a:lnTo>
                    <a:pt x="252" y="1354"/>
                  </a:lnTo>
                  <a:lnTo>
                    <a:pt x="232" y="1354"/>
                  </a:lnTo>
                  <a:lnTo>
                    <a:pt x="173" y="1354"/>
                  </a:lnTo>
                  <a:lnTo>
                    <a:pt x="173" y="1354"/>
                  </a:lnTo>
                  <a:lnTo>
                    <a:pt x="153" y="1354"/>
                  </a:lnTo>
                  <a:lnTo>
                    <a:pt x="135" y="1352"/>
                  </a:lnTo>
                  <a:lnTo>
                    <a:pt x="119" y="1350"/>
                  </a:lnTo>
                  <a:lnTo>
                    <a:pt x="105" y="1346"/>
                  </a:lnTo>
                  <a:lnTo>
                    <a:pt x="91" y="1342"/>
                  </a:lnTo>
                  <a:lnTo>
                    <a:pt x="80" y="1337"/>
                  </a:lnTo>
                  <a:lnTo>
                    <a:pt x="70" y="1331"/>
                  </a:lnTo>
                  <a:lnTo>
                    <a:pt x="62" y="1323"/>
                  </a:lnTo>
                  <a:lnTo>
                    <a:pt x="55" y="1316"/>
                  </a:lnTo>
                  <a:lnTo>
                    <a:pt x="50" y="1308"/>
                  </a:lnTo>
                  <a:lnTo>
                    <a:pt x="44" y="1300"/>
                  </a:lnTo>
                  <a:lnTo>
                    <a:pt x="40" y="1291"/>
                  </a:lnTo>
                  <a:lnTo>
                    <a:pt x="38" y="1281"/>
                  </a:lnTo>
                  <a:lnTo>
                    <a:pt x="36" y="1272"/>
                  </a:lnTo>
                  <a:lnTo>
                    <a:pt x="35" y="1262"/>
                  </a:lnTo>
                  <a:lnTo>
                    <a:pt x="35" y="1251"/>
                  </a:lnTo>
                  <a:lnTo>
                    <a:pt x="35" y="1251"/>
                  </a:lnTo>
                  <a:close/>
                </a:path>
              </a:pathLst>
            </a:custGeom>
            <a:solidFill>
              <a:srgbClr val="EA1C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GB" sz="16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4B1F05A-EC91-47BB-9947-DD3AD8E7E3BB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7706183" y="1744149"/>
              <a:ext cx="285785" cy="241283"/>
            </a:xfrm>
            <a:custGeom>
              <a:avLst/>
              <a:gdLst>
                <a:gd name="T0" fmla="*/ 1396 w 1709"/>
                <a:gd name="T1" fmla="*/ 1488 h 1488"/>
                <a:gd name="T2" fmla="*/ 854 w 1709"/>
                <a:gd name="T3" fmla="*/ 1487 h 1488"/>
                <a:gd name="T4" fmla="*/ 82 w 1709"/>
                <a:gd name="T5" fmla="*/ 1488 h 1488"/>
                <a:gd name="T6" fmla="*/ 16 w 1709"/>
                <a:gd name="T7" fmla="*/ 1456 h 1488"/>
                <a:gd name="T8" fmla="*/ 21 w 1709"/>
                <a:gd name="T9" fmla="*/ 1381 h 1488"/>
                <a:gd name="T10" fmla="*/ 794 w 1709"/>
                <a:gd name="T11" fmla="*/ 57 h 1488"/>
                <a:gd name="T12" fmla="*/ 915 w 1709"/>
                <a:gd name="T13" fmla="*/ 57 h 1488"/>
                <a:gd name="T14" fmla="*/ 1688 w 1709"/>
                <a:gd name="T15" fmla="*/ 1381 h 1488"/>
                <a:gd name="T16" fmla="*/ 1694 w 1709"/>
                <a:gd name="T17" fmla="*/ 1456 h 1488"/>
                <a:gd name="T18" fmla="*/ 1627 w 1709"/>
                <a:gd name="T19" fmla="*/ 1488 h 1488"/>
                <a:gd name="T20" fmla="*/ 1532 w 1709"/>
                <a:gd name="T21" fmla="*/ 1488 h 1488"/>
                <a:gd name="connsiteX0" fmla="*/ 7799 w 9924"/>
                <a:gd name="connsiteY0" fmla="*/ 9617 h 9617"/>
                <a:gd name="connsiteX1" fmla="*/ 4958 w 9924"/>
                <a:gd name="connsiteY1" fmla="*/ 9610 h 9617"/>
                <a:gd name="connsiteX2" fmla="*/ 441 w 9924"/>
                <a:gd name="connsiteY2" fmla="*/ 9617 h 9617"/>
                <a:gd name="connsiteX3" fmla="*/ 55 w 9924"/>
                <a:gd name="connsiteY3" fmla="*/ 9402 h 9617"/>
                <a:gd name="connsiteX4" fmla="*/ 84 w 9924"/>
                <a:gd name="connsiteY4" fmla="*/ 8898 h 9617"/>
                <a:gd name="connsiteX5" fmla="*/ 4607 w 9924"/>
                <a:gd name="connsiteY5" fmla="*/ 0 h 9617"/>
                <a:gd name="connsiteX6" fmla="*/ 5315 w 9924"/>
                <a:gd name="connsiteY6" fmla="*/ 0 h 9617"/>
                <a:gd name="connsiteX7" fmla="*/ 9838 w 9924"/>
                <a:gd name="connsiteY7" fmla="*/ 8898 h 9617"/>
                <a:gd name="connsiteX8" fmla="*/ 9873 w 9924"/>
                <a:gd name="connsiteY8" fmla="*/ 9402 h 9617"/>
                <a:gd name="connsiteX9" fmla="*/ 9481 w 9924"/>
                <a:gd name="connsiteY9" fmla="*/ 9617 h 9617"/>
                <a:gd name="connsiteX10" fmla="*/ 8925 w 9924"/>
                <a:gd name="connsiteY10" fmla="*/ 9617 h 9617"/>
                <a:gd name="connsiteX0" fmla="*/ 7358 w 9998"/>
                <a:gd name="connsiteY0" fmla="*/ 10000 h 10000"/>
                <a:gd name="connsiteX1" fmla="*/ 4995 w 9998"/>
                <a:gd name="connsiteY1" fmla="*/ 9993 h 10000"/>
                <a:gd name="connsiteX2" fmla="*/ 443 w 9998"/>
                <a:gd name="connsiteY2" fmla="*/ 10000 h 10000"/>
                <a:gd name="connsiteX3" fmla="*/ 54 w 9998"/>
                <a:gd name="connsiteY3" fmla="*/ 9776 h 10000"/>
                <a:gd name="connsiteX4" fmla="*/ 84 w 9998"/>
                <a:gd name="connsiteY4" fmla="*/ 9252 h 10000"/>
                <a:gd name="connsiteX5" fmla="*/ 4641 w 9998"/>
                <a:gd name="connsiteY5" fmla="*/ 0 h 10000"/>
                <a:gd name="connsiteX6" fmla="*/ 5355 w 9998"/>
                <a:gd name="connsiteY6" fmla="*/ 0 h 10000"/>
                <a:gd name="connsiteX7" fmla="*/ 9912 w 9998"/>
                <a:gd name="connsiteY7" fmla="*/ 9252 h 10000"/>
                <a:gd name="connsiteX8" fmla="*/ 9948 w 9998"/>
                <a:gd name="connsiteY8" fmla="*/ 9776 h 10000"/>
                <a:gd name="connsiteX9" fmla="*/ 9553 w 9998"/>
                <a:gd name="connsiteY9" fmla="*/ 10000 h 10000"/>
                <a:gd name="connsiteX10" fmla="*/ 8992 w 9998"/>
                <a:gd name="connsiteY1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8" h="10000">
                  <a:moveTo>
                    <a:pt x="7358" y="10000"/>
                  </a:moveTo>
                  <a:lnTo>
                    <a:pt x="4995" y="9993"/>
                  </a:lnTo>
                  <a:lnTo>
                    <a:pt x="443" y="10000"/>
                  </a:lnTo>
                  <a:cubicBezTo>
                    <a:pt x="278" y="10000"/>
                    <a:pt x="137" y="9951"/>
                    <a:pt x="54" y="9776"/>
                  </a:cubicBezTo>
                  <a:cubicBezTo>
                    <a:pt x="-40" y="9594"/>
                    <a:pt x="1" y="9427"/>
                    <a:pt x="84" y="9252"/>
                  </a:cubicBezTo>
                  <a:lnTo>
                    <a:pt x="4641" y="0"/>
                  </a:lnTo>
                  <a:cubicBezTo>
                    <a:pt x="4836" y="-398"/>
                    <a:pt x="5160" y="-398"/>
                    <a:pt x="5355" y="0"/>
                  </a:cubicBezTo>
                  <a:lnTo>
                    <a:pt x="9912" y="9252"/>
                  </a:lnTo>
                  <a:cubicBezTo>
                    <a:pt x="10001" y="9427"/>
                    <a:pt x="10036" y="9594"/>
                    <a:pt x="9948" y="9776"/>
                  </a:cubicBezTo>
                  <a:cubicBezTo>
                    <a:pt x="9859" y="9951"/>
                    <a:pt x="9718" y="10000"/>
                    <a:pt x="9553" y="10000"/>
                  </a:cubicBezTo>
                  <a:cubicBezTo>
                    <a:pt x="9199" y="9993"/>
                    <a:pt x="9341" y="10000"/>
                    <a:pt x="8992" y="10000"/>
                  </a:cubicBezTo>
                </a:path>
              </a:pathLst>
            </a:custGeom>
            <a:noFill/>
            <a:ln w="15875" cap="rnd">
              <a:solidFill>
                <a:srgbClr val="EA1C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sz="1200" kern="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3D2BF52A-FF45-49FF-BFFC-9CEA4527A9A4}"/>
              </a:ext>
            </a:extLst>
          </p:cNvPr>
          <p:cNvSpPr txBox="1"/>
          <p:nvPr/>
        </p:nvSpPr>
        <p:spPr>
          <a:xfrm>
            <a:off x="6700936" y="2453630"/>
            <a:ext cx="1824417" cy="40780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Do roku 2025 předpoklad poklesu až na </a:t>
            </a:r>
            <a:r>
              <a:rPr lang="cs-CZ" sz="10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~</a:t>
            </a:r>
            <a:r>
              <a:rPr lang="cs-CZ" sz="100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105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-13 mld. Kč</a:t>
            </a:r>
            <a:endParaRPr lang="cs-CZ" sz="1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Obrázek 159">
            <a:extLst>
              <a:ext uri="{FF2B5EF4-FFF2-40B4-BE49-F238E27FC236}">
                <a16:creationId xmlns:a16="http://schemas.microsoft.com/office/drawing/2014/main" id="{E12781D6-1FF4-4AD7-8C3B-7A4769D2D8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4036" flipH="1" flipV="1">
            <a:off x="4341309" y="728901"/>
            <a:ext cx="438888" cy="486706"/>
          </a:xfrm>
          <a:prstGeom prst="rect">
            <a:avLst/>
          </a:prstGeom>
        </p:spPr>
      </p:pic>
      <p:cxnSp>
        <p:nvCxnSpPr>
          <p:cNvPr id="171" name="Spojnice: zakřivená 170">
            <a:extLst>
              <a:ext uri="{FF2B5EF4-FFF2-40B4-BE49-F238E27FC236}">
                <a16:creationId xmlns:a16="http://schemas.microsoft.com/office/drawing/2014/main" id="{F823327D-BF65-481D-8F66-788A4FA90408}"/>
              </a:ext>
            </a:extLst>
          </p:cNvPr>
          <p:cNvCxnSpPr>
            <a:cxnSpLocks/>
          </p:cNvCxnSpPr>
          <p:nvPr/>
        </p:nvCxnSpPr>
        <p:spPr>
          <a:xfrm rot="5400000">
            <a:off x="8286627" y="2280284"/>
            <a:ext cx="396044" cy="330381"/>
          </a:xfrm>
          <a:prstGeom prst="curvedConnector3">
            <a:avLst>
              <a:gd name="adj1" fmla="val 50000"/>
            </a:avLst>
          </a:prstGeom>
          <a:ln w="63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2CC840-93E8-43FA-886F-DD5C2DB1D81C}"/>
              </a:ext>
            </a:extLst>
          </p:cNvPr>
          <p:cNvSpPr txBox="1"/>
          <p:nvPr/>
        </p:nvSpPr>
        <p:spPr>
          <a:xfrm>
            <a:off x="4707962" y="2955597"/>
            <a:ext cx="4256526" cy="120032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Pokles likvidity ČP je v celkovém rozsahu -22,7 mld. Kč 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(vč. celkově „zadržené“ úhrady ČNUS v daných letech 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rok 2018-2021 byl ČP uhrazen až ke konci roku 2022 a další jsou ve stejném režimu, tj. ČP nejsou náklady hrazeny při jejich vynaložení, ale s výrazným prodlením).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endParaRPr lang="cs-CZ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Tabulka 21">
            <a:extLst>
              <a:ext uri="{FF2B5EF4-FFF2-40B4-BE49-F238E27FC236}">
                <a16:creationId xmlns:a16="http://schemas.microsoft.com/office/drawing/2014/main" id="{1596EA75-1CD7-4E77-8820-02291658B454}"/>
              </a:ext>
            </a:extLst>
          </p:cNvPr>
          <p:cNvGraphicFramePr>
            <a:graphicFrameLocks noGrp="1"/>
          </p:cNvGraphicFramePr>
          <p:nvPr/>
        </p:nvGraphicFramePr>
        <p:xfrm>
          <a:off x="4766837" y="1141865"/>
          <a:ext cx="4096369" cy="11827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88932">
                  <a:extLst>
                    <a:ext uri="{9D8B030D-6E8A-4147-A177-3AD203B41FA5}">
                      <a16:colId xmlns:a16="http://schemas.microsoft.com/office/drawing/2014/main" val="712472106"/>
                    </a:ext>
                  </a:extLst>
                </a:gridCol>
                <a:gridCol w="317588">
                  <a:extLst>
                    <a:ext uri="{9D8B030D-6E8A-4147-A177-3AD203B41FA5}">
                      <a16:colId xmlns:a16="http://schemas.microsoft.com/office/drawing/2014/main" val="2508464448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407343564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4018313289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1960690324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403465168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921034905"/>
                    </a:ext>
                  </a:extLst>
                </a:gridCol>
                <a:gridCol w="368348">
                  <a:extLst>
                    <a:ext uri="{9D8B030D-6E8A-4147-A177-3AD203B41FA5}">
                      <a16:colId xmlns:a16="http://schemas.microsoft.com/office/drawing/2014/main" val="3512266429"/>
                    </a:ext>
                  </a:extLst>
                </a:gridCol>
                <a:gridCol w="479761">
                  <a:extLst>
                    <a:ext uri="{9D8B030D-6E8A-4147-A177-3AD203B41FA5}">
                      <a16:colId xmlns:a16="http://schemas.microsoft.com/office/drawing/2014/main" val="159932862"/>
                    </a:ext>
                  </a:extLst>
                </a:gridCol>
              </a:tblGrid>
              <a:tr h="240597">
                <a:tc>
                  <a:txBody>
                    <a:bodyPr/>
                    <a:lstStyle/>
                    <a:p>
                      <a:pPr algn="l" fontAlgn="ctr"/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365268"/>
                  </a:ext>
                </a:extLst>
              </a:tr>
              <a:tr h="2021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Pokles</a:t>
                      </a:r>
                      <a:endParaRPr lang="cs-CZ" sz="9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-2,1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-3,7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-2,8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-2,3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-2,9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-4,8</a:t>
                      </a:r>
                      <a:endParaRPr lang="cs-CZ" sz="900" b="0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-3,8</a:t>
                      </a:r>
                      <a:endParaRPr lang="cs-CZ" sz="900" b="0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-22,7</a:t>
                      </a:r>
                      <a:endParaRPr lang="cs-CZ" sz="9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4546660"/>
                  </a:ext>
                </a:extLst>
              </a:tr>
              <a:tr h="2021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Nárůst</a:t>
                      </a:r>
                      <a:endParaRPr lang="cs-CZ" sz="9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7,0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cs-CZ" sz="900" b="0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8656460"/>
                  </a:ext>
                </a:extLst>
              </a:tr>
              <a:tr h="167902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Prodej majetku</a:t>
                      </a: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4508728"/>
                  </a:ext>
                </a:extLst>
              </a:tr>
              <a:tr h="167902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Platba ČNUS</a:t>
                      </a: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890409"/>
                  </a:ext>
                </a:extLst>
              </a:tr>
              <a:tr h="2021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 [mld. Kč]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-1,2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-2,6</a:t>
                      </a:r>
                      <a:endParaRPr lang="cs-CZ" sz="9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-2,4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-1,6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-3,3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-2,0</a:t>
                      </a:r>
                      <a:endParaRPr lang="cs-CZ" sz="900" b="1" i="0" u="none" strike="noStrike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00277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-8,4</a:t>
                      </a:r>
                      <a:endParaRPr lang="cs-CZ" sz="900" b="1" i="0" u="none" strike="noStrike" dirty="0">
                        <a:solidFill>
                          <a:srgbClr val="00277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2687154"/>
                  </a:ext>
                </a:extLst>
              </a:tr>
            </a:tbl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58F0834B-4A78-4A28-B4CF-2B8A9675886D}"/>
              </a:ext>
            </a:extLst>
          </p:cNvPr>
          <p:cNvSpPr txBox="1"/>
          <p:nvPr/>
        </p:nvSpPr>
        <p:spPr>
          <a:xfrm>
            <a:off x="4752431" y="830250"/>
            <a:ext cx="4096369" cy="27699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Vliv hlavních faktorů ovlivňujících vývoj likvidity ČP</a:t>
            </a:r>
          </a:p>
        </p:txBody>
      </p:sp>
    </p:spTree>
    <p:extLst>
      <p:ext uri="{BB962C8B-B14F-4D97-AF65-F5344CB8AC3E}">
        <p14:creationId xmlns:p14="http://schemas.microsoft.com/office/powerpoint/2010/main" val="20816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C58E30D-1CA7-4C8A-8EA0-72CCEDE886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Již realizovaná stabilizační opatření (v letech 2019 – 2022) a jejich přínos</a:t>
            </a:r>
          </a:p>
        </p:txBody>
      </p:sp>
      <p:sp>
        <p:nvSpPr>
          <p:cNvPr id="89" name="Oval">
            <a:extLst>
              <a:ext uri="{FF2B5EF4-FFF2-40B4-BE49-F238E27FC236}">
                <a16:creationId xmlns:a16="http://schemas.microsoft.com/office/drawing/2014/main" id="{71F465F2-7C34-4572-8FAB-8CFD924F6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602" y="1461191"/>
            <a:ext cx="2297327" cy="2283213"/>
          </a:xfrm>
          <a:prstGeom prst="ellipse">
            <a:avLst/>
          </a:prstGeom>
          <a:noFill/>
          <a:ln w="50800" cap="rnd">
            <a:solidFill>
              <a:schemeClr val="bg1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grpSp>
        <p:nvGrpSpPr>
          <p:cNvPr id="99" name="Group 176">
            <a:extLst>
              <a:ext uri="{FF2B5EF4-FFF2-40B4-BE49-F238E27FC236}">
                <a16:creationId xmlns:a16="http://schemas.microsoft.com/office/drawing/2014/main" id="{C9CFE0B7-7381-4122-AEE6-58F316E4E366}"/>
              </a:ext>
            </a:extLst>
          </p:cNvPr>
          <p:cNvGrpSpPr/>
          <p:nvPr/>
        </p:nvGrpSpPr>
        <p:grpSpPr>
          <a:xfrm>
            <a:off x="5851152" y="3438961"/>
            <a:ext cx="163392" cy="163393"/>
            <a:chOff x="3432200" y="2431521"/>
            <a:chExt cx="163392" cy="163393"/>
          </a:xfrm>
        </p:grpSpPr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CE801B44-5321-4EB8-8CDE-F19484B12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200" y="2431521"/>
              <a:ext cx="163392" cy="163393"/>
            </a:xfrm>
            <a:custGeom>
              <a:avLst/>
              <a:gdLst>
                <a:gd name="T0" fmla="*/ 50 w 70"/>
                <a:gd name="T1" fmla="*/ 9 h 70"/>
                <a:gd name="T2" fmla="*/ 62 w 70"/>
                <a:gd name="T3" fmla="*/ 51 h 70"/>
                <a:gd name="T4" fmla="*/ 20 w 70"/>
                <a:gd name="T5" fmla="*/ 62 h 70"/>
                <a:gd name="T6" fmla="*/ 8 w 70"/>
                <a:gd name="T7" fmla="*/ 20 h 70"/>
                <a:gd name="T8" fmla="*/ 50 w 70"/>
                <a:gd name="T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50" y="9"/>
                  </a:moveTo>
                  <a:cubicBezTo>
                    <a:pt x="65" y="17"/>
                    <a:pt x="70" y="36"/>
                    <a:pt x="62" y="51"/>
                  </a:cubicBezTo>
                  <a:cubicBezTo>
                    <a:pt x="53" y="65"/>
                    <a:pt x="34" y="70"/>
                    <a:pt x="20" y="62"/>
                  </a:cubicBezTo>
                  <a:cubicBezTo>
                    <a:pt x="5" y="53"/>
                    <a:pt x="0" y="35"/>
                    <a:pt x="8" y="20"/>
                  </a:cubicBezTo>
                  <a:cubicBezTo>
                    <a:pt x="17" y="5"/>
                    <a:pt x="36" y="0"/>
                    <a:pt x="50" y="9"/>
                  </a:cubicBezTo>
                  <a:close/>
                </a:path>
              </a:pathLst>
            </a:custGeom>
            <a:noFill/>
            <a:ln w="508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01" name="Oval 16">
              <a:extLst>
                <a:ext uri="{FF2B5EF4-FFF2-40B4-BE49-F238E27FC236}">
                  <a16:creationId xmlns:a16="http://schemas.microsoft.com/office/drawing/2014/main" id="{BC575711-EDA7-45B0-A019-58802726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763" y="2478064"/>
              <a:ext cx="74269" cy="7228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sp>
        <p:nvSpPr>
          <p:cNvPr id="105" name="Freeform 6">
            <a:extLst>
              <a:ext uri="{FF2B5EF4-FFF2-40B4-BE49-F238E27FC236}">
                <a16:creationId xmlns:a16="http://schemas.microsoft.com/office/drawing/2014/main" id="{03B0781C-6C6F-4059-B97F-613F08D238A9}"/>
              </a:ext>
            </a:extLst>
          </p:cNvPr>
          <p:cNvSpPr>
            <a:spLocks/>
          </p:cNvSpPr>
          <p:nvPr/>
        </p:nvSpPr>
        <p:spPr bwMode="auto">
          <a:xfrm rot="19127164" flipV="1">
            <a:off x="5149169" y="3634598"/>
            <a:ext cx="742650" cy="284155"/>
          </a:xfrm>
          <a:custGeom>
            <a:avLst/>
            <a:gdLst>
              <a:gd name="T0" fmla="*/ 701 w 701"/>
              <a:gd name="T1" fmla="*/ 20 h 321"/>
              <a:gd name="T2" fmla="*/ 376 w 701"/>
              <a:gd name="T3" fmla="*/ 87 h 321"/>
              <a:gd name="T4" fmla="*/ 376 w 701"/>
              <a:gd name="T5" fmla="*/ 301 h 321"/>
              <a:gd name="T6" fmla="*/ 312 w 701"/>
              <a:gd name="T7" fmla="*/ 87 h 321"/>
              <a:gd name="T8" fmla="*/ 0 w 701"/>
              <a:gd name="T9" fmla="*/ 28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1" h="321">
                <a:moveTo>
                  <a:pt x="701" y="20"/>
                </a:moveTo>
                <a:cubicBezTo>
                  <a:pt x="701" y="20"/>
                  <a:pt x="493" y="0"/>
                  <a:pt x="376" y="87"/>
                </a:cubicBezTo>
                <a:cubicBezTo>
                  <a:pt x="258" y="174"/>
                  <a:pt x="290" y="321"/>
                  <a:pt x="376" y="301"/>
                </a:cubicBezTo>
                <a:cubicBezTo>
                  <a:pt x="461" y="281"/>
                  <a:pt x="477" y="80"/>
                  <a:pt x="312" y="87"/>
                </a:cubicBezTo>
                <a:cubicBezTo>
                  <a:pt x="146" y="94"/>
                  <a:pt x="0" y="280"/>
                  <a:pt x="0" y="280"/>
                </a:cubicBezTo>
              </a:path>
            </a:pathLst>
          </a:custGeom>
          <a:noFill/>
          <a:ln w="254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53F05A-914A-4737-8D84-47A8950AC7C6}"/>
              </a:ext>
            </a:extLst>
          </p:cNvPr>
          <p:cNvSpPr txBox="1"/>
          <p:nvPr/>
        </p:nvSpPr>
        <p:spPr>
          <a:xfrm>
            <a:off x="5724128" y="1980698"/>
            <a:ext cx="2129459" cy="63094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sz="2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6 mld. Kč</a:t>
            </a:r>
          </a:p>
          <a:p>
            <a:pPr algn="ctr"/>
            <a:endParaRPr lang="cs-CZ" sz="110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305EC69-B8E4-46C9-A500-5423312DA640}"/>
              </a:ext>
            </a:extLst>
          </p:cNvPr>
          <p:cNvCxnSpPr/>
          <p:nvPr/>
        </p:nvCxnSpPr>
        <p:spPr>
          <a:xfrm>
            <a:off x="5905700" y="2571750"/>
            <a:ext cx="18668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D94B1CF5-105C-47BF-9976-00E49C2D4B86}"/>
              </a:ext>
            </a:extLst>
          </p:cNvPr>
          <p:cNvSpPr txBox="1"/>
          <p:nvPr/>
        </p:nvSpPr>
        <p:spPr>
          <a:xfrm>
            <a:off x="5836178" y="2642297"/>
            <a:ext cx="20058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Realizací těchto změn </a:t>
            </a:r>
            <a:r>
              <a:rPr lang="cs-CZ" sz="1000" b="1" i="1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došlo k </a:t>
            </a:r>
            <a:r>
              <a:rPr lang="cs-CZ" sz="10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přiblížení se nákladovosti pobočkové sítě do výše kompenzace přiznané ze strany ČTÚ / EK 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AB2C85CE-2069-412F-A82D-6AA99E4DBB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06"/>
          <a:stretch/>
        </p:blipFill>
        <p:spPr>
          <a:xfrm>
            <a:off x="6654021" y="581300"/>
            <a:ext cx="2176178" cy="1298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CCC95F7B-60EE-43D9-A504-F4E6EF8089FD}"/>
              </a:ext>
            </a:extLst>
          </p:cNvPr>
          <p:cNvSpPr/>
          <p:nvPr/>
        </p:nvSpPr>
        <p:spPr>
          <a:xfrm>
            <a:off x="7772539" y="606567"/>
            <a:ext cx="720080" cy="1298955"/>
          </a:xfrm>
          <a:custGeom>
            <a:avLst/>
            <a:gdLst>
              <a:gd name="connsiteX0" fmla="*/ 0 w 720080"/>
              <a:gd name="connsiteY0" fmla="*/ 0 h 1298955"/>
              <a:gd name="connsiteX1" fmla="*/ 374442 w 720080"/>
              <a:gd name="connsiteY1" fmla="*/ 0 h 1298955"/>
              <a:gd name="connsiteX2" fmla="*/ 720080 w 720080"/>
              <a:gd name="connsiteY2" fmla="*/ 0 h 1298955"/>
              <a:gd name="connsiteX3" fmla="*/ 720080 w 720080"/>
              <a:gd name="connsiteY3" fmla="*/ 662467 h 1298955"/>
              <a:gd name="connsiteX4" fmla="*/ 720080 w 720080"/>
              <a:gd name="connsiteY4" fmla="*/ 1298955 h 1298955"/>
              <a:gd name="connsiteX5" fmla="*/ 360040 w 720080"/>
              <a:gd name="connsiteY5" fmla="*/ 1298955 h 1298955"/>
              <a:gd name="connsiteX6" fmla="*/ 0 w 720080"/>
              <a:gd name="connsiteY6" fmla="*/ 1298955 h 1298955"/>
              <a:gd name="connsiteX7" fmla="*/ 0 w 720080"/>
              <a:gd name="connsiteY7" fmla="*/ 623498 h 1298955"/>
              <a:gd name="connsiteX8" fmla="*/ 0 w 720080"/>
              <a:gd name="connsiteY8" fmla="*/ 0 h 12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080" h="1298955" extrusionOk="0">
                <a:moveTo>
                  <a:pt x="0" y="0"/>
                </a:moveTo>
                <a:cubicBezTo>
                  <a:pt x="135103" y="6086"/>
                  <a:pt x="211617" y="9153"/>
                  <a:pt x="374442" y="0"/>
                </a:cubicBezTo>
                <a:cubicBezTo>
                  <a:pt x="537267" y="-9153"/>
                  <a:pt x="643937" y="15581"/>
                  <a:pt x="720080" y="0"/>
                </a:cubicBezTo>
                <a:cubicBezTo>
                  <a:pt x="699837" y="166984"/>
                  <a:pt x="717100" y="435250"/>
                  <a:pt x="720080" y="662467"/>
                </a:cubicBezTo>
                <a:cubicBezTo>
                  <a:pt x="723060" y="889684"/>
                  <a:pt x="707381" y="1101311"/>
                  <a:pt x="720080" y="1298955"/>
                </a:cubicBezTo>
                <a:cubicBezTo>
                  <a:pt x="548253" y="1305596"/>
                  <a:pt x="494730" y="1286523"/>
                  <a:pt x="360040" y="1298955"/>
                </a:cubicBezTo>
                <a:cubicBezTo>
                  <a:pt x="225350" y="1311387"/>
                  <a:pt x="82688" y="1313258"/>
                  <a:pt x="0" y="1298955"/>
                </a:cubicBezTo>
                <a:cubicBezTo>
                  <a:pt x="-25660" y="1156456"/>
                  <a:pt x="22835" y="943931"/>
                  <a:pt x="0" y="623498"/>
                </a:cubicBezTo>
                <a:cubicBezTo>
                  <a:pt x="-22835" y="303065"/>
                  <a:pt x="-27761" y="276890"/>
                  <a:pt x="0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691127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8" name="Obrázek 107">
            <a:extLst>
              <a:ext uri="{FF2B5EF4-FFF2-40B4-BE49-F238E27FC236}">
                <a16:creationId xmlns:a16="http://schemas.microsoft.com/office/drawing/2014/main" id="{FD19F08E-0807-4894-845C-6B5016F47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0082" flipH="1">
            <a:off x="7594249" y="1894944"/>
            <a:ext cx="1227924" cy="1105756"/>
          </a:xfrm>
          <a:prstGeom prst="rect">
            <a:avLst/>
          </a:prstGeom>
        </p:spPr>
      </p:pic>
      <p:sp>
        <p:nvSpPr>
          <p:cNvPr id="112" name="Obdélník 111">
            <a:extLst>
              <a:ext uri="{FF2B5EF4-FFF2-40B4-BE49-F238E27FC236}">
                <a16:creationId xmlns:a16="http://schemas.microsoft.com/office/drawing/2014/main" id="{52E22DEE-3D52-4DB7-9956-CBF9A81A0104}"/>
              </a:ext>
            </a:extLst>
          </p:cNvPr>
          <p:cNvSpPr/>
          <p:nvPr/>
        </p:nvSpPr>
        <p:spPr>
          <a:xfrm>
            <a:off x="5689790" y="4072931"/>
            <a:ext cx="3202690" cy="411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Realizací těchto aktivit došlo k výraznému oddálení  problému s likviditou, nikoliv však k jeho celkové eliminaci.</a:t>
            </a:r>
          </a:p>
        </p:txBody>
      </p:sp>
      <p:grpSp>
        <p:nvGrpSpPr>
          <p:cNvPr id="121" name="Group 250">
            <a:extLst>
              <a:ext uri="{FF2B5EF4-FFF2-40B4-BE49-F238E27FC236}">
                <a16:creationId xmlns:a16="http://schemas.microsoft.com/office/drawing/2014/main" id="{63770684-9637-4A22-8626-EF205E3F923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5456422" y="4036383"/>
            <a:ext cx="226879" cy="191551"/>
            <a:chOff x="7706183" y="1744149"/>
            <a:chExt cx="285785" cy="241283"/>
          </a:xfrm>
        </p:grpSpPr>
        <p:sp>
          <p:nvSpPr>
            <p:cNvPr id="122" name="Freeform 253">
              <a:extLst>
                <a:ext uri="{FF2B5EF4-FFF2-40B4-BE49-F238E27FC236}">
                  <a16:creationId xmlns:a16="http://schemas.microsoft.com/office/drawing/2014/main" id="{BE9422FF-86A8-450F-884F-64899139FC14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gray">
            <a:xfrm>
              <a:off x="7837856" y="1827868"/>
              <a:ext cx="22438" cy="115393"/>
            </a:xfrm>
            <a:custGeom>
              <a:avLst/>
              <a:gdLst>
                <a:gd name="T0" fmla="*/ 1 w 411"/>
                <a:gd name="T1" fmla="*/ 1814 h 2040"/>
                <a:gd name="T2" fmla="*/ 15 w 411"/>
                <a:gd name="T3" fmla="*/ 1752 h 2040"/>
                <a:gd name="T4" fmla="*/ 44 w 411"/>
                <a:gd name="T5" fmla="*/ 1702 h 2040"/>
                <a:gd name="T6" fmla="*/ 87 w 411"/>
                <a:gd name="T7" fmla="*/ 1664 h 2040"/>
                <a:gd name="T8" fmla="*/ 141 w 411"/>
                <a:gd name="T9" fmla="*/ 1641 h 2040"/>
                <a:gd name="T10" fmla="*/ 205 w 411"/>
                <a:gd name="T11" fmla="*/ 1633 h 2040"/>
                <a:gd name="T12" fmla="*/ 249 w 411"/>
                <a:gd name="T13" fmla="*/ 1636 h 2040"/>
                <a:gd name="T14" fmla="*/ 306 w 411"/>
                <a:gd name="T15" fmla="*/ 1655 h 2040"/>
                <a:gd name="T16" fmla="*/ 353 w 411"/>
                <a:gd name="T17" fmla="*/ 1688 h 2040"/>
                <a:gd name="T18" fmla="*/ 388 w 411"/>
                <a:gd name="T19" fmla="*/ 1734 h 2040"/>
                <a:gd name="T20" fmla="*/ 407 w 411"/>
                <a:gd name="T21" fmla="*/ 1792 h 2040"/>
                <a:gd name="T22" fmla="*/ 411 w 411"/>
                <a:gd name="T23" fmla="*/ 1836 h 2040"/>
                <a:gd name="T24" fmla="*/ 402 w 411"/>
                <a:gd name="T25" fmla="*/ 1901 h 2040"/>
                <a:gd name="T26" fmla="*/ 378 w 411"/>
                <a:gd name="T27" fmla="*/ 1955 h 2040"/>
                <a:gd name="T28" fmla="*/ 339 w 411"/>
                <a:gd name="T29" fmla="*/ 1997 h 2040"/>
                <a:gd name="T30" fmla="*/ 288 w 411"/>
                <a:gd name="T31" fmla="*/ 2026 h 2040"/>
                <a:gd name="T32" fmla="*/ 228 w 411"/>
                <a:gd name="T33" fmla="*/ 2039 h 2040"/>
                <a:gd name="T34" fmla="*/ 183 w 411"/>
                <a:gd name="T35" fmla="*/ 2039 h 2040"/>
                <a:gd name="T36" fmla="*/ 122 w 411"/>
                <a:gd name="T37" fmla="*/ 2026 h 2040"/>
                <a:gd name="T38" fmla="*/ 72 w 411"/>
                <a:gd name="T39" fmla="*/ 1997 h 2040"/>
                <a:gd name="T40" fmla="*/ 33 w 411"/>
                <a:gd name="T41" fmla="*/ 1955 h 2040"/>
                <a:gd name="T42" fmla="*/ 8 w 411"/>
                <a:gd name="T43" fmla="*/ 1901 h 2040"/>
                <a:gd name="T44" fmla="*/ 0 w 411"/>
                <a:gd name="T45" fmla="*/ 1836 h 2040"/>
                <a:gd name="T46" fmla="*/ 14 w 411"/>
                <a:gd name="T47" fmla="*/ 102 h 2040"/>
                <a:gd name="T48" fmla="*/ 16 w 411"/>
                <a:gd name="T49" fmla="*/ 81 h 2040"/>
                <a:gd name="T50" fmla="*/ 24 w 411"/>
                <a:gd name="T51" fmla="*/ 55 h 2040"/>
                <a:gd name="T52" fmla="*/ 41 w 411"/>
                <a:gd name="T53" fmla="*/ 31 h 2040"/>
                <a:gd name="T54" fmla="*/ 72 w 411"/>
                <a:gd name="T55" fmla="*/ 14 h 2040"/>
                <a:gd name="T56" fmla="*/ 117 w 411"/>
                <a:gd name="T57" fmla="*/ 3 h 2040"/>
                <a:gd name="T58" fmla="*/ 252 w 411"/>
                <a:gd name="T59" fmla="*/ 0 h 2040"/>
                <a:gd name="T60" fmla="*/ 291 w 411"/>
                <a:gd name="T61" fmla="*/ 3 h 2040"/>
                <a:gd name="T62" fmla="*/ 335 w 411"/>
                <a:gd name="T63" fmla="*/ 14 h 2040"/>
                <a:gd name="T64" fmla="*/ 367 w 411"/>
                <a:gd name="T65" fmla="*/ 31 h 2040"/>
                <a:gd name="T66" fmla="*/ 385 w 411"/>
                <a:gd name="T67" fmla="*/ 55 h 2040"/>
                <a:gd name="T68" fmla="*/ 393 w 411"/>
                <a:gd name="T69" fmla="*/ 81 h 2040"/>
                <a:gd name="T70" fmla="*/ 376 w 411"/>
                <a:gd name="T71" fmla="*/ 1251 h 2040"/>
                <a:gd name="T72" fmla="*/ 374 w 411"/>
                <a:gd name="T73" fmla="*/ 1272 h 2040"/>
                <a:gd name="T74" fmla="*/ 364 w 411"/>
                <a:gd name="T75" fmla="*/ 1300 h 2040"/>
                <a:gd name="T76" fmla="*/ 346 w 411"/>
                <a:gd name="T77" fmla="*/ 1323 h 2040"/>
                <a:gd name="T78" fmla="*/ 316 w 411"/>
                <a:gd name="T79" fmla="*/ 1342 h 2040"/>
                <a:gd name="T80" fmla="*/ 271 w 411"/>
                <a:gd name="T81" fmla="*/ 1352 h 2040"/>
                <a:gd name="T82" fmla="*/ 173 w 411"/>
                <a:gd name="T83" fmla="*/ 1354 h 2040"/>
                <a:gd name="T84" fmla="*/ 135 w 411"/>
                <a:gd name="T85" fmla="*/ 1352 h 2040"/>
                <a:gd name="T86" fmla="*/ 91 w 411"/>
                <a:gd name="T87" fmla="*/ 1342 h 2040"/>
                <a:gd name="T88" fmla="*/ 62 w 411"/>
                <a:gd name="T89" fmla="*/ 1323 h 2040"/>
                <a:gd name="T90" fmla="*/ 44 w 411"/>
                <a:gd name="T91" fmla="*/ 1300 h 2040"/>
                <a:gd name="T92" fmla="*/ 36 w 411"/>
                <a:gd name="T93" fmla="*/ 1272 h 2040"/>
                <a:gd name="T94" fmla="*/ 35 w 411"/>
                <a:gd name="T95" fmla="*/ 1251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" h="2040">
                  <a:moveTo>
                    <a:pt x="0" y="1836"/>
                  </a:moveTo>
                  <a:lnTo>
                    <a:pt x="0" y="1836"/>
                  </a:lnTo>
                  <a:lnTo>
                    <a:pt x="1" y="1814"/>
                  </a:lnTo>
                  <a:lnTo>
                    <a:pt x="4" y="1792"/>
                  </a:lnTo>
                  <a:lnTo>
                    <a:pt x="8" y="1772"/>
                  </a:lnTo>
                  <a:lnTo>
                    <a:pt x="15" y="1752"/>
                  </a:lnTo>
                  <a:lnTo>
                    <a:pt x="23" y="1734"/>
                  </a:lnTo>
                  <a:lnTo>
                    <a:pt x="33" y="1718"/>
                  </a:lnTo>
                  <a:lnTo>
                    <a:pt x="44" y="1702"/>
                  </a:lnTo>
                  <a:lnTo>
                    <a:pt x="58" y="1688"/>
                  </a:lnTo>
                  <a:lnTo>
                    <a:pt x="72" y="1676"/>
                  </a:lnTo>
                  <a:lnTo>
                    <a:pt x="87" y="1664"/>
                  </a:lnTo>
                  <a:lnTo>
                    <a:pt x="105" y="1655"/>
                  </a:lnTo>
                  <a:lnTo>
                    <a:pt x="122" y="1647"/>
                  </a:lnTo>
                  <a:lnTo>
                    <a:pt x="141" y="1641"/>
                  </a:lnTo>
                  <a:lnTo>
                    <a:pt x="162" y="1636"/>
                  </a:lnTo>
                  <a:lnTo>
                    <a:pt x="183" y="1634"/>
                  </a:lnTo>
                  <a:lnTo>
                    <a:pt x="205" y="1633"/>
                  </a:lnTo>
                  <a:lnTo>
                    <a:pt x="205" y="1633"/>
                  </a:lnTo>
                  <a:lnTo>
                    <a:pt x="228" y="1634"/>
                  </a:lnTo>
                  <a:lnTo>
                    <a:pt x="249" y="1636"/>
                  </a:lnTo>
                  <a:lnTo>
                    <a:pt x="270" y="1641"/>
                  </a:lnTo>
                  <a:lnTo>
                    <a:pt x="288" y="1647"/>
                  </a:lnTo>
                  <a:lnTo>
                    <a:pt x="306" y="1655"/>
                  </a:lnTo>
                  <a:lnTo>
                    <a:pt x="324" y="1664"/>
                  </a:lnTo>
                  <a:lnTo>
                    <a:pt x="339" y="1676"/>
                  </a:lnTo>
                  <a:lnTo>
                    <a:pt x="353" y="1688"/>
                  </a:lnTo>
                  <a:lnTo>
                    <a:pt x="367" y="1702"/>
                  </a:lnTo>
                  <a:lnTo>
                    <a:pt x="378" y="1718"/>
                  </a:lnTo>
                  <a:lnTo>
                    <a:pt x="388" y="1734"/>
                  </a:lnTo>
                  <a:lnTo>
                    <a:pt x="396" y="1752"/>
                  </a:lnTo>
                  <a:lnTo>
                    <a:pt x="402" y="1772"/>
                  </a:lnTo>
                  <a:lnTo>
                    <a:pt x="407" y="1792"/>
                  </a:lnTo>
                  <a:lnTo>
                    <a:pt x="410" y="1814"/>
                  </a:lnTo>
                  <a:lnTo>
                    <a:pt x="411" y="1836"/>
                  </a:lnTo>
                  <a:lnTo>
                    <a:pt x="411" y="1836"/>
                  </a:lnTo>
                  <a:lnTo>
                    <a:pt x="410" y="1859"/>
                  </a:lnTo>
                  <a:lnTo>
                    <a:pt x="407" y="1880"/>
                  </a:lnTo>
                  <a:lnTo>
                    <a:pt x="402" y="1901"/>
                  </a:lnTo>
                  <a:lnTo>
                    <a:pt x="396" y="1920"/>
                  </a:lnTo>
                  <a:lnTo>
                    <a:pt x="388" y="1939"/>
                  </a:lnTo>
                  <a:lnTo>
                    <a:pt x="378" y="1955"/>
                  </a:lnTo>
                  <a:lnTo>
                    <a:pt x="367" y="1971"/>
                  </a:lnTo>
                  <a:lnTo>
                    <a:pt x="353" y="1985"/>
                  </a:lnTo>
                  <a:lnTo>
                    <a:pt x="339" y="1997"/>
                  </a:lnTo>
                  <a:lnTo>
                    <a:pt x="324" y="2008"/>
                  </a:lnTo>
                  <a:lnTo>
                    <a:pt x="306" y="2018"/>
                  </a:lnTo>
                  <a:lnTo>
                    <a:pt x="288" y="2026"/>
                  </a:lnTo>
                  <a:lnTo>
                    <a:pt x="270" y="2032"/>
                  </a:lnTo>
                  <a:lnTo>
                    <a:pt x="249" y="2037"/>
                  </a:lnTo>
                  <a:lnTo>
                    <a:pt x="228" y="2039"/>
                  </a:lnTo>
                  <a:lnTo>
                    <a:pt x="205" y="2040"/>
                  </a:lnTo>
                  <a:lnTo>
                    <a:pt x="205" y="2040"/>
                  </a:lnTo>
                  <a:lnTo>
                    <a:pt x="183" y="2039"/>
                  </a:lnTo>
                  <a:lnTo>
                    <a:pt x="162" y="2037"/>
                  </a:lnTo>
                  <a:lnTo>
                    <a:pt x="141" y="2032"/>
                  </a:lnTo>
                  <a:lnTo>
                    <a:pt x="122" y="2026"/>
                  </a:lnTo>
                  <a:lnTo>
                    <a:pt x="105" y="2018"/>
                  </a:lnTo>
                  <a:lnTo>
                    <a:pt x="87" y="2008"/>
                  </a:lnTo>
                  <a:lnTo>
                    <a:pt x="72" y="1997"/>
                  </a:lnTo>
                  <a:lnTo>
                    <a:pt x="58" y="1985"/>
                  </a:lnTo>
                  <a:lnTo>
                    <a:pt x="44" y="1971"/>
                  </a:lnTo>
                  <a:lnTo>
                    <a:pt x="33" y="1955"/>
                  </a:lnTo>
                  <a:lnTo>
                    <a:pt x="23" y="1939"/>
                  </a:lnTo>
                  <a:lnTo>
                    <a:pt x="15" y="1920"/>
                  </a:lnTo>
                  <a:lnTo>
                    <a:pt x="8" y="1901"/>
                  </a:lnTo>
                  <a:lnTo>
                    <a:pt x="4" y="1880"/>
                  </a:lnTo>
                  <a:lnTo>
                    <a:pt x="1" y="1859"/>
                  </a:lnTo>
                  <a:lnTo>
                    <a:pt x="0" y="1836"/>
                  </a:lnTo>
                  <a:lnTo>
                    <a:pt x="0" y="1836"/>
                  </a:lnTo>
                  <a:close/>
                  <a:moveTo>
                    <a:pt x="35" y="1251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5" y="92"/>
                  </a:lnTo>
                  <a:lnTo>
                    <a:pt x="16" y="81"/>
                  </a:lnTo>
                  <a:lnTo>
                    <a:pt x="17" y="72"/>
                  </a:lnTo>
                  <a:lnTo>
                    <a:pt x="20" y="63"/>
                  </a:lnTo>
                  <a:lnTo>
                    <a:pt x="24" y="55"/>
                  </a:lnTo>
                  <a:lnTo>
                    <a:pt x="28" y="46"/>
                  </a:lnTo>
                  <a:lnTo>
                    <a:pt x="34" y="38"/>
                  </a:lnTo>
                  <a:lnTo>
                    <a:pt x="41" y="31"/>
                  </a:lnTo>
                  <a:lnTo>
                    <a:pt x="51" y="25"/>
                  </a:lnTo>
                  <a:lnTo>
                    <a:pt x="61" y="19"/>
                  </a:lnTo>
                  <a:lnTo>
                    <a:pt x="72" y="14"/>
                  </a:lnTo>
                  <a:lnTo>
                    <a:pt x="85" y="9"/>
                  </a:lnTo>
                  <a:lnTo>
                    <a:pt x="99" y="5"/>
                  </a:lnTo>
                  <a:lnTo>
                    <a:pt x="117" y="3"/>
                  </a:lnTo>
                  <a:lnTo>
                    <a:pt x="135" y="1"/>
                  </a:lnTo>
                  <a:lnTo>
                    <a:pt x="15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73" y="1"/>
                  </a:lnTo>
                  <a:lnTo>
                    <a:pt x="291" y="3"/>
                  </a:lnTo>
                  <a:lnTo>
                    <a:pt x="307" y="5"/>
                  </a:lnTo>
                  <a:lnTo>
                    <a:pt x="322" y="9"/>
                  </a:lnTo>
                  <a:lnTo>
                    <a:pt x="335" y="14"/>
                  </a:lnTo>
                  <a:lnTo>
                    <a:pt x="347" y="19"/>
                  </a:lnTo>
                  <a:lnTo>
                    <a:pt x="357" y="25"/>
                  </a:lnTo>
                  <a:lnTo>
                    <a:pt x="367" y="31"/>
                  </a:lnTo>
                  <a:lnTo>
                    <a:pt x="374" y="38"/>
                  </a:lnTo>
                  <a:lnTo>
                    <a:pt x="380" y="46"/>
                  </a:lnTo>
                  <a:lnTo>
                    <a:pt x="385" y="55"/>
                  </a:lnTo>
                  <a:lnTo>
                    <a:pt x="389" y="63"/>
                  </a:lnTo>
                  <a:lnTo>
                    <a:pt x="391" y="72"/>
                  </a:lnTo>
                  <a:lnTo>
                    <a:pt x="393" y="81"/>
                  </a:lnTo>
                  <a:lnTo>
                    <a:pt x="394" y="92"/>
                  </a:lnTo>
                  <a:lnTo>
                    <a:pt x="394" y="102"/>
                  </a:lnTo>
                  <a:lnTo>
                    <a:pt x="376" y="1251"/>
                  </a:lnTo>
                  <a:lnTo>
                    <a:pt x="376" y="1251"/>
                  </a:lnTo>
                  <a:lnTo>
                    <a:pt x="376" y="1262"/>
                  </a:lnTo>
                  <a:lnTo>
                    <a:pt x="374" y="1272"/>
                  </a:lnTo>
                  <a:lnTo>
                    <a:pt x="372" y="1281"/>
                  </a:lnTo>
                  <a:lnTo>
                    <a:pt x="369" y="1291"/>
                  </a:lnTo>
                  <a:lnTo>
                    <a:pt x="364" y="1300"/>
                  </a:lnTo>
                  <a:lnTo>
                    <a:pt x="359" y="1308"/>
                  </a:lnTo>
                  <a:lnTo>
                    <a:pt x="353" y="1316"/>
                  </a:lnTo>
                  <a:lnTo>
                    <a:pt x="346" y="1323"/>
                  </a:lnTo>
                  <a:lnTo>
                    <a:pt x="337" y="1331"/>
                  </a:lnTo>
                  <a:lnTo>
                    <a:pt x="327" y="1337"/>
                  </a:lnTo>
                  <a:lnTo>
                    <a:pt x="316" y="1342"/>
                  </a:lnTo>
                  <a:lnTo>
                    <a:pt x="302" y="1346"/>
                  </a:lnTo>
                  <a:lnTo>
                    <a:pt x="288" y="1350"/>
                  </a:lnTo>
                  <a:lnTo>
                    <a:pt x="271" y="1352"/>
                  </a:lnTo>
                  <a:lnTo>
                    <a:pt x="252" y="1354"/>
                  </a:lnTo>
                  <a:lnTo>
                    <a:pt x="232" y="1354"/>
                  </a:lnTo>
                  <a:lnTo>
                    <a:pt x="173" y="1354"/>
                  </a:lnTo>
                  <a:lnTo>
                    <a:pt x="173" y="1354"/>
                  </a:lnTo>
                  <a:lnTo>
                    <a:pt x="153" y="1354"/>
                  </a:lnTo>
                  <a:lnTo>
                    <a:pt x="135" y="1352"/>
                  </a:lnTo>
                  <a:lnTo>
                    <a:pt x="119" y="1350"/>
                  </a:lnTo>
                  <a:lnTo>
                    <a:pt x="105" y="1346"/>
                  </a:lnTo>
                  <a:lnTo>
                    <a:pt x="91" y="1342"/>
                  </a:lnTo>
                  <a:lnTo>
                    <a:pt x="80" y="1337"/>
                  </a:lnTo>
                  <a:lnTo>
                    <a:pt x="70" y="1331"/>
                  </a:lnTo>
                  <a:lnTo>
                    <a:pt x="62" y="1323"/>
                  </a:lnTo>
                  <a:lnTo>
                    <a:pt x="55" y="1316"/>
                  </a:lnTo>
                  <a:lnTo>
                    <a:pt x="50" y="1308"/>
                  </a:lnTo>
                  <a:lnTo>
                    <a:pt x="44" y="1300"/>
                  </a:lnTo>
                  <a:lnTo>
                    <a:pt x="40" y="1291"/>
                  </a:lnTo>
                  <a:lnTo>
                    <a:pt x="38" y="1281"/>
                  </a:lnTo>
                  <a:lnTo>
                    <a:pt x="36" y="1272"/>
                  </a:lnTo>
                  <a:lnTo>
                    <a:pt x="35" y="1262"/>
                  </a:lnTo>
                  <a:lnTo>
                    <a:pt x="35" y="1251"/>
                  </a:lnTo>
                  <a:lnTo>
                    <a:pt x="35" y="1251"/>
                  </a:lnTo>
                  <a:close/>
                </a:path>
              </a:pathLst>
            </a:custGeom>
            <a:solidFill>
              <a:srgbClr val="EA1C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GB" sz="16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D5BB6AD1-F3FF-4CC7-85B8-F8038A7DBC1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7706183" y="1744149"/>
              <a:ext cx="285785" cy="241283"/>
            </a:xfrm>
            <a:custGeom>
              <a:avLst/>
              <a:gdLst>
                <a:gd name="T0" fmla="*/ 1396 w 1709"/>
                <a:gd name="T1" fmla="*/ 1488 h 1488"/>
                <a:gd name="T2" fmla="*/ 854 w 1709"/>
                <a:gd name="T3" fmla="*/ 1487 h 1488"/>
                <a:gd name="T4" fmla="*/ 82 w 1709"/>
                <a:gd name="T5" fmla="*/ 1488 h 1488"/>
                <a:gd name="T6" fmla="*/ 16 w 1709"/>
                <a:gd name="T7" fmla="*/ 1456 h 1488"/>
                <a:gd name="T8" fmla="*/ 21 w 1709"/>
                <a:gd name="T9" fmla="*/ 1381 h 1488"/>
                <a:gd name="T10" fmla="*/ 794 w 1709"/>
                <a:gd name="T11" fmla="*/ 57 h 1488"/>
                <a:gd name="T12" fmla="*/ 915 w 1709"/>
                <a:gd name="T13" fmla="*/ 57 h 1488"/>
                <a:gd name="T14" fmla="*/ 1688 w 1709"/>
                <a:gd name="T15" fmla="*/ 1381 h 1488"/>
                <a:gd name="T16" fmla="*/ 1694 w 1709"/>
                <a:gd name="T17" fmla="*/ 1456 h 1488"/>
                <a:gd name="T18" fmla="*/ 1627 w 1709"/>
                <a:gd name="T19" fmla="*/ 1488 h 1488"/>
                <a:gd name="T20" fmla="*/ 1532 w 1709"/>
                <a:gd name="T21" fmla="*/ 1488 h 1488"/>
                <a:gd name="connsiteX0" fmla="*/ 7799 w 9924"/>
                <a:gd name="connsiteY0" fmla="*/ 9617 h 9617"/>
                <a:gd name="connsiteX1" fmla="*/ 4958 w 9924"/>
                <a:gd name="connsiteY1" fmla="*/ 9610 h 9617"/>
                <a:gd name="connsiteX2" fmla="*/ 441 w 9924"/>
                <a:gd name="connsiteY2" fmla="*/ 9617 h 9617"/>
                <a:gd name="connsiteX3" fmla="*/ 55 w 9924"/>
                <a:gd name="connsiteY3" fmla="*/ 9402 h 9617"/>
                <a:gd name="connsiteX4" fmla="*/ 84 w 9924"/>
                <a:gd name="connsiteY4" fmla="*/ 8898 h 9617"/>
                <a:gd name="connsiteX5" fmla="*/ 4607 w 9924"/>
                <a:gd name="connsiteY5" fmla="*/ 0 h 9617"/>
                <a:gd name="connsiteX6" fmla="*/ 5315 w 9924"/>
                <a:gd name="connsiteY6" fmla="*/ 0 h 9617"/>
                <a:gd name="connsiteX7" fmla="*/ 9838 w 9924"/>
                <a:gd name="connsiteY7" fmla="*/ 8898 h 9617"/>
                <a:gd name="connsiteX8" fmla="*/ 9873 w 9924"/>
                <a:gd name="connsiteY8" fmla="*/ 9402 h 9617"/>
                <a:gd name="connsiteX9" fmla="*/ 9481 w 9924"/>
                <a:gd name="connsiteY9" fmla="*/ 9617 h 9617"/>
                <a:gd name="connsiteX10" fmla="*/ 8925 w 9924"/>
                <a:gd name="connsiteY10" fmla="*/ 9617 h 9617"/>
                <a:gd name="connsiteX0" fmla="*/ 7358 w 9998"/>
                <a:gd name="connsiteY0" fmla="*/ 10000 h 10000"/>
                <a:gd name="connsiteX1" fmla="*/ 4995 w 9998"/>
                <a:gd name="connsiteY1" fmla="*/ 9993 h 10000"/>
                <a:gd name="connsiteX2" fmla="*/ 443 w 9998"/>
                <a:gd name="connsiteY2" fmla="*/ 10000 h 10000"/>
                <a:gd name="connsiteX3" fmla="*/ 54 w 9998"/>
                <a:gd name="connsiteY3" fmla="*/ 9776 h 10000"/>
                <a:gd name="connsiteX4" fmla="*/ 84 w 9998"/>
                <a:gd name="connsiteY4" fmla="*/ 9252 h 10000"/>
                <a:gd name="connsiteX5" fmla="*/ 4641 w 9998"/>
                <a:gd name="connsiteY5" fmla="*/ 0 h 10000"/>
                <a:gd name="connsiteX6" fmla="*/ 5355 w 9998"/>
                <a:gd name="connsiteY6" fmla="*/ 0 h 10000"/>
                <a:gd name="connsiteX7" fmla="*/ 9912 w 9998"/>
                <a:gd name="connsiteY7" fmla="*/ 9252 h 10000"/>
                <a:gd name="connsiteX8" fmla="*/ 9948 w 9998"/>
                <a:gd name="connsiteY8" fmla="*/ 9776 h 10000"/>
                <a:gd name="connsiteX9" fmla="*/ 9553 w 9998"/>
                <a:gd name="connsiteY9" fmla="*/ 10000 h 10000"/>
                <a:gd name="connsiteX10" fmla="*/ 8992 w 9998"/>
                <a:gd name="connsiteY1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8" h="10000">
                  <a:moveTo>
                    <a:pt x="7358" y="10000"/>
                  </a:moveTo>
                  <a:lnTo>
                    <a:pt x="4995" y="9993"/>
                  </a:lnTo>
                  <a:lnTo>
                    <a:pt x="443" y="10000"/>
                  </a:lnTo>
                  <a:cubicBezTo>
                    <a:pt x="278" y="10000"/>
                    <a:pt x="137" y="9951"/>
                    <a:pt x="54" y="9776"/>
                  </a:cubicBezTo>
                  <a:cubicBezTo>
                    <a:pt x="-40" y="9594"/>
                    <a:pt x="1" y="9427"/>
                    <a:pt x="84" y="9252"/>
                  </a:cubicBezTo>
                  <a:lnTo>
                    <a:pt x="4641" y="0"/>
                  </a:lnTo>
                  <a:cubicBezTo>
                    <a:pt x="4836" y="-398"/>
                    <a:pt x="5160" y="-398"/>
                    <a:pt x="5355" y="0"/>
                  </a:cubicBezTo>
                  <a:lnTo>
                    <a:pt x="9912" y="9252"/>
                  </a:lnTo>
                  <a:cubicBezTo>
                    <a:pt x="10001" y="9427"/>
                    <a:pt x="10036" y="9594"/>
                    <a:pt x="9948" y="9776"/>
                  </a:cubicBezTo>
                  <a:cubicBezTo>
                    <a:pt x="9859" y="9951"/>
                    <a:pt x="9718" y="10000"/>
                    <a:pt x="9553" y="10000"/>
                  </a:cubicBezTo>
                  <a:cubicBezTo>
                    <a:pt x="9199" y="9993"/>
                    <a:pt x="9341" y="10000"/>
                    <a:pt x="8992" y="10000"/>
                  </a:cubicBezTo>
                </a:path>
              </a:pathLst>
            </a:custGeom>
            <a:noFill/>
            <a:ln w="15875" cap="rnd">
              <a:solidFill>
                <a:srgbClr val="EA1C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sz="1200" kern="0" dirty="0">
                <a:solidFill>
                  <a:srgbClr val="000000"/>
                </a:solidFill>
                <a:latin typeface="EON Brix Sans"/>
              </a:endParaRPr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2D2DA2AA-44BE-450F-8B86-70739D106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" y="836521"/>
            <a:ext cx="4774822" cy="38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64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BD6675CD-54CB-4D8D-87FB-B2BC068F1AD3}"/>
              </a:ext>
            </a:extLst>
          </p:cNvPr>
          <p:cNvSpPr/>
          <p:nvPr/>
        </p:nvSpPr>
        <p:spPr>
          <a:xfrm>
            <a:off x="3218331" y="1190396"/>
            <a:ext cx="2658579" cy="1637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BFB3DEEC-918E-49BE-AAE2-19ED48ACF16D}"/>
              </a:ext>
            </a:extLst>
          </p:cNvPr>
          <p:cNvSpPr/>
          <p:nvPr/>
        </p:nvSpPr>
        <p:spPr>
          <a:xfrm rot="224442">
            <a:off x="276859" y="1174682"/>
            <a:ext cx="2761435" cy="1830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A27763-A21B-4A07-93B9-26115781C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Stabilizační opatření a ambice (2023+)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8D2B33-76B6-4A0E-A6F5-0842C6BCB00F}"/>
              </a:ext>
            </a:extLst>
          </p:cNvPr>
          <p:cNvSpPr/>
          <p:nvPr/>
        </p:nvSpPr>
        <p:spPr>
          <a:xfrm rot="229990">
            <a:off x="316979" y="1299628"/>
            <a:ext cx="2819740" cy="18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Změna rozsahu pobočkové sítě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27F1145-CBEF-4850-8B58-C2E04A340F7C}"/>
              </a:ext>
            </a:extLst>
          </p:cNvPr>
          <p:cNvSpPr/>
          <p:nvPr/>
        </p:nvSpPr>
        <p:spPr>
          <a:xfrm rot="21249015">
            <a:off x="6053536" y="803556"/>
            <a:ext cx="2808311" cy="1790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EFE49D8D-CFA0-4148-8015-BA3A17CFAF54}"/>
              </a:ext>
            </a:extLst>
          </p:cNvPr>
          <p:cNvSpPr txBox="1"/>
          <p:nvPr/>
        </p:nvSpPr>
        <p:spPr>
          <a:xfrm>
            <a:off x="6138005" y="1303516"/>
            <a:ext cx="2523565" cy="76944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garantovaná doba dopravy 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D+1</a:t>
            </a:r>
            <a:endParaRPr lang="cs-CZ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změna počtu doručovacích okrsků</a:t>
            </a:r>
            <a:r>
              <a:rPr lang="cs-CZ" sz="11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kern="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100" i="1" kern="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redukce počtu zaměstnanců</a:t>
            </a:r>
            <a:endParaRPr lang="cs-CZ" sz="1100" i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cs-CZ" sz="11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Obdélník 104">
            <a:extLst>
              <a:ext uri="{FF2B5EF4-FFF2-40B4-BE49-F238E27FC236}">
                <a16:creationId xmlns:a16="http://schemas.microsoft.com/office/drawing/2014/main" id="{3E09726C-0415-471C-9B99-2F7C27FAD39F}"/>
              </a:ext>
            </a:extLst>
          </p:cNvPr>
          <p:cNvSpPr/>
          <p:nvPr/>
        </p:nvSpPr>
        <p:spPr>
          <a:xfrm>
            <a:off x="5210601" y="992261"/>
            <a:ext cx="437837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Změna doručování v list. síti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D+3</a:t>
            </a:r>
          </a:p>
        </p:txBody>
      </p:sp>
      <p:sp>
        <p:nvSpPr>
          <p:cNvPr id="108" name="Rectangle 1">
            <a:extLst>
              <a:ext uri="{FF2B5EF4-FFF2-40B4-BE49-F238E27FC236}">
                <a16:creationId xmlns:a16="http://schemas.microsoft.com/office/drawing/2014/main" id="{D38E9B93-D7BC-4781-90A4-5490FA0571A6}"/>
              </a:ext>
            </a:extLst>
          </p:cNvPr>
          <p:cNvSpPr/>
          <p:nvPr/>
        </p:nvSpPr>
        <p:spPr>
          <a:xfrm>
            <a:off x="5322533" y="3033055"/>
            <a:ext cx="3398306" cy="1414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8F94146C-6ECD-4484-8715-BF9413CD173D}"/>
              </a:ext>
            </a:extLst>
          </p:cNvPr>
          <p:cNvSpPr txBox="1"/>
          <p:nvPr/>
        </p:nvSpPr>
        <p:spPr>
          <a:xfrm>
            <a:off x="5066780" y="3111709"/>
            <a:ext cx="390981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>
              <a:defRPr sz="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400" dirty="0">
                <a:solidFill>
                  <a:schemeClr val="tx1"/>
                </a:solidFill>
              </a:rPr>
              <a:t>Finalizace reorganizace modelu Dopravy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F3A57266-D475-419F-95B2-DDA27BE618CA}"/>
              </a:ext>
            </a:extLst>
          </p:cNvPr>
          <p:cNvSpPr txBox="1"/>
          <p:nvPr/>
        </p:nvSpPr>
        <p:spPr>
          <a:xfrm>
            <a:off x="539551" y="3286635"/>
            <a:ext cx="3376919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>
              <a:defRPr sz="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400" dirty="0">
                <a:solidFill>
                  <a:schemeClr val="tx1"/>
                </a:solidFill>
              </a:rPr>
              <a:t>Možné legislativní změny</a:t>
            </a:r>
          </a:p>
        </p:txBody>
      </p:sp>
      <p:sp>
        <p:nvSpPr>
          <p:cNvPr id="111" name="Obdélník 110">
            <a:extLst>
              <a:ext uri="{FF2B5EF4-FFF2-40B4-BE49-F238E27FC236}">
                <a16:creationId xmlns:a16="http://schemas.microsoft.com/office/drawing/2014/main" id="{BDF85062-6A71-4399-A1C8-448C2EA93A58}"/>
              </a:ext>
            </a:extLst>
          </p:cNvPr>
          <p:cNvSpPr/>
          <p:nvPr/>
        </p:nvSpPr>
        <p:spPr>
          <a:xfrm>
            <a:off x="683569" y="3534341"/>
            <a:ext cx="3528392" cy="1341665"/>
          </a:xfrm>
          <a:prstGeom prst="rect">
            <a:avLst/>
          </a:prstGeom>
          <a:solidFill>
            <a:srgbClr val="E1E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152284AA-9217-4AE9-A4CA-3D0EC5BBDBDC}"/>
              </a:ext>
            </a:extLst>
          </p:cNvPr>
          <p:cNvSpPr txBox="1"/>
          <p:nvPr/>
        </p:nvSpPr>
        <p:spPr>
          <a:xfrm>
            <a:off x="5491273" y="3380482"/>
            <a:ext cx="3634217" cy="60016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Zajištění dodatečné přepravní kapacity</a:t>
            </a:r>
            <a:endParaRPr lang="cs-CZ" sz="11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Snížení nákladového zatížení</a:t>
            </a:r>
            <a:endParaRPr lang="cs-CZ" sz="11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cs-CZ" sz="11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Volný tvar: obrazec 129">
            <a:extLst>
              <a:ext uri="{FF2B5EF4-FFF2-40B4-BE49-F238E27FC236}">
                <a16:creationId xmlns:a16="http://schemas.microsoft.com/office/drawing/2014/main" id="{DD1CEE2A-7CEF-454F-8013-A6505725F4CA}"/>
              </a:ext>
            </a:extLst>
          </p:cNvPr>
          <p:cNvSpPr/>
          <p:nvPr/>
        </p:nvSpPr>
        <p:spPr>
          <a:xfrm>
            <a:off x="6326449" y="1974948"/>
            <a:ext cx="1243192" cy="578201"/>
          </a:xfrm>
          <a:custGeom>
            <a:avLst/>
            <a:gdLst>
              <a:gd name="connsiteX0" fmla="*/ 325800 w 766886"/>
              <a:gd name="connsiteY0" fmla="*/ 64851 h 618263"/>
              <a:gd name="connsiteX1" fmla="*/ 92336 w 766886"/>
              <a:gd name="connsiteY1" fmla="*/ 103762 h 618263"/>
              <a:gd name="connsiteX2" fmla="*/ 1545 w 766886"/>
              <a:gd name="connsiteY2" fmla="*/ 298315 h 618263"/>
              <a:gd name="connsiteX3" fmla="*/ 157187 w 766886"/>
              <a:gd name="connsiteY3" fmla="*/ 596630 h 618263"/>
              <a:gd name="connsiteX4" fmla="*/ 546294 w 766886"/>
              <a:gd name="connsiteY4" fmla="*/ 564205 h 618263"/>
              <a:gd name="connsiteX5" fmla="*/ 766787 w 766886"/>
              <a:gd name="connsiteY5" fmla="*/ 317771 h 618263"/>
              <a:gd name="connsiteX6" fmla="*/ 572234 w 766886"/>
              <a:gd name="connsiteY6" fmla="*/ 84307 h 618263"/>
              <a:gd name="connsiteX7" fmla="*/ 397136 w 766886"/>
              <a:gd name="connsiteY7" fmla="*/ 0 h 6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886" h="618263">
                <a:moveTo>
                  <a:pt x="325800" y="64851"/>
                </a:moveTo>
                <a:cubicBezTo>
                  <a:pt x="236089" y="64851"/>
                  <a:pt x="146378" y="64851"/>
                  <a:pt x="92336" y="103762"/>
                </a:cubicBezTo>
                <a:cubicBezTo>
                  <a:pt x="38294" y="142673"/>
                  <a:pt x="-9264" y="216170"/>
                  <a:pt x="1545" y="298315"/>
                </a:cubicBezTo>
                <a:cubicBezTo>
                  <a:pt x="12353" y="380460"/>
                  <a:pt x="66396" y="552315"/>
                  <a:pt x="157187" y="596630"/>
                </a:cubicBezTo>
                <a:cubicBezTo>
                  <a:pt x="247978" y="640945"/>
                  <a:pt x="444694" y="610681"/>
                  <a:pt x="546294" y="564205"/>
                </a:cubicBezTo>
                <a:cubicBezTo>
                  <a:pt x="647894" y="517729"/>
                  <a:pt x="762464" y="397754"/>
                  <a:pt x="766787" y="317771"/>
                </a:cubicBezTo>
                <a:cubicBezTo>
                  <a:pt x="771110" y="237788"/>
                  <a:pt x="633842" y="137269"/>
                  <a:pt x="572234" y="84307"/>
                </a:cubicBezTo>
                <a:cubicBezTo>
                  <a:pt x="510626" y="31345"/>
                  <a:pt x="453881" y="15672"/>
                  <a:pt x="397136" y="0"/>
                </a:cubicBez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C196B214-1760-48CF-8F8F-C28A5AA6E39A}"/>
              </a:ext>
            </a:extLst>
          </p:cNvPr>
          <p:cNvSpPr txBox="1"/>
          <p:nvPr/>
        </p:nvSpPr>
        <p:spPr>
          <a:xfrm>
            <a:off x="6349910" y="2047110"/>
            <a:ext cx="1384511" cy="52322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0,23 mld. Kč ročně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1C97CE73-EEE6-40CC-9303-751B99253012}"/>
              </a:ext>
            </a:extLst>
          </p:cNvPr>
          <p:cNvSpPr txBox="1"/>
          <p:nvPr/>
        </p:nvSpPr>
        <p:spPr>
          <a:xfrm>
            <a:off x="791999" y="3678388"/>
            <a:ext cx="2901901" cy="76944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>zrušení limitu kompenzace </a:t>
            </a:r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čistých nákladů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>navýšení předběžných čistých nákladů</a:t>
            </a:r>
            <a:endParaRPr 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>úprava rozsahu</a:t>
            </a:r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, v němž je ČP povinna nabízet </a:t>
            </a: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>přístup do sítě</a:t>
            </a:r>
          </a:p>
        </p:txBody>
      </p:sp>
      <p:sp>
        <p:nvSpPr>
          <p:cNvPr id="136" name="Volný tvar: obrazec 135">
            <a:extLst>
              <a:ext uri="{FF2B5EF4-FFF2-40B4-BE49-F238E27FC236}">
                <a16:creationId xmlns:a16="http://schemas.microsoft.com/office/drawing/2014/main" id="{9683FD87-1F37-4FBC-9C94-3D53A5BDD7F7}"/>
              </a:ext>
            </a:extLst>
          </p:cNvPr>
          <p:cNvSpPr/>
          <p:nvPr/>
        </p:nvSpPr>
        <p:spPr>
          <a:xfrm>
            <a:off x="3184165" y="4165909"/>
            <a:ext cx="1184226" cy="575632"/>
          </a:xfrm>
          <a:custGeom>
            <a:avLst/>
            <a:gdLst>
              <a:gd name="connsiteX0" fmla="*/ 325800 w 766886"/>
              <a:gd name="connsiteY0" fmla="*/ 64851 h 618263"/>
              <a:gd name="connsiteX1" fmla="*/ 92336 w 766886"/>
              <a:gd name="connsiteY1" fmla="*/ 103762 h 618263"/>
              <a:gd name="connsiteX2" fmla="*/ 1545 w 766886"/>
              <a:gd name="connsiteY2" fmla="*/ 298315 h 618263"/>
              <a:gd name="connsiteX3" fmla="*/ 157187 w 766886"/>
              <a:gd name="connsiteY3" fmla="*/ 596630 h 618263"/>
              <a:gd name="connsiteX4" fmla="*/ 546294 w 766886"/>
              <a:gd name="connsiteY4" fmla="*/ 564205 h 618263"/>
              <a:gd name="connsiteX5" fmla="*/ 766787 w 766886"/>
              <a:gd name="connsiteY5" fmla="*/ 317771 h 618263"/>
              <a:gd name="connsiteX6" fmla="*/ 572234 w 766886"/>
              <a:gd name="connsiteY6" fmla="*/ 84307 h 618263"/>
              <a:gd name="connsiteX7" fmla="*/ 397136 w 766886"/>
              <a:gd name="connsiteY7" fmla="*/ 0 h 6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886" h="618263">
                <a:moveTo>
                  <a:pt x="325800" y="64851"/>
                </a:moveTo>
                <a:cubicBezTo>
                  <a:pt x="236089" y="64851"/>
                  <a:pt x="146378" y="64851"/>
                  <a:pt x="92336" y="103762"/>
                </a:cubicBezTo>
                <a:cubicBezTo>
                  <a:pt x="38294" y="142673"/>
                  <a:pt x="-9264" y="216170"/>
                  <a:pt x="1545" y="298315"/>
                </a:cubicBezTo>
                <a:cubicBezTo>
                  <a:pt x="12353" y="380460"/>
                  <a:pt x="66396" y="552315"/>
                  <a:pt x="157187" y="596630"/>
                </a:cubicBezTo>
                <a:cubicBezTo>
                  <a:pt x="247978" y="640945"/>
                  <a:pt x="444694" y="610681"/>
                  <a:pt x="546294" y="564205"/>
                </a:cubicBezTo>
                <a:cubicBezTo>
                  <a:pt x="647894" y="517729"/>
                  <a:pt x="762464" y="397754"/>
                  <a:pt x="766787" y="317771"/>
                </a:cubicBezTo>
                <a:cubicBezTo>
                  <a:pt x="771110" y="237788"/>
                  <a:pt x="633842" y="137269"/>
                  <a:pt x="572234" y="84307"/>
                </a:cubicBezTo>
                <a:cubicBezTo>
                  <a:pt x="510626" y="31345"/>
                  <a:pt x="453881" y="15672"/>
                  <a:pt x="397136" y="0"/>
                </a:cubicBez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E1D85A86-A203-4812-8E8F-4AF091B63F6B}"/>
              </a:ext>
            </a:extLst>
          </p:cNvPr>
          <p:cNvSpPr txBox="1"/>
          <p:nvPr/>
        </p:nvSpPr>
        <p:spPr>
          <a:xfrm>
            <a:off x="3248470" y="4218320"/>
            <a:ext cx="1107719" cy="52322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 mld. Kč</a:t>
            </a:r>
          </a:p>
          <a:p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ročně</a:t>
            </a:r>
          </a:p>
        </p:txBody>
      </p:sp>
      <p:sp>
        <p:nvSpPr>
          <p:cNvPr id="139" name="Obdélník 138">
            <a:extLst>
              <a:ext uri="{FF2B5EF4-FFF2-40B4-BE49-F238E27FC236}">
                <a16:creationId xmlns:a16="http://schemas.microsoft.com/office/drawing/2014/main" id="{591E2FE7-8F5E-4AAD-97EA-4ACB44AD9F63}"/>
              </a:ext>
            </a:extLst>
          </p:cNvPr>
          <p:cNvSpPr/>
          <p:nvPr/>
        </p:nvSpPr>
        <p:spPr>
          <a:xfrm rot="19917388">
            <a:off x="343387" y="3451913"/>
            <a:ext cx="787440" cy="183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NÁVRH</a:t>
            </a:r>
          </a:p>
        </p:txBody>
      </p:sp>
      <p:pic>
        <p:nvPicPr>
          <p:cNvPr id="146" name="Obrázek 145" descr="Obsah obrázku šíp&#10;&#10;Popis byl vytvořen automaticky">
            <a:extLst>
              <a:ext uri="{FF2B5EF4-FFF2-40B4-BE49-F238E27FC236}">
                <a16:creationId xmlns:a16="http://schemas.microsoft.com/office/drawing/2014/main" id="{37C5BB46-0C9B-4D1A-A38A-642327618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58" r="2224" b="13616"/>
          <a:stretch/>
        </p:blipFill>
        <p:spPr>
          <a:xfrm>
            <a:off x="2868547" y="1144323"/>
            <a:ext cx="216839" cy="216839"/>
          </a:xfrm>
          <a:prstGeom prst="rect">
            <a:avLst/>
          </a:prstGeom>
        </p:spPr>
      </p:pic>
      <p:pic>
        <p:nvPicPr>
          <p:cNvPr id="147" name="Obrázek 146" descr="Obsah obrázku šíp&#10;&#10;Popis byl vytvořen automaticky">
            <a:extLst>
              <a:ext uri="{FF2B5EF4-FFF2-40B4-BE49-F238E27FC236}">
                <a16:creationId xmlns:a16="http://schemas.microsoft.com/office/drawing/2014/main" id="{3B0CC22D-D62D-432B-B865-F785F9F2A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58" r="2224" b="13616"/>
          <a:stretch/>
        </p:blipFill>
        <p:spPr>
          <a:xfrm>
            <a:off x="8808414" y="638274"/>
            <a:ext cx="216839" cy="216839"/>
          </a:xfrm>
          <a:prstGeom prst="rect">
            <a:avLst/>
          </a:prstGeom>
        </p:spPr>
      </p:pic>
      <p:pic>
        <p:nvPicPr>
          <p:cNvPr id="148" name="Obrázek 147" descr="Obsah obrázku šíp&#10;&#10;Popis byl vytvořen automaticky">
            <a:extLst>
              <a:ext uri="{FF2B5EF4-FFF2-40B4-BE49-F238E27FC236}">
                <a16:creationId xmlns:a16="http://schemas.microsoft.com/office/drawing/2014/main" id="{5F61FCE9-F9CB-4840-9E0F-4122357DC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58" r="2224" b="13616"/>
          <a:stretch/>
        </p:blipFill>
        <p:spPr>
          <a:xfrm>
            <a:off x="8750437" y="2958168"/>
            <a:ext cx="216839" cy="216839"/>
          </a:xfrm>
          <a:prstGeom prst="rect">
            <a:avLst/>
          </a:prstGeom>
        </p:spPr>
      </p:pic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3A0091D8-1A78-414B-9F6F-4169FDCF1053}"/>
              </a:ext>
            </a:extLst>
          </p:cNvPr>
          <p:cNvSpPr txBox="1"/>
          <p:nvPr/>
        </p:nvSpPr>
        <p:spPr>
          <a:xfrm>
            <a:off x="3324072" y="1840441"/>
            <a:ext cx="2471329" cy="95410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Centrální nákladová komise ČP</a:t>
            </a:r>
          </a:p>
          <a:p>
            <a:pPr algn="ctr"/>
            <a:endParaRPr lang="cs-CZ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Krizové řízení nákladů podniku</a:t>
            </a:r>
            <a:r>
              <a:rPr lang="cs-CZ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(CAPEX, OPEX a PEREX)</a:t>
            </a:r>
            <a:endParaRPr lang="cs-CZ" sz="1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Volný tvar: obrazec 153">
            <a:extLst>
              <a:ext uri="{FF2B5EF4-FFF2-40B4-BE49-F238E27FC236}">
                <a16:creationId xmlns:a16="http://schemas.microsoft.com/office/drawing/2014/main" id="{66AA78B0-4132-4D62-8C61-A9254B8FC1C6}"/>
              </a:ext>
            </a:extLst>
          </p:cNvPr>
          <p:cNvSpPr/>
          <p:nvPr/>
        </p:nvSpPr>
        <p:spPr>
          <a:xfrm>
            <a:off x="5491273" y="3851099"/>
            <a:ext cx="1148479" cy="547085"/>
          </a:xfrm>
          <a:custGeom>
            <a:avLst/>
            <a:gdLst>
              <a:gd name="connsiteX0" fmla="*/ 325800 w 766886"/>
              <a:gd name="connsiteY0" fmla="*/ 64851 h 618263"/>
              <a:gd name="connsiteX1" fmla="*/ 92336 w 766886"/>
              <a:gd name="connsiteY1" fmla="*/ 103762 h 618263"/>
              <a:gd name="connsiteX2" fmla="*/ 1545 w 766886"/>
              <a:gd name="connsiteY2" fmla="*/ 298315 h 618263"/>
              <a:gd name="connsiteX3" fmla="*/ 157187 w 766886"/>
              <a:gd name="connsiteY3" fmla="*/ 596630 h 618263"/>
              <a:gd name="connsiteX4" fmla="*/ 546294 w 766886"/>
              <a:gd name="connsiteY4" fmla="*/ 564205 h 618263"/>
              <a:gd name="connsiteX5" fmla="*/ 766787 w 766886"/>
              <a:gd name="connsiteY5" fmla="*/ 317771 h 618263"/>
              <a:gd name="connsiteX6" fmla="*/ 572234 w 766886"/>
              <a:gd name="connsiteY6" fmla="*/ 84307 h 618263"/>
              <a:gd name="connsiteX7" fmla="*/ 397136 w 766886"/>
              <a:gd name="connsiteY7" fmla="*/ 0 h 6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886" h="618263">
                <a:moveTo>
                  <a:pt x="325800" y="64851"/>
                </a:moveTo>
                <a:cubicBezTo>
                  <a:pt x="236089" y="64851"/>
                  <a:pt x="146378" y="64851"/>
                  <a:pt x="92336" y="103762"/>
                </a:cubicBezTo>
                <a:cubicBezTo>
                  <a:pt x="38294" y="142673"/>
                  <a:pt x="-9264" y="216170"/>
                  <a:pt x="1545" y="298315"/>
                </a:cubicBezTo>
                <a:cubicBezTo>
                  <a:pt x="12353" y="380460"/>
                  <a:pt x="66396" y="552315"/>
                  <a:pt x="157187" y="596630"/>
                </a:cubicBezTo>
                <a:cubicBezTo>
                  <a:pt x="247978" y="640945"/>
                  <a:pt x="444694" y="610681"/>
                  <a:pt x="546294" y="564205"/>
                </a:cubicBezTo>
                <a:cubicBezTo>
                  <a:pt x="647894" y="517729"/>
                  <a:pt x="762464" y="397754"/>
                  <a:pt x="766787" y="317771"/>
                </a:cubicBezTo>
                <a:cubicBezTo>
                  <a:pt x="771110" y="237788"/>
                  <a:pt x="633842" y="137269"/>
                  <a:pt x="572234" y="84307"/>
                </a:cubicBezTo>
                <a:cubicBezTo>
                  <a:pt x="510626" y="31345"/>
                  <a:pt x="453881" y="15672"/>
                  <a:pt x="397136" y="0"/>
                </a:cubicBez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3600"/>
          </a:p>
        </p:txBody>
      </p:sp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D75C54A5-84F8-4FE6-B03C-882915DCC551}"/>
              </a:ext>
            </a:extLst>
          </p:cNvPr>
          <p:cNvSpPr txBox="1"/>
          <p:nvPr/>
        </p:nvSpPr>
        <p:spPr>
          <a:xfrm>
            <a:off x="5564432" y="3858146"/>
            <a:ext cx="1244059" cy="52322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0,2 mld. Kč ročně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F776E006-D3E8-4257-906F-9043C83D9A30}"/>
              </a:ext>
            </a:extLst>
          </p:cNvPr>
          <p:cNvSpPr/>
          <p:nvPr/>
        </p:nvSpPr>
        <p:spPr>
          <a:xfrm>
            <a:off x="1547664" y="2221901"/>
            <a:ext cx="1277180" cy="677822"/>
          </a:xfrm>
          <a:custGeom>
            <a:avLst/>
            <a:gdLst>
              <a:gd name="connsiteX0" fmla="*/ 325800 w 766886"/>
              <a:gd name="connsiteY0" fmla="*/ 64851 h 618263"/>
              <a:gd name="connsiteX1" fmla="*/ 92336 w 766886"/>
              <a:gd name="connsiteY1" fmla="*/ 103762 h 618263"/>
              <a:gd name="connsiteX2" fmla="*/ 1545 w 766886"/>
              <a:gd name="connsiteY2" fmla="*/ 298315 h 618263"/>
              <a:gd name="connsiteX3" fmla="*/ 157187 w 766886"/>
              <a:gd name="connsiteY3" fmla="*/ 596630 h 618263"/>
              <a:gd name="connsiteX4" fmla="*/ 546294 w 766886"/>
              <a:gd name="connsiteY4" fmla="*/ 564205 h 618263"/>
              <a:gd name="connsiteX5" fmla="*/ 766787 w 766886"/>
              <a:gd name="connsiteY5" fmla="*/ 317771 h 618263"/>
              <a:gd name="connsiteX6" fmla="*/ 572234 w 766886"/>
              <a:gd name="connsiteY6" fmla="*/ 84307 h 618263"/>
              <a:gd name="connsiteX7" fmla="*/ 397136 w 766886"/>
              <a:gd name="connsiteY7" fmla="*/ 0 h 6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886" h="618263">
                <a:moveTo>
                  <a:pt x="325800" y="64851"/>
                </a:moveTo>
                <a:cubicBezTo>
                  <a:pt x="236089" y="64851"/>
                  <a:pt x="146378" y="64851"/>
                  <a:pt x="92336" y="103762"/>
                </a:cubicBezTo>
                <a:cubicBezTo>
                  <a:pt x="38294" y="142673"/>
                  <a:pt x="-9264" y="216170"/>
                  <a:pt x="1545" y="298315"/>
                </a:cubicBezTo>
                <a:cubicBezTo>
                  <a:pt x="12353" y="380460"/>
                  <a:pt x="66396" y="552315"/>
                  <a:pt x="157187" y="596630"/>
                </a:cubicBezTo>
                <a:cubicBezTo>
                  <a:pt x="247978" y="640945"/>
                  <a:pt x="444694" y="610681"/>
                  <a:pt x="546294" y="564205"/>
                </a:cubicBezTo>
                <a:cubicBezTo>
                  <a:pt x="647894" y="517729"/>
                  <a:pt x="762464" y="397754"/>
                  <a:pt x="766787" y="317771"/>
                </a:cubicBezTo>
                <a:cubicBezTo>
                  <a:pt x="771110" y="237788"/>
                  <a:pt x="633842" y="137269"/>
                  <a:pt x="572234" y="84307"/>
                </a:cubicBezTo>
                <a:cubicBezTo>
                  <a:pt x="510626" y="31345"/>
                  <a:pt x="453881" y="15672"/>
                  <a:pt x="397136" y="0"/>
                </a:cubicBez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0,7 mld. Kč ročně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F1356D-316D-4FDB-A0E0-B60AB3E9479C}"/>
              </a:ext>
            </a:extLst>
          </p:cNvPr>
          <p:cNvSpPr txBox="1"/>
          <p:nvPr/>
        </p:nvSpPr>
        <p:spPr>
          <a:xfrm>
            <a:off x="318959" y="1601990"/>
            <a:ext cx="2101297" cy="530915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b="1" kern="0" dirty="0">
                <a:latin typeface="Calibri" panose="020F0502020204030204" pitchFamily="34" charset="0"/>
                <a:cs typeface="Calibri" panose="020F0502020204030204" pitchFamily="34" charset="0"/>
              </a:rPr>
              <a:t>2 900 provozoven</a:t>
            </a:r>
          </a:p>
          <a:p>
            <a:pPr algn="ctr"/>
            <a:r>
              <a:rPr lang="cs-CZ" sz="1050" b="1" kern="0" dirty="0">
                <a:latin typeface="Calibri" panose="020F0502020204030204" pitchFamily="34" charset="0"/>
                <a:cs typeface="Calibri" panose="020F0502020204030204" pitchFamily="34" charset="0"/>
              </a:rPr>
              <a:t>Vyhláška ČTÚ i Nařízení vlády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094CBEE1-5EB1-4CFF-A579-EFBA48E27EE7}"/>
              </a:ext>
            </a:extLst>
          </p:cNvPr>
          <p:cNvSpPr/>
          <p:nvPr/>
        </p:nvSpPr>
        <p:spPr>
          <a:xfrm>
            <a:off x="514350" y="1409700"/>
            <a:ext cx="2482850" cy="273050"/>
          </a:xfrm>
          <a:custGeom>
            <a:avLst/>
            <a:gdLst>
              <a:gd name="connsiteX0" fmla="*/ 0 w 2482850"/>
              <a:gd name="connsiteY0" fmla="*/ 0 h 273050"/>
              <a:gd name="connsiteX1" fmla="*/ 755650 w 2482850"/>
              <a:gd name="connsiteY1" fmla="*/ 76200 h 273050"/>
              <a:gd name="connsiteX2" fmla="*/ 1631950 w 2482850"/>
              <a:gd name="connsiteY2" fmla="*/ 146050 h 273050"/>
              <a:gd name="connsiteX3" fmla="*/ 2152650 w 2482850"/>
              <a:gd name="connsiteY3" fmla="*/ 165100 h 273050"/>
              <a:gd name="connsiteX4" fmla="*/ 2482850 w 2482850"/>
              <a:gd name="connsiteY4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73050">
                <a:moveTo>
                  <a:pt x="0" y="0"/>
                </a:moveTo>
                <a:lnTo>
                  <a:pt x="755650" y="76200"/>
                </a:lnTo>
                <a:lnTo>
                  <a:pt x="1631950" y="146050"/>
                </a:lnTo>
                <a:cubicBezTo>
                  <a:pt x="1864783" y="160867"/>
                  <a:pt x="2010833" y="143933"/>
                  <a:pt x="2152650" y="165100"/>
                </a:cubicBezTo>
                <a:cubicBezTo>
                  <a:pt x="2294467" y="186267"/>
                  <a:pt x="2388658" y="229658"/>
                  <a:pt x="2482850" y="27305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CF9F9114-389B-4293-BE67-342B4FE4BB94}"/>
              </a:ext>
            </a:extLst>
          </p:cNvPr>
          <p:cNvSpPr/>
          <p:nvPr/>
        </p:nvSpPr>
        <p:spPr>
          <a:xfrm>
            <a:off x="5808466" y="1195492"/>
            <a:ext cx="3182831" cy="127262"/>
          </a:xfrm>
          <a:custGeom>
            <a:avLst/>
            <a:gdLst>
              <a:gd name="connsiteX0" fmla="*/ 0 w 2482850"/>
              <a:gd name="connsiteY0" fmla="*/ 0 h 273050"/>
              <a:gd name="connsiteX1" fmla="*/ 755650 w 2482850"/>
              <a:gd name="connsiteY1" fmla="*/ 76200 h 273050"/>
              <a:gd name="connsiteX2" fmla="*/ 1631950 w 2482850"/>
              <a:gd name="connsiteY2" fmla="*/ 146050 h 273050"/>
              <a:gd name="connsiteX3" fmla="*/ 2152650 w 2482850"/>
              <a:gd name="connsiteY3" fmla="*/ 165100 h 273050"/>
              <a:gd name="connsiteX4" fmla="*/ 2482850 w 2482850"/>
              <a:gd name="connsiteY4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73050">
                <a:moveTo>
                  <a:pt x="0" y="0"/>
                </a:moveTo>
                <a:lnTo>
                  <a:pt x="755650" y="76200"/>
                </a:lnTo>
                <a:lnTo>
                  <a:pt x="1631950" y="146050"/>
                </a:lnTo>
                <a:cubicBezTo>
                  <a:pt x="1864783" y="160867"/>
                  <a:pt x="2010833" y="143933"/>
                  <a:pt x="2152650" y="165100"/>
                </a:cubicBezTo>
                <a:cubicBezTo>
                  <a:pt x="2294467" y="186267"/>
                  <a:pt x="2388658" y="229658"/>
                  <a:pt x="2482850" y="27305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1DE829AB-518B-44D6-BBBF-2B8CE4B7E69F}"/>
              </a:ext>
            </a:extLst>
          </p:cNvPr>
          <p:cNvSpPr/>
          <p:nvPr/>
        </p:nvSpPr>
        <p:spPr>
          <a:xfrm>
            <a:off x="1100490" y="3502079"/>
            <a:ext cx="2155543" cy="129887"/>
          </a:xfrm>
          <a:custGeom>
            <a:avLst/>
            <a:gdLst>
              <a:gd name="connsiteX0" fmla="*/ 0 w 2482850"/>
              <a:gd name="connsiteY0" fmla="*/ 0 h 273050"/>
              <a:gd name="connsiteX1" fmla="*/ 755650 w 2482850"/>
              <a:gd name="connsiteY1" fmla="*/ 76200 h 273050"/>
              <a:gd name="connsiteX2" fmla="*/ 1631950 w 2482850"/>
              <a:gd name="connsiteY2" fmla="*/ 146050 h 273050"/>
              <a:gd name="connsiteX3" fmla="*/ 2152650 w 2482850"/>
              <a:gd name="connsiteY3" fmla="*/ 165100 h 273050"/>
              <a:gd name="connsiteX4" fmla="*/ 2482850 w 2482850"/>
              <a:gd name="connsiteY4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73050">
                <a:moveTo>
                  <a:pt x="0" y="0"/>
                </a:moveTo>
                <a:lnTo>
                  <a:pt x="755650" y="76200"/>
                </a:lnTo>
                <a:lnTo>
                  <a:pt x="1631950" y="146050"/>
                </a:lnTo>
                <a:cubicBezTo>
                  <a:pt x="1864783" y="160867"/>
                  <a:pt x="2010833" y="143933"/>
                  <a:pt x="2152650" y="165100"/>
                </a:cubicBezTo>
                <a:cubicBezTo>
                  <a:pt x="2294467" y="186267"/>
                  <a:pt x="2388658" y="229658"/>
                  <a:pt x="2482850" y="27305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9F6EE7FF-7FE9-4BAF-86F8-A954AA75E4B5}"/>
              </a:ext>
            </a:extLst>
          </p:cNvPr>
          <p:cNvSpPr/>
          <p:nvPr/>
        </p:nvSpPr>
        <p:spPr>
          <a:xfrm>
            <a:off x="5295224" y="3325127"/>
            <a:ext cx="3528390" cy="129888"/>
          </a:xfrm>
          <a:custGeom>
            <a:avLst/>
            <a:gdLst>
              <a:gd name="connsiteX0" fmla="*/ 0 w 2482850"/>
              <a:gd name="connsiteY0" fmla="*/ 0 h 273050"/>
              <a:gd name="connsiteX1" fmla="*/ 755650 w 2482850"/>
              <a:gd name="connsiteY1" fmla="*/ 76200 h 273050"/>
              <a:gd name="connsiteX2" fmla="*/ 1631950 w 2482850"/>
              <a:gd name="connsiteY2" fmla="*/ 146050 h 273050"/>
              <a:gd name="connsiteX3" fmla="*/ 2152650 w 2482850"/>
              <a:gd name="connsiteY3" fmla="*/ 165100 h 273050"/>
              <a:gd name="connsiteX4" fmla="*/ 2482850 w 2482850"/>
              <a:gd name="connsiteY4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73050">
                <a:moveTo>
                  <a:pt x="0" y="0"/>
                </a:moveTo>
                <a:lnTo>
                  <a:pt x="755650" y="76200"/>
                </a:lnTo>
                <a:lnTo>
                  <a:pt x="1631950" y="146050"/>
                </a:lnTo>
                <a:cubicBezTo>
                  <a:pt x="1864783" y="160867"/>
                  <a:pt x="2010833" y="143933"/>
                  <a:pt x="2152650" y="165100"/>
                </a:cubicBezTo>
                <a:cubicBezTo>
                  <a:pt x="2294467" y="186267"/>
                  <a:pt x="2388658" y="229658"/>
                  <a:pt x="2482850" y="27305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51BD300A-DAD7-4807-947D-9BFF4441B525}"/>
              </a:ext>
            </a:extLst>
          </p:cNvPr>
          <p:cNvSpPr/>
          <p:nvPr/>
        </p:nvSpPr>
        <p:spPr>
          <a:xfrm>
            <a:off x="3953090" y="1203598"/>
            <a:ext cx="1184226" cy="575632"/>
          </a:xfrm>
          <a:custGeom>
            <a:avLst/>
            <a:gdLst>
              <a:gd name="connsiteX0" fmla="*/ 325800 w 766886"/>
              <a:gd name="connsiteY0" fmla="*/ 64851 h 618263"/>
              <a:gd name="connsiteX1" fmla="*/ 92336 w 766886"/>
              <a:gd name="connsiteY1" fmla="*/ 103762 h 618263"/>
              <a:gd name="connsiteX2" fmla="*/ 1545 w 766886"/>
              <a:gd name="connsiteY2" fmla="*/ 298315 h 618263"/>
              <a:gd name="connsiteX3" fmla="*/ 157187 w 766886"/>
              <a:gd name="connsiteY3" fmla="*/ 596630 h 618263"/>
              <a:gd name="connsiteX4" fmla="*/ 546294 w 766886"/>
              <a:gd name="connsiteY4" fmla="*/ 564205 h 618263"/>
              <a:gd name="connsiteX5" fmla="*/ 766787 w 766886"/>
              <a:gd name="connsiteY5" fmla="*/ 317771 h 618263"/>
              <a:gd name="connsiteX6" fmla="*/ 572234 w 766886"/>
              <a:gd name="connsiteY6" fmla="*/ 84307 h 618263"/>
              <a:gd name="connsiteX7" fmla="*/ 397136 w 766886"/>
              <a:gd name="connsiteY7" fmla="*/ 0 h 6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886" h="618263">
                <a:moveTo>
                  <a:pt x="325800" y="64851"/>
                </a:moveTo>
                <a:cubicBezTo>
                  <a:pt x="236089" y="64851"/>
                  <a:pt x="146378" y="64851"/>
                  <a:pt x="92336" y="103762"/>
                </a:cubicBezTo>
                <a:cubicBezTo>
                  <a:pt x="38294" y="142673"/>
                  <a:pt x="-9264" y="216170"/>
                  <a:pt x="1545" y="298315"/>
                </a:cubicBezTo>
                <a:cubicBezTo>
                  <a:pt x="12353" y="380460"/>
                  <a:pt x="66396" y="552315"/>
                  <a:pt x="157187" y="596630"/>
                </a:cubicBezTo>
                <a:cubicBezTo>
                  <a:pt x="247978" y="640945"/>
                  <a:pt x="444694" y="610681"/>
                  <a:pt x="546294" y="564205"/>
                </a:cubicBezTo>
                <a:cubicBezTo>
                  <a:pt x="647894" y="517729"/>
                  <a:pt x="762464" y="397754"/>
                  <a:pt x="766787" y="317771"/>
                </a:cubicBezTo>
                <a:cubicBezTo>
                  <a:pt x="771110" y="237788"/>
                  <a:pt x="633842" y="137269"/>
                  <a:pt x="572234" y="84307"/>
                </a:cubicBezTo>
                <a:cubicBezTo>
                  <a:pt x="510626" y="31345"/>
                  <a:pt x="453881" y="15672"/>
                  <a:pt x="397136" y="0"/>
                </a:cubicBezTo>
              </a:path>
            </a:pathLst>
          </a:cu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17BE106-49B4-433E-8636-18E491AE20D5}"/>
              </a:ext>
            </a:extLst>
          </p:cNvPr>
          <p:cNvSpPr txBox="1"/>
          <p:nvPr/>
        </p:nvSpPr>
        <p:spPr>
          <a:xfrm>
            <a:off x="3997847" y="1321672"/>
            <a:ext cx="1361535" cy="30777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1400" b="1" kern="0" dirty="0">
                <a:latin typeface="+mj-lt"/>
                <a:cs typeface="Calibri" panose="020F0502020204030204" pitchFamily="34" charset="0"/>
              </a:rPr>
              <a:t>~ 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0,1 mld. Kč</a:t>
            </a: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FB222557-7E42-4BD6-8728-D137CE2AB5A9}"/>
              </a:ext>
            </a:extLst>
          </p:cNvPr>
          <p:cNvSpPr/>
          <p:nvPr/>
        </p:nvSpPr>
        <p:spPr>
          <a:xfrm>
            <a:off x="3381973" y="2137650"/>
            <a:ext cx="2508157" cy="45719"/>
          </a:xfrm>
          <a:custGeom>
            <a:avLst/>
            <a:gdLst>
              <a:gd name="connsiteX0" fmla="*/ 0 w 2482850"/>
              <a:gd name="connsiteY0" fmla="*/ 0 h 273050"/>
              <a:gd name="connsiteX1" fmla="*/ 755650 w 2482850"/>
              <a:gd name="connsiteY1" fmla="*/ 76200 h 273050"/>
              <a:gd name="connsiteX2" fmla="*/ 1631950 w 2482850"/>
              <a:gd name="connsiteY2" fmla="*/ 146050 h 273050"/>
              <a:gd name="connsiteX3" fmla="*/ 2152650 w 2482850"/>
              <a:gd name="connsiteY3" fmla="*/ 165100 h 273050"/>
              <a:gd name="connsiteX4" fmla="*/ 2482850 w 2482850"/>
              <a:gd name="connsiteY4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850" h="273050">
                <a:moveTo>
                  <a:pt x="0" y="0"/>
                </a:moveTo>
                <a:lnTo>
                  <a:pt x="755650" y="76200"/>
                </a:lnTo>
                <a:lnTo>
                  <a:pt x="1631950" y="146050"/>
                </a:lnTo>
                <a:cubicBezTo>
                  <a:pt x="1864783" y="160867"/>
                  <a:pt x="2010833" y="143933"/>
                  <a:pt x="2152650" y="165100"/>
                </a:cubicBezTo>
                <a:cubicBezTo>
                  <a:pt x="2294467" y="186267"/>
                  <a:pt x="2388658" y="229658"/>
                  <a:pt x="2482850" y="273050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Obrázek 43" descr="Obsah obrázku šíp&#10;&#10;Popis byl vytvořen automaticky">
            <a:extLst>
              <a:ext uri="{FF2B5EF4-FFF2-40B4-BE49-F238E27FC236}">
                <a16:creationId xmlns:a16="http://schemas.microsoft.com/office/drawing/2014/main" id="{AD509382-56DC-4149-A16B-8298CFC04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58" r="2224" b="13616"/>
          <a:stretch/>
        </p:blipFill>
        <p:spPr>
          <a:xfrm>
            <a:off x="2231237" y="1925248"/>
            <a:ext cx="142833" cy="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1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7CBB854-1F8A-4BA7-AC49-878FD0AEB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Finanční situace podniku - FAKTA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7DADCE70-E48F-CEEB-9350-9A52706D7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91320"/>
              </p:ext>
            </p:extLst>
          </p:nvPr>
        </p:nvGraphicFramePr>
        <p:xfrm>
          <a:off x="5054844" y="1157922"/>
          <a:ext cx="3621612" cy="149862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88721">
                  <a:extLst>
                    <a:ext uri="{9D8B030D-6E8A-4147-A177-3AD203B41FA5}">
                      <a16:colId xmlns:a16="http://schemas.microsoft.com/office/drawing/2014/main" val="693053638"/>
                    </a:ext>
                  </a:extLst>
                </a:gridCol>
                <a:gridCol w="548502">
                  <a:extLst>
                    <a:ext uri="{9D8B030D-6E8A-4147-A177-3AD203B41FA5}">
                      <a16:colId xmlns:a16="http://schemas.microsoft.com/office/drawing/2014/main" val="2712714645"/>
                    </a:ext>
                  </a:extLst>
                </a:gridCol>
                <a:gridCol w="635887">
                  <a:extLst>
                    <a:ext uri="{9D8B030D-6E8A-4147-A177-3AD203B41FA5}">
                      <a16:colId xmlns:a16="http://schemas.microsoft.com/office/drawing/2014/main" val="4067918643"/>
                    </a:ext>
                  </a:extLst>
                </a:gridCol>
                <a:gridCol w="548502">
                  <a:extLst>
                    <a:ext uri="{9D8B030D-6E8A-4147-A177-3AD203B41FA5}">
                      <a16:colId xmlns:a16="http://schemas.microsoft.com/office/drawing/2014/main" val="3041118942"/>
                    </a:ext>
                  </a:extLst>
                </a:gridCol>
              </a:tblGrid>
              <a:tr h="340213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mld.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196957"/>
                  </a:ext>
                </a:extLst>
              </a:tr>
              <a:tr h="391478">
                <a:tc>
                  <a:txBody>
                    <a:bodyPr/>
                    <a:lstStyle/>
                    <a:p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Provozní zisk * (EBITDA)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484616"/>
                  </a:ext>
                </a:extLst>
              </a:tr>
              <a:tr h="340213">
                <a:tc>
                  <a:txBody>
                    <a:bodyPr/>
                    <a:lstStyle/>
                    <a:p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Pokles finančních prostředků (meziročně) 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71143"/>
                  </a:ext>
                </a:extLst>
              </a:tr>
              <a:tr h="340213">
                <a:tc>
                  <a:txBody>
                    <a:bodyPr/>
                    <a:lstStyle/>
                    <a:p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Vlastní kapitál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76489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65672F4E-969D-B1F2-C708-61D0753BBF45}"/>
              </a:ext>
            </a:extLst>
          </p:cNvPr>
          <p:cNvSpPr txBox="1"/>
          <p:nvPr/>
        </p:nvSpPr>
        <p:spPr>
          <a:xfrm>
            <a:off x="652246" y="869693"/>
            <a:ext cx="4190326" cy="2285241"/>
          </a:xfrm>
          <a:prstGeom prst="rect">
            <a:avLst/>
          </a:prstGeom>
        </p:spPr>
        <p:txBody>
          <a:bodyPr wrap="square" lIns="90000" rtlCol="0" anchor="ctr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ČP v minulosti nebyla schopna nastavit udržitelný obchodní model bez ztrát (2012 – 2019).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Přijatá opatření v 2019 – 2022 „dostatečná“ na odvrácení insolvence do 1.7.2023 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nestačí na odvrácení insolvence od druhé poloviny roku 2023 dále.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—"/>
            </a:pP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Vlastní kapitál podniku byl za posledních 5-7 roků “zkonzumován“ provozní neefektivitou 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zejména neustále rostoucí osobní náklady (13,5 mld. Kč - 71% obratu společnosti v 2021 / 12,73 mld. Kč – 73% v 2022)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cs-CZ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8E56D7-77A8-82C6-CA88-40917471A75D}"/>
              </a:ext>
            </a:extLst>
          </p:cNvPr>
          <p:cNvSpPr txBox="1"/>
          <p:nvPr/>
        </p:nvSpPr>
        <p:spPr>
          <a:xfrm>
            <a:off x="5360474" y="786517"/>
            <a:ext cx="2991525" cy="307777"/>
          </a:xfrm>
          <a:prstGeom prst="rect">
            <a:avLst/>
          </a:prstGeom>
        </p:spPr>
        <p:txBody>
          <a:bodyPr wrap="none" rtlCol="0" anchor="b">
            <a:spAutoFit/>
          </a:bodyPr>
          <a:lstStyle/>
          <a:p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cs-CZ" sz="1400" b="1" u="sng" kern="0" dirty="0">
                <a:latin typeface="Calibri" panose="020F0502020204030204" pitchFamily="34" charset="0"/>
                <a:cs typeface="Calibri" panose="020F0502020204030204" pitchFamily="34" charset="0"/>
              </a:rPr>
              <a:t>bez</a:t>
            </a:r>
            <a:r>
              <a:rPr lang="cs-CZ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Stabilizace a Transformace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13FDD9-0C11-E43D-2174-D6B7549B9B4E}"/>
              </a:ext>
            </a:extLst>
          </p:cNvPr>
          <p:cNvSpPr txBox="1"/>
          <p:nvPr/>
        </p:nvSpPr>
        <p:spPr>
          <a:xfrm>
            <a:off x="654681" y="2924102"/>
            <a:ext cx="8021775" cy="461665"/>
          </a:xfrm>
          <a:prstGeom prst="rect">
            <a:avLst/>
          </a:prstGeom>
        </p:spPr>
        <p:txBody>
          <a:bodyPr wrap="square" lIns="90000" rtlCol="0" anchor="ctr">
            <a:spAutoFit/>
          </a:bodyPr>
          <a:lstStyle>
            <a:defPPr>
              <a:defRPr lang="cs-CZ"/>
            </a:defPPr>
            <a:lvl1pPr marL="285750" indent="-285750" algn="just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—"/>
              <a:defRPr sz="1600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z="1200" b="1" dirty="0"/>
              <a:t>Aktuální úvěrové linky (bankovní úvěry </a:t>
            </a:r>
            <a:r>
              <a:rPr lang="cs-CZ" sz="1200" b="1" dirty="0">
                <a:sym typeface="Wingdings" panose="05000000000000000000" pitchFamily="2" charset="2"/>
              </a:rPr>
              <a:t> </a:t>
            </a:r>
            <a:r>
              <a:rPr lang="cs-CZ" sz="1200" b="1" dirty="0"/>
              <a:t>CZK 2,5 mld) nejsou dostatečné na krytí provozních ztrát, vč. ČNUS a realizaci restrukturalizačních opatření </a:t>
            </a:r>
            <a:r>
              <a:rPr lang="cs-CZ" sz="1200" dirty="0"/>
              <a:t>(např. odstupné) – silná indikace bank k ukončení spolupráce.</a:t>
            </a:r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5D599D27-6AF3-4F75-98AF-7CC751CCFC26}"/>
              </a:ext>
            </a:extLst>
          </p:cNvPr>
          <p:cNvSpPr/>
          <p:nvPr/>
        </p:nvSpPr>
        <p:spPr>
          <a:xfrm>
            <a:off x="477494" y="940405"/>
            <a:ext cx="351655" cy="2991568"/>
          </a:xfrm>
          <a:custGeom>
            <a:avLst/>
            <a:gdLst>
              <a:gd name="connsiteX0" fmla="*/ 370282 w 390171"/>
              <a:gd name="connsiteY0" fmla="*/ 14005 h 3228920"/>
              <a:gd name="connsiteX1" fmla="*/ 384797 w 390171"/>
              <a:gd name="connsiteY1" fmla="*/ 159148 h 3228920"/>
              <a:gd name="connsiteX2" fmla="*/ 290454 w 390171"/>
              <a:gd name="connsiteY2" fmla="*/ 1146120 h 3228920"/>
              <a:gd name="connsiteX3" fmla="*/ 355768 w 390171"/>
              <a:gd name="connsiteY3" fmla="*/ 2205663 h 3228920"/>
              <a:gd name="connsiteX4" fmla="*/ 225139 w 390171"/>
              <a:gd name="connsiteY4" fmla="*/ 2633834 h 3228920"/>
              <a:gd name="connsiteX5" fmla="*/ 168 w 390171"/>
              <a:gd name="connsiteY5" fmla="*/ 3069263 h 3228920"/>
              <a:gd name="connsiteX6" fmla="*/ 196111 w 390171"/>
              <a:gd name="connsiteY6" fmla="*/ 3228920 h 322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71" h="3228920">
                <a:moveTo>
                  <a:pt x="370282" y="14005"/>
                </a:moveTo>
                <a:cubicBezTo>
                  <a:pt x="384192" y="-7767"/>
                  <a:pt x="398102" y="-29538"/>
                  <a:pt x="384797" y="159148"/>
                </a:cubicBezTo>
                <a:cubicBezTo>
                  <a:pt x="371492" y="347834"/>
                  <a:pt x="295292" y="805034"/>
                  <a:pt x="290454" y="1146120"/>
                </a:cubicBezTo>
                <a:cubicBezTo>
                  <a:pt x="285616" y="1487206"/>
                  <a:pt x="366654" y="1957711"/>
                  <a:pt x="355768" y="2205663"/>
                </a:cubicBezTo>
                <a:cubicBezTo>
                  <a:pt x="344882" y="2453615"/>
                  <a:pt x="284406" y="2489901"/>
                  <a:pt x="225139" y="2633834"/>
                </a:cubicBezTo>
                <a:cubicBezTo>
                  <a:pt x="165872" y="2777767"/>
                  <a:pt x="5006" y="2970082"/>
                  <a:pt x="168" y="3069263"/>
                </a:cubicBezTo>
                <a:cubicBezTo>
                  <a:pt x="-4670" y="3168444"/>
                  <a:pt x="95720" y="3198682"/>
                  <a:pt x="196111" y="322892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4A7DC5-84D4-436F-BD92-921F8483B7C1}"/>
              </a:ext>
            </a:extLst>
          </p:cNvPr>
          <p:cNvSpPr txBox="1"/>
          <p:nvPr/>
        </p:nvSpPr>
        <p:spPr>
          <a:xfrm>
            <a:off x="922951" y="3499451"/>
            <a:ext cx="371327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—"/>
            </a:pPr>
            <a:r>
              <a:rPr lang="cs-CZ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 výše uvedeného a za předpokladu nedostatečné intervence ze strany státu vyplývá riziko insolvence již v druhé </a:t>
            </a:r>
          </a:p>
          <a:p>
            <a:r>
              <a:rPr lang="cs-CZ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polovině roku 2023.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24EBF2-B9C8-47E1-B0C2-AF1ED4197564}"/>
              </a:ext>
            </a:extLst>
          </p:cNvPr>
          <p:cNvSpPr txBox="1"/>
          <p:nvPr/>
        </p:nvSpPr>
        <p:spPr>
          <a:xfrm>
            <a:off x="5116159" y="2648126"/>
            <a:ext cx="3672409" cy="307777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*) vč. prodeje majetku  **) včetně úhrady zálohy ČNUS za předchozí období (0,75 mld. Kč ročně) </a:t>
            </a:r>
          </a:p>
          <a:p>
            <a:endParaRPr lang="cs-CZ" sz="7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1E17B81-530D-40D0-8510-5F2242CC68F0}"/>
              </a:ext>
            </a:extLst>
          </p:cNvPr>
          <p:cNvSpPr txBox="1"/>
          <p:nvPr/>
        </p:nvSpPr>
        <p:spPr>
          <a:xfrm>
            <a:off x="4735603" y="3499338"/>
            <a:ext cx="3836496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285750" indent="-285750">
              <a:buFont typeface="Calibri" panose="020F0502020204030204" pitchFamily="34" charset="0"/>
              <a:buChar char="—"/>
              <a:defRPr sz="13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>
                <a:sym typeface="Wingdings" panose="05000000000000000000" pitchFamily="2" charset="2"/>
              </a:rPr>
              <a:t>Vícezdrojové financování (úvěry) není dlouhodobé řešení obchodního modelu bez ztrát  nutný transformační plán (restrukturalizace podniku).</a:t>
            </a:r>
            <a:endParaRPr lang="cs-CZ" dirty="0"/>
          </a:p>
        </p:txBody>
      </p:sp>
      <p:grpSp>
        <p:nvGrpSpPr>
          <p:cNvPr id="13" name="Group 250">
            <a:extLst>
              <a:ext uri="{FF2B5EF4-FFF2-40B4-BE49-F238E27FC236}">
                <a16:creationId xmlns:a16="http://schemas.microsoft.com/office/drawing/2014/main" id="{C0B6719A-DFE4-4E09-BEB6-894FD322980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4445792" y="3644920"/>
            <a:ext cx="412003" cy="347849"/>
            <a:chOff x="7706183" y="1744149"/>
            <a:chExt cx="285785" cy="241283"/>
          </a:xfrm>
        </p:grpSpPr>
        <p:sp>
          <p:nvSpPr>
            <p:cNvPr id="14" name="Freeform 253">
              <a:extLst>
                <a:ext uri="{FF2B5EF4-FFF2-40B4-BE49-F238E27FC236}">
                  <a16:creationId xmlns:a16="http://schemas.microsoft.com/office/drawing/2014/main" id="{3A27B5FA-3DD5-439B-8B05-E332D2870F53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gray">
            <a:xfrm>
              <a:off x="7837856" y="1827868"/>
              <a:ext cx="22438" cy="115393"/>
            </a:xfrm>
            <a:custGeom>
              <a:avLst/>
              <a:gdLst>
                <a:gd name="T0" fmla="*/ 1 w 411"/>
                <a:gd name="T1" fmla="*/ 1814 h 2040"/>
                <a:gd name="T2" fmla="*/ 15 w 411"/>
                <a:gd name="T3" fmla="*/ 1752 h 2040"/>
                <a:gd name="T4" fmla="*/ 44 w 411"/>
                <a:gd name="T5" fmla="*/ 1702 h 2040"/>
                <a:gd name="T6" fmla="*/ 87 w 411"/>
                <a:gd name="T7" fmla="*/ 1664 h 2040"/>
                <a:gd name="T8" fmla="*/ 141 w 411"/>
                <a:gd name="T9" fmla="*/ 1641 h 2040"/>
                <a:gd name="T10" fmla="*/ 205 w 411"/>
                <a:gd name="T11" fmla="*/ 1633 h 2040"/>
                <a:gd name="T12" fmla="*/ 249 w 411"/>
                <a:gd name="T13" fmla="*/ 1636 h 2040"/>
                <a:gd name="T14" fmla="*/ 306 w 411"/>
                <a:gd name="T15" fmla="*/ 1655 h 2040"/>
                <a:gd name="T16" fmla="*/ 353 w 411"/>
                <a:gd name="T17" fmla="*/ 1688 h 2040"/>
                <a:gd name="T18" fmla="*/ 388 w 411"/>
                <a:gd name="T19" fmla="*/ 1734 h 2040"/>
                <a:gd name="T20" fmla="*/ 407 w 411"/>
                <a:gd name="T21" fmla="*/ 1792 h 2040"/>
                <a:gd name="T22" fmla="*/ 411 w 411"/>
                <a:gd name="T23" fmla="*/ 1836 h 2040"/>
                <a:gd name="T24" fmla="*/ 402 w 411"/>
                <a:gd name="T25" fmla="*/ 1901 h 2040"/>
                <a:gd name="T26" fmla="*/ 378 w 411"/>
                <a:gd name="T27" fmla="*/ 1955 h 2040"/>
                <a:gd name="T28" fmla="*/ 339 w 411"/>
                <a:gd name="T29" fmla="*/ 1997 h 2040"/>
                <a:gd name="T30" fmla="*/ 288 w 411"/>
                <a:gd name="T31" fmla="*/ 2026 h 2040"/>
                <a:gd name="T32" fmla="*/ 228 w 411"/>
                <a:gd name="T33" fmla="*/ 2039 h 2040"/>
                <a:gd name="T34" fmla="*/ 183 w 411"/>
                <a:gd name="T35" fmla="*/ 2039 h 2040"/>
                <a:gd name="T36" fmla="*/ 122 w 411"/>
                <a:gd name="T37" fmla="*/ 2026 h 2040"/>
                <a:gd name="T38" fmla="*/ 72 w 411"/>
                <a:gd name="T39" fmla="*/ 1997 h 2040"/>
                <a:gd name="T40" fmla="*/ 33 w 411"/>
                <a:gd name="T41" fmla="*/ 1955 h 2040"/>
                <a:gd name="T42" fmla="*/ 8 w 411"/>
                <a:gd name="T43" fmla="*/ 1901 h 2040"/>
                <a:gd name="T44" fmla="*/ 0 w 411"/>
                <a:gd name="T45" fmla="*/ 1836 h 2040"/>
                <a:gd name="T46" fmla="*/ 14 w 411"/>
                <a:gd name="T47" fmla="*/ 102 h 2040"/>
                <a:gd name="T48" fmla="*/ 16 w 411"/>
                <a:gd name="T49" fmla="*/ 81 h 2040"/>
                <a:gd name="T50" fmla="*/ 24 w 411"/>
                <a:gd name="T51" fmla="*/ 55 h 2040"/>
                <a:gd name="T52" fmla="*/ 41 w 411"/>
                <a:gd name="T53" fmla="*/ 31 h 2040"/>
                <a:gd name="T54" fmla="*/ 72 w 411"/>
                <a:gd name="T55" fmla="*/ 14 h 2040"/>
                <a:gd name="T56" fmla="*/ 117 w 411"/>
                <a:gd name="T57" fmla="*/ 3 h 2040"/>
                <a:gd name="T58" fmla="*/ 252 w 411"/>
                <a:gd name="T59" fmla="*/ 0 h 2040"/>
                <a:gd name="T60" fmla="*/ 291 w 411"/>
                <a:gd name="T61" fmla="*/ 3 h 2040"/>
                <a:gd name="T62" fmla="*/ 335 w 411"/>
                <a:gd name="T63" fmla="*/ 14 h 2040"/>
                <a:gd name="T64" fmla="*/ 367 w 411"/>
                <a:gd name="T65" fmla="*/ 31 h 2040"/>
                <a:gd name="T66" fmla="*/ 385 w 411"/>
                <a:gd name="T67" fmla="*/ 55 h 2040"/>
                <a:gd name="T68" fmla="*/ 393 w 411"/>
                <a:gd name="T69" fmla="*/ 81 h 2040"/>
                <a:gd name="T70" fmla="*/ 376 w 411"/>
                <a:gd name="T71" fmla="*/ 1251 h 2040"/>
                <a:gd name="T72" fmla="*/ 374 w 411"/>
                <a:gd name="T73" fmla="*/ 1272 h 2040"/>
                <a:gd name="T74" fmla="*/ 364 w 411"/>
                <a:gd name="T75" fmla="*/ 1300 h 2040"/>
                <a:gd name="T76" fmla="*/ 346 w 411"/>
                <a:gd name="T77" fmla="*/ 1323 h 2040"/>
                <a:gd name="T78" fmla="*/ 316 w 411"/>
                <a:gd name="T79" fmla="*/ 1342 h 2040"/>
                <a:gd name="T80" fmla="*/ 271 w 411"/>
                <a:gd name="T81" fmla="*/ 1352 h 2040"/>
                <a:gd name="T82" fmla="*/ 173 w 411"/>
                <a:gd name="T83" fmla="*/ 1354 h 2040"/>
                <a:gd name="T84" fmla="*/ 135 w 411"/>
                <a:gd name="T85" fmla="*/ 1352 h 2040"/>
                <a:gd name="T86" fmla="*/ 91 w 411"/>
                <a:gd name="T87" fmla="*/ 1342 h 2040"/>
                <a:gd name="T88" fmla="*/ 62 w 411"/>
                <a:gd name="T89" fmla="*/ 1323 h 2040"/>
                <a:gd name="T90" fmla="*/ 44 w 411"/>
                <a:gd name="T91" fmla="*/ 1300 h 2040"/>
                <a:gd name="T92" fmla="*/ 36 w 411"/>
                <a:gd name="T93" fmla="*/ 1272 h 2040"/>
                <a:gd name="T94" fmla="*/ 35 w 411"/>
                <a:gd name="T95" fmla="*/ 1251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" h="2040">
                  <a:moveTo>
                    <a:pt x="0" y="1836"/>
                  </a:moveTo>
                  <a:lnTo>
                    <a:pt x="0" y="1836"/>
                  </a:lnTo>
                  <a:lnTo>
                    <a:pt x="1" y="1814"/>
                  </a:lnTo>
                  <a:lnTo>
                    <a:pt x="4" y="1792"/>
                  </a:lnTo>
                  <a:lnTo>
                    <a:pt x="8" y="1772"/>
                  </a:lnTo>
                  <a:lnTo>
                    <a:pt x="15" y="1752"/>
                  </a:lnTo>
                  <a:lnTo>
                    <a:pt x="23" y="1734"/>
                  </a:lnTo>
                  <a:lnTo>
                    <a:pt x="33" y="1718"/>
                  </a:lnTo>
                  <a:lnTo>
                    <a:pt x="44" y="1702"/>
                  </a:lnTo>
                  <a:lnTo>
                    <a:pt x="58" y="1688"/>
                  </a:lnTo>
                  <a:lnTo>
                    <a:pt x="72" y="1676"/>
                  </a:lnTo>
                  <a:lnTo>
                    <a:pt x="87" y="1664"/>
                  </a:lnTo>
                  <a:lnTo>
                    <a:pt x="105" y="1655"/>
                  </a:lnTo>
                  <a:lnTo>
                    <a:pt x="122" y="1647"/>
                  </a:lnTo>
                  <a:lnTo>
                    <a:pt x="141" y="1641"/>
                  </a:lnTo>
                  <a:lnTo>
                    <a:pt x="162" y="1636"/>
                  </a:lnTo>
                  <a:lnTo>
                    <a:pt x="183" y="1634"/>
                  </a:lnTo>
                  <a:lnTo>
                    <a:pt x="205" y="1633"/>
                  </a:lnTo>
                  <a:lnTo>
                    <a:pt x="205" y="1633"/>
                  </a:lnTo>
                  <a:lnTo>
                    <a:pt x="228" y="1634"/>
                  </a:lnTo>
                  <a:lnTo>
                    <a:pt x="249" y="1636"/>
                  </a:lnTo>
                  <a:lnTo>
                    <a:pt x="270" y="1641"/>
                  </a:lnTo>
                  <a:lnTo>
                    <a:pt x="288" y="1647"/>
                  </a:lnTo>
                  <a:lnTo>
                    <a:pt x="306" y="1655"/>
                  </a:lnTo>
                  <a:lnTo>
                    <a:pt x="324" y="1664"/>
                  </a:lnTo>
                  <a:lnTo>
                    <a:pt x="339" y="1676"/>
                  </a:lnTo>
                  <a:lnTo>
                    <a:pt x="353" y="1688"/>
                  </a:lnTo>
                  <a:lnTo>
                    <a:pt x="367" y="1702"/>
                  </a:lnTo>
                  <a:lnTo>
                    <a:pt x="378" y="1718"/>
                  </a:lnTo>
                  <a:lnTo>
                    <a:pt x="388" y="1734"/>
                  </a:lnTo>
                  <a:lnTo>
                    <a:pt x="396" y="1752"/>
                  </a:lnTo>
                  <a:lnTo>
                    <a:pt x="402" y="1772"/>
                  </a:lnTo>
                  <a:lnTo>
                    <a:pt x="407" y="1792"/>
                  </a:lnTo>
                  <a:lnTo>
                    <a:pt x="410" y="1814"/>
                  </a:lnTo>
                  <a:lnTo>
                    <a:pt x="411" y="1836"/>
                  </a:lnTo>
                  <a:lnTo>
                    <a:pt x="411" y="1836"/>
                  </a:lnTo>
                  <a:lnTo>
                    <a:pt x="410" y="1859"/>
                  </a:lnTo>
                  <a:lnTo>
                    <a:pt x="407" y="1880"/>
                  </a:lnTo>
                  <a:lnTo>
                    <a:pt x="402" y="1901"/>
                  </a:lnTo>
                  <a:lnTo>
                    <a:pt x="396" y="1920"/>
                  </a:lnTo>
                  <a:lnTo>
                    <a:pt x="388" y="1939"/>
                  </a:lnTo>
                  <a:lnTo>
                    <a:pt x="378" y="1955"/>
                  </a:lnTo>
                  <a:lnTo>
                    <a:pt x="367" y="1971"/>
                  </a:lnTo>
                  <a:lnTo>
                    <a:pt x="353" y="1985"/>
                  </a:lnTo>
                  <a:lnTo>
                    <a:pt x="339" y="1997"/>
                  </a:lnTo>
                  <a:lnTo>
                    <a:pt x="324" y="2008"/>
                  </a:lnTo>
                  <a:lnTo>
                    <a:pt x="306" y="2018"/>
                  </a:lnTo>
                  <a:lnTo>
                    <a:pt x="288" y="2026"/>
                  </a:lnTo>
                  <a:lnTo>
                    <a:pt x="270" y="2032"/>
                  </a:lnTo>
                  <a:lnTo>
                    <a:pt x="249" y="2037"/>
                  </a:lnTo>
                  <a:lnTo>
                    <a:pt x="228" y="2039"/>
                  </a:lnTo>
                  <a:lnTo>
                    <a:pt x="205" y="2040"/>
                  </a:lnTo>
                  <a:lnTo>
                    <a:pt x="205" y="2040"/>
                  </a:lnTo>
                  <a:lnTo>
                    <a:pt x="183" y="2039"/>
                  </a:lnTo>
                  <a:lnTo>
                    <a:pt x="162" y="2037"/>
                  </a:lnTo>
                  <a:lnTo>
                    <a:pt x="141" y="2032"/>
                  </a:lnTo>
                  <a:lnTo>
                    <a:pt x="122" y="2026"/>
                  </a:lnTo>
                  <a:lnTo>
                    <a:pt x="105" y="2018"/>
                  </a:lnTo>
                  <a:lnTo>
                    <a:pt x="87" y="2008"/>
                  </a:lnTo>
                  <a:lnTo>
                    <a:pt x="72" y="1997"/>
                  </a:lnTo>
                  <a:lnTo>
                    <a:pt x="58" y="1985"/>
                  </a:lnTo>
                  <a:lnTo>
                    <a:pt x="44" y="1971"/>
                  </a:lnTo>
                  <a:lnTo>
                    <a:pt x="33" y="1955"/>
                  </a:lnTo>
                  <a:lnTo>
                    <a:pt x="23" y="1939"/>
                  </a:lnTo>
                  <a:lnTo>
                    <a:pt x="15" y="1920"/>
                  </a:lnTo>
                  <a:lnTo>
                    <a:pt x="8" y="1901"/>
                  </a:lnTo>
                  <a:lnTo>
                    <a:pt x="4" y="1880"/>
                  </a:lnTo>
                  <a:lnTo>
                    <a:pt x="1" y="1859"/>
                  </a:lnTo>
                  <a:lnTo>
                    <a:pt x="0" y="1836"/>
                  </a:lnTo>
                  <a:lnTo>
                    <a:pt x="0" y="1836"/>
                  </a:lnTo>
                  <a:close/>
                  <a:moveTo>
                    <a:pt x="35" y="1251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15" y="92"/>
                  </a:lnTo>
                  <a:lnTo>
                    <a:pt x="16" y="81"/>
                  </a:lnTo>
                  <a:lnTo>
                    <a:pt x="17" y="72"/>
                  </a:lnTo>
                  <a:lnTo>
                    <a:pt x="20" y="63"/>
                  </a:lnTo>
                  <a:lnTo>
                    <a:pt x="24" y="55"/>
                  </a:lnTo>
                  <a:lnTo>
                    <a:pt x="28" y="46"/>
                  </a:lnTo>
                  <a:lnTo>
                    <a:pt x="34" y="38"/>
                  </a:lnTo>
                  <a:lnTo>
                    <a:pt x="41" y="31"/>
                  </a:lnTo>
                  <a:lnTo>
                    <a:pt x="51" y="25"/>
                  </a:lnTo>
                  <a:lnTo>
                    <a:pt x="61" y="19"/>
                  </a:lnTo>
                  <a:lnTo>
                    <a:pt x="72" y="14"/>
                  </a:lnTo>
                  <a:lnTo>
                    <a:pt x="85" y="9"/>
                  </a:lnTo>
                  <a:lnTo>
                    <a:pt x="99" y="5"/>
                  </a:lnTo>
                  <a:lnTo>
                    <a:pt x="117" y="3"/>
                  </a:lnTo>
                  <a:lnTo>
                    <a:pt x="135" y="1"/>
                  </a:lnTo>
                  <a:lnTo>
                    <a:pt x="156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73" y="1"/>
                  </a:lnTo>
                  <a:lnTo>
                    <a:pt x="291" y="3"/>
                  </a:lnTo>
                  <a:lnTo>
                    <a:pt x="307" y="5"/>
                  </a:lnTo>
                  <a:lnTo>
                    <a:pt x="322" y="9"/>
                  </a:lnTo>
                  <a:lnTo>
                    <a:pt x="335" y="14"/>
                  </a:lnTo>
                  <a:lnTo>
                    <a:pt x="347" y="19"/>
                  </a:lnTo>
                  <a:lnTo>
                    <a:pt x="357" y="25"/>
                  </a:lnTo>
                  <a:lnTo>
                    <a:pt x="367" y="31"/>
                  </a:lnTo>
                  <a:lnTo>
                    <a:pt x="374" y="38"/>
                  </a:lnTo>
                  <a:lnTo>
                    <a:pt x="380" y="46"/>
                  </a:lnTo>
                  <a:lnTo>
                    <a:pt x="385" y="55"/>
                  </a:lnTo>
                  <a:lnTo>
                    <a:pt x="389" y="63"/>
                  </a:lnTo>
                  <a:lnTo>
                    <a:pt x="391" y="72"/>
                  </a:lnTo>
                  <a:lnTo>
                    <a:pt x="393" y="81"/>
                  </a:lnTo>
                  <a:lnTo>
                    <a:pt x="394" y="92"/>
                  </a:lnTo>
                  <a:lnTo>
                    <a:pt x="394" y="102"/>
                  </a:lnTo>
                  <a:lnTo>
                    <a:pt x="376" y="1251"/>
                  </a:lnTo>
                  <a:lnTo>
                    <a:pt x="376" y="1251"/>
                  </a:lnTo>
                  <a:lnTo>
                    <a:pt x="376" y="1262"/>
                  </a:lnTo>
                  <a:lnTo>
                    <a:pt x="374" y="1272"/>
                  </a:lnTo>
                  <a:lnTo>
                    <a:pt x="372" y="1281"/>
                  </a:lnTo>
                  <a:lnTo>
                    <a:pt x="369" y="1291"/>
                  </a:lnTo>
                  <a:lnTo>
                    <a:pt x="364" y="1300"/>
                  </a:lnTo>
                  <a:lnTo>
                    <a:pt x="359" y="1308"/>
                  </a:lnTo>
                  <a:lnTo>
                    <a:pt x="353" y="1316"/>
                  </a:lnTo>
                  <a:lnTo>
                    <a:pt x="346" y="1323"/>
                  </a:lnTo>
                  <a:lnTo>
                    <a:pt x="337" y="1331"/>
                  </a:lnTo>
                  <a:lnTo>
                    <a:pt x="327" y="1337"/>
                  </a:lnTo>
                  <a:lnTo>
                    <a:pt x="316" y="1342"/>
                  </a:lnTo>
                  <a:lnTo>
                    <a:pt x="302" y="1346"/>
                  </a:lnTo>
                  <a:lnTo>
                    <a:pt x="288" y="1350"/>
                  </a:lnTo>
                  <a:lnTo>
                    <a:pt x="271" y="1352"/>
                  </a:lnTo>
                  <a:lnTo>
                    <a:pt x="252" y="1354"/>
                  </a:lnTo>
                  <a:lnTo>
                    <a:pt x="232" y="1354"/>
                  </a:lnTo>
                  <a:lnTo>
                    <a:pt x="173" y="1354"/>
                  </a:lnTo>
                  <a:lnTo>
                    <a:pt x="173" y="1354"/>
                  </a:lnTo>
                  <a:lnTo>
                    <a:pt x="153" y="1354"/>
                  </a:lnTo>
                  <a:lnTo>
                    <a:pt x="135" y="1352"/>
                  </a:lnTo>
                  <a:lnTo>
                    <a:pt x="119" y="1350"/>
                  </a:lnTo>
                  <a:lnTo>
                    <a:pt x="105" y="1346"/>
                  </a:lnTo>
                  <a:lnTo>
                    <a:pt x="91" y="1342"/>
                  </a:lnTo>
                  <a:lnTo>
                    <a:pt x="80" y="1337"/>
                  </a:lnTo>
                  <a:lnTo>
                    <a:pt x="70" y="1331"/>
                  </a:lnTo>
                  <a:lnTo>
                    <a:pt x="62" y="1323"/>
                  </a:lnTo>
                  <a:lnTo>
                    <a:pt x="55" y="1316"/>
                  </a:lnTo>
                  <a:lnTo>
                    <a:pt x="50" y="1308"/>
                  </a:lnTo>
                  <a:lnTo>
                    <a:pt x="44" y="1300"/>
                  </a:lnTo>
                  <a:lnTo>
                    <a:pt x="40" y="1291"/>
                  </a:lnTo>
                  <a:lnTo>
                    <a:pt x="38" y="1281"/>
                  </a:lnTo>
                  <a:lnTo>
                    <a:pt x="36" y="1272"/>
                  </a:lnTo>
                  <a:lnTo>
                    <a:pt x="35" y="1262"/>
                  </a:lnTo>
                  <a:lnTo>
                    <a:pt x="35" y="1251"/>
                  </a:lnTo>
                  <a:lnTo>
                    <a:pt x="35" y="1251"/>
                  </a:lnTo>
                  <a:close/>
                </a:path>
              </a:pathLst>
            </a:custGeom>
            <a:solidFill>
              <a:srgbClr val="EA1C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en-GB" sz="1600" dirty="0">
                <a:solidFill>
                  <a:srgbClr val="000000"/>
                </a:solidFill>
                <a:latin typeface="EON Brix San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FEC2ECC-3687-4BAC-8BC6-2BB91BE1D00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7706183" y="1744149"/>
              <a:ext cx="285785" cy="241283"/>
            </a:xfrm>
            <a:custGeom>
              <a:avLst/>
              <a:gdLst>
                <a:gd name="T0" fmla="*/ 1396 w 1709"/>
                <a:gd name="T1" fmla="*/ 1488 h 1488"/>
                <a:gd name="T2" fmla="*/ 854 w 1709"/>
                <a:gd name="T3" fmla="*/ 1487 h 1488"/>
                <a:gd name="T4" fmla="*/ 82 w 1709"/>
                <a:gd name="T5" fmla="*/ 1488 h 1488"/>
                <a:gd name="T6" fmla="*/ 16 w 1709"/>
                <a:gd name="T7" fmla="*/ 1456 h 1488"/>
                <a:gd name="T8" fmla="*/ 21 w 1709"/>
                <a:gd name="T9" fmla="*/ 1381 h 1488"/>
                <a:gd name="T10" fmla="*/ 794 w 1709"/>
                <a:gd name="T11" fmla="*/ 57 h 1488"/>
                <a:gd name="T12" fmla="*/ 915 w 1709"/>
                <a:gd name="T13" fmla="*/ 57 h 1488"/>
                <a:gd name="T14" fmla="*/ 1688 w 1709"/>
                <a:gd name="T15" fmla="*/ 1381 h 1488"/>
                <a:gd name="T16" fmla="*/ 1694 w 1709"/>
                <a:gd name="T17" fmla="*/ 1456 h 1488"/>
                <a:gd name="T18" fmla="*/ 1627 w 1709"/>
                <a:gd name="T19" fmla="*/ 1488 h 1488"/>
                <a:gd name="T20" fmla="*/ 1532 w 1709"/>
                <a:gd name="T21" fmla="*/ 1488 h 1488"/>
                <a:gd name="connsiteX0" fmla="*/ 7799 w 9924"/>
                <a:gd name="connsiteY0" fmla="*/ 9617 h 9617"/>
                <a:gd name="connsiteX1" fmla="*/ 4958 w 9924"/>
                <a:gd name="connsiteY1" fmla="*/ 9610 h 9617"/>
                <a:gd name="connsiteX2" fmla="*/ 441 w 9924"/>
                <a:gd name="connsiteY2" fmla="*/ 9617 h 9617"/>
                <a:gd name="connsiteX3" fmla="*/ 55 w 9924"/>
                <a:gd name="connsiteY3" fmla="*/ 9402 h 9617"/>
                <a:gd name="connsiteX4" fmla="*/ 84 w 9924"/>
                <a:gd name="connsiteY4" fmla="*/ 8898 h 9617"/>
                <a:gd name="connsiteX5" fmla="*/ 4607 w 9924"/>
                <a:gd name="connsiteY5" fmla="*/ 0 h 9617"/>
                <a:gd name="connsiteX6" fmla="*/ 5315 w 9924"/>
                <a:gd name="connsiteY6" fmla="*/ 0 h 9617"/>
                <a:gd name="connsiteX7" fmla="*/ 9838 w 9924"/>
                <a:gd name="connsiteY7" fmla="*/ 8898 h 9617"/>
                <a:gd name="connsiteX8" fmla="*/ 9873 w 9924"/>
                <a:gd name="connsiteY8" fmla="*/ 9402 h 9617"/>
                <a:gd name="connsiteX9" fmla="*/ 9481 w 9924"/>
                <a:gd name="connsiteY9" fmla="*/ 9617 h 9617"/>
                <a:gd name="connsiteX10" fmla="*/ 8925 w 9924"/>
                <a:gd name="connsiteY10" fmla="*/ 9617 h 9617"/>
                <a:gd name="connsiteX0" fmla="*/ 7358 w 9998"/>
                <a:gd name="connsiteY0" fmla="*/ 10000 h 10000"/>
                <a:gd name="connsiteX1" fmla="*/ 4995 w 9998"/>
                <a:gd name="connsiteY1" fmla="*/ 9993 h 10000"/>
                <a:gd name="connsiteX2" fmla="*/ 443 w 9998"/>
                <a:gd name="connsiteY2" fmla="*/ 10000 h 10000"/>
                <a:gd name="connsiteX3" fmla="*/ 54 w 9998"/>
                <a:gd name="connsiteY3" fmla="*/ 9776 h 10000"/>
                <a:gd name="connsiteX4" fmla="*/ 84 w 9998"/>
                <a:gd name="connsiteY4" fmla="*/ 9252 h 10000"/>
                <a:gd name="connsiteX5" fmla="*/ 4641 w 9998"/>
                <a:gd name="connsiteY5" fmla="*/ 0 h 10000"/>
                <a:gd name="connsiteX6" fmla="*/ 5355 w 9998"/>
                <a:gd name="connsiteY6" fmla="*/ 0 h 10000"/>
                <a:gd name="connsiteX7" fmla="*/ 9912 w 9998"/>
                <a:gd name="connsiteY7" fmla="*/ 9252 h 10000"/>
                <a:gd name="connsiteX8" fmla="*/ 9948 w 9998"/>
                <a:gd name="connsiteY8" fmla="*/ 9776 h 10000"/>
                <a:gd name="connsiteX9" fmla="*/ 9553 w 9998"/>
                <a:gd name="connsiteY9" fmla="*/ 10000 h 10000"/>
                <a:gd name="connsiteX10" fmla="*/ 8992 w 9998"/>
                <a:gd name="connsiteY10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8" h="10000">
                  <a:moveTo>
                    <a:pt x="7358" y="10000"/>
                  </a:moveTo>
                  <a:lnTo>
                    <a:pt x="4995" y="9993"/>
                  </a:lnTo>
                  <a:lnTo>
                    <a:pt x="443" y="10000"/>
                  </a:lnTo>
                  <a:cubicBezTo>
                    <a:pt x="278" y="10000"/>
                    <a:pt x="137" y="9951"/>
                    <a:pt x="54" y="9776"/>
                  </a:cubicBezTo>
                  <a:cubicBezTo>
                    <a:pt x="-40" y="9594"/>
                    <a:pt x="1" y="9427"/>
                    <a:pt x="84" y="9252"/>
                  </a:cubicBezTo>
                  <a:lnTo>
                    <a:pt x="4641" y="0"/>
                  </a:lnTo>
                  <a:cubicBezTo>
                    <a:pt x="4836" y="-398"/>
                    <a:pt x="5160" y="-398"/>
                    <a:pt x="5355" y="0"/>
                  </a:cubicBezTo>
                  <a:lnTo>
                    <a:pt x="9912" y="9252"/>
                  </a:lnTo>
                  <a:cubicBezTo>
                    <a:pt x="10001" y="9427"/>
                    <a:pt x="10036" y="9594"/>
                    <a:pt x="9948" y="9776"/>
                  </a:cubicBezTo>
                  <a:cubicBezTo>
                    <a:pt x="9859" y="9951"/>
                    <a:pt x="9718" y="10000"/>
                    <a:pt x="9553" y="10000"/>
                  </a:cubicBezTo>
                  <a:cubicBezTo>
                    <a:pt x="9199" y="9993"/>
                    <a:pt x="9341" y="10000"/>
                    <a:pt x="8992" y="10000"/>
                  </a:cubicBezTo>
                </a:path>
              </a:pathLst>
            </a:custGeom>
            <a:noFill/>
            <a:ln w="15875" cap="rnd">
              <a:solidFill>
                <a:srgbClr val="EA1C0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endParaRPr lang="en-GB" sz="1200" kern="0" dirty="0">
                <a:solidFill>
                  <a:srgbClr val="000000"/>
                </a:solidFill>
                <a:latin typeface="EON Brix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43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7CBB854-1F8A-4BA7-AC49-878FD0AEB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Finanční situace podniku – STABILIZACE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128A738-2B8B-F645-AF17-699C58D41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05011"/>
              </p:ext>
            </p:extLst>
          </p:nvPr>
        </p:nvGraphicFramePr>
        <p:xfrm>
          <a:off x="522808" y="1209743"/>
          <a:ext cx="8208912" cy="2362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246697">
                  <a:extLst>
                    <a:ext uri="{9D8B030D-6E8A-4147-A177-3AD203B41FA5}">
                      <a16:colId xmlns:a16="http://schemas.microsoft.com/office/drawing/2014/main" val="69305363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7127146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511644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13302197"/>
                    </a:ext>
                  </a:extLst>
                </a:gridCol>
                <a:gridCol w="1073783">
                  <a:extLst>
                    <a:ext uri="{9D8B030D-6E8A-4147-A177-3AD203B41FA5}">
                      <a16:colId xmlns:a16="http://schemas.microsoft.com/office/drawing/2014/main" val="4067918643"/>
                    </a:ext>
                  </a:extLst>
                </a:gridCol>
              </a:tblGrid>
              <a:tr h="400762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Krytí likvidity – dle nutného pořadí</a:t>
                      </a:r>
                      <a:endParaRPr lang="cs-CZ" sz="12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Preferovaná varianta </a:t>
                      </a:r>
                    </a:p>
                    <a:p>
                      <a:pPr algn="ctr"/>
                      <a:r>
                        <a:rPr lang="cs-CZ" sz="1050" kern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Vícezdrojový přístup</a:t>
                      </a:r>
                      <a:endParaRPr lang="cs-CZ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sng" kern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cs-CZ" sz="1200" u="sng" kern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rajní varianta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cs-CZ" sz="1000" kern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Stát nahrazuje částečně banky</a:t>
                      </a:r>
                      <a:endParaRPr lang="cs-CZ" sz="1100" b="1" kern="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533261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mil.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09382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Podřízený úvěr od Státu</a:t>
                      </a:r>
                      <a:r>
                        <a:rPr lang="cs-CZ" sz="11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min. 4 roky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71143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Komerční úvěrování </a:t>
                      </a:r>
                      <a:r>
                        <a:rPr lang="cs-CZ" sz="11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1 000</a:t>
                      </a:r>
                      <a:r>
                        <a:rPr lang="cs-CZ" sz="1200" b="1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20889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Půjčka od NRB</a:t>
                      </a:r>
                      <a:r>
                        <a:rPr lang="cs-CZ" sz="11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min. 3 roky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11351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Transformační příspěvek od Státu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41021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r>
                        <a:rPr lang="cs-CZ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 rámec </a:t>
                      </a:r>
                      <a:r>
                        <a:rPr lang="cs-CZ" sz="1100" b="1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6005"/>
                  </a:ext>
                </a:extLst>
              </a:tr>
              <a:tr h="250476">
                <a:tc>
                  <a:txBody>
                    <a:bodyPr/>
                    <a:lstStyle/>
                    <a:p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Celkový rámec kumulativně (2023 – 2024)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3750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657EF4F-6D4A-0CFE-AB59-B991337DECEC}"/>
              </a:ext>
            </a:extLst>
          </p:cNvPr>
          <p:cNvSpPr txBox="1"/>
          <p:nvPr/>
        </p:nvSpPr>
        <p:spPr>
          <a:xfrm>
            <a:off x="482586" y="871189"/>
            <a:ext cx="6853459" cy="33855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Chybějící likvidita v podniku v roce 2024 dosáhne </a:t>
            </a:r>
            <a:r>
              <a:rPr lang="cs-CZ" sz="16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~ -8,4 mld.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EC5AD5-19CE-9B55-280C-052D7A075590}"/>
              </a:ext>
            </a:extLst>
          </p:cNvPr>
          <p:cNvSpPr txBox="1"/>
          <p:nvPr/>
        </p:nvSpPr>
        <p:spPr>
          <a:xfrm>
            <a:off x="482586" y="3651870"/>
            <a:ext cx="7617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1) lze kapitalizovat dle potřeby a musí být poskytnut bez zajištění </a:t>
            </a:r>
          </a:p>
          <a:p>
            <a:r>
              <a:rPr lang="cs-CZ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2) max. limit dle regulace </a:t>
            </a:r>
          </a:p>
          <a:p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3) k datu 31.12.2023 končí úvěrová linka ve výši 0,75 mld. Kč u RB, detail úvěrových linek uveden v </a:t>
            </a:r>
            <a:r>
              <a:rPr 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backup</a:t>
            </a:r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slide</a:t>
            </a:r>
          </a:p>
          <a:p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lang="cs-CZ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předpoklad obdržení řádné zálohy ČNUS za předchozí období 0,75 mld. ročně</a:t>
            </a:r>
          </a:p>
          <a:p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5) Předpoklad možnosti čerpání pouze alianční smlouvy s ČSOB (1 mld. Kč)</a:t>
            </a:r>
          </a:p>
        </p:txBody>
      </p:sp>
    </p:spTree>
    <p:extLst>
      <p:ext uri="{BB962C8B-B14F-4D97-AF65-F5344CB8AC3E}">
        <p14:creationId xmlns:p14="http://schemas.microsoft.com/office/powerpoint/2010/main" val="343153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82A9892-39F4-4CE9-9C8F-8B6EACFCB6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Transformační rámec České pošty</a:t>
            </a: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4C1AED58-EA47-44A5-AACA-9929A702B325}"/>
              </a:ext>
            </a:extLst>
          </p:cNvPr>
          <p:cNvSpPr/>
          <p:nvPr/>
        </p:nvSpPr>
        <p:spPr>
          <a:xfrm>
            <a:off x="618701" y="700739"/>
            <a:ext cx="625916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ctr"/>
            <a:endParaRPr lang="cs-CZ" sz="800" b="1" kern="0" dirty="0">
              <a:solidFill>
                <a:srgbClr val="0027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/>
            <a:r>
              <a:rPr lang="cs-CZ" alt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Fyzické oddělení státních a komerčních služeb, vč. změny právní formy komerční části podniku na akciovou společnost.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8" fontAlgn="ctr"/>
            <a:endParaRPr lang="cs-CZ" sz="1050" b="1" i="1" kern="0" dirty="0">
              <a:solidFill>
                <a:srgbClr val="00277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378" fontAlgn="ctr"/>
            <a:endParaRPr lang="cs-CZ" sz="2000" b="1" kern="0" dirty="0">
              <a:solidFill>
                <a:srgbClr val="0027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8" fontAlgn="ctr"/>
            <a:endParaRPr lang="cs-CZ" sz="700" b="1" i="1" kern="0" dirty="0">
              <a:solidFill>
                <a:srgbClr val="0027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8" fontAlgn="ctr"/>
            <a:endParaRPr lang="cs-CZ" sz="700" b="1" i="1" kern="0" dirty="0">
              <a:solidFill>
                <a:srgbClr val="0027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C677B06-3638-4ACE-AE7C-CDAA3F63DC21}"/>
              </a:ext>
            </a:extLst>
          </p:cNvPr>
          <p:cNvSpPr/>
          <p:nvPr/>
        </p:nvSpPr>
        <p:spPr>
          <a:xfrm>
            <a:off x="593576" y="1556570"/>
            <a:ext cx="162000" cy="1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810BFFF-DC62-4473-AEDA-041E71603B46}"/>
              </a:ext>
            </a:extLst>
          </p:cNvPr>
          <p:cNvSpPr/>
          <p:nvPr/>
        </p:nvSpPr>
        <p:spPr>
          <a:xfrm>
            <a:off x="678470" y="3882256"/>
            <a:ext cx="162000" cy="1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D7C13CB-0E2A-450F-A060-0CE5A92452A1}"/>
              </a:ext>
            </a:extLst>
          </p:cNvPr>
          <p:cNvSpPr txBox="1">
            <a:spLocks/>
          </p:cNvSpPr>
          <p:nvPr/>
        </p:nvSpPr>
        <p:spPr>
          <a:xfrm>
            <a:off x="775105" y="1492471"/>
            <a:ext cx="2274977" cy="11051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867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14877" indent="-3830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409" indent="-3344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9261" indent="-28785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7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78434" indent="-2391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953737" indent="-4698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4563306" indent="-4698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5172876" indent="-4698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782445" indent="-4698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100" b="0" kern="0" dirty="0">
                <a:ea typeface="Calibri" panose="020F0502020204030204" pitchFamily="34" charset="0"/>
              </a:rPr>
              <a:t>Pobočková síť  </a:t>
            </a:r>
            <a:r>
              <a:rPr lang="cs-CZ" sz="1100" b="0" kern="0" dirty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100" b="0" kern="0" dirty="0">
                <a:ea typeface="Calibri" panose="020F0502020204030204" pitchFamily="34" charset="0"/>
              </a:rPr>
              <a:t>prodloužená ruka státu, zajišťuje pro veřejnost i celou řadu dalších služeb jako jsou finanční služby, výplata důchodů, poskytování služeb kontaktního místa veřejné správy atd.</a:t>
            </a:r>
            <a:endParaRPr lang="cs-CZ" sz="1100" b="0" kern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AA3BE41-F51B-4D8F-800E-A9408CC3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0" y="3828422"/>
            <a:ext cx="255653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</a:pPr>
            <a:r>
              <a:rPr lang="cs-CZ" altLang="cs-CZ" sz="1100" kern="0" dirty="0">
                <a:latin typeface="Calibri" panose="020F0502020204030204" pitchFamily="34" charset="0"/>
              </a:rPr>
              <a:t>Moderní logistická společnost, která se může pohybovat na trhu bez dodatečné zátěže v podobě provozu pobočkové sítě.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1351A4F-10EC-4198-AACD-E61000418997}"/>
              </a:ext>
            </a:extLst>
          </p:cNvPr>
          <p:cNvSpPr txBox="1"/>
          <p:nvPr/>
        </p:nvSpPr>
        <p:spPr>
          <a:xfrm>
            <a:off x="6184742" y="1556570"/>
            <a:ext cx="2717006" cy="261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105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z="1100" dirty="0">
                <a:solidFill>
                  <a:schemeClr val="bg1"/>
                </a:solidFill>
              </a:rPr>
              <a:t>Legislativní pohled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727D18F-3129-4E0A-826E-38F2E0D4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264" y="1531236"/>
            <a:ext cx="2782697" cy="1577333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CABA23D2-8FF6-4BE9-BBA9-B9455C8300C2}"/>
              </a:ext>
            </a:extLst>
          </p:cNvPr>
          <p:cNvSpPr txBox="1"/>
          <p:nvPr/>
        </p:nvSpPr>
        <p:spPr>
          <a:xfrm>
            <a:off x="6184742" y="1865195"/>
            <a:ext cx="27170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Změna zákona o poštovních službách 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Zohlednění rozdělení provozovatele PS a poskytovatele logistických služeb.</a:t>
            </a:r>
          </a:p>
          <a:p>
            <a:endParaRPr lang="cs-CZ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Změny navazujících práv. předpisů upravujících činnost ČP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Zohlednění navazujícího rozdělení činnosti mezi nástupnické podniky (ISDS, distribuce důchodů atd.).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endParaRPr lang="cs-CZ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Právní forma ČP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Změna právní formy nástupnických entit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F32DE489-A0D3-489E-A807-B8FF60D80E3E}"/>
              </a:ext>
            </a:extLst>
          </p:cNvPr>
          <p:cNvSpPr/>
          <p:nvPr/>
        </p:nvSpPr>
        <p:spPr>
          <a:xfrm>
            <a:off x="823500" y="2925350"/>
            <a:ext cx="2782697" cy="94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Státní rozpočet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Nelimitovaný ČNUS 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Kompenzace od samospráv</a:t>
            </a:r>
          </a:p>
          <a:p>
            <a:pPr marL="171450" indent="-171450">
              <a:buFont typeface="Calibri" panose="020F0502020204030204" pitchFamily="34" charset="0"/>
              <a:buChar char="—"/>
            </a:pPr>
            <a:r>
              <a:rPr 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Čerpání EU fondů</a:t>
            </a:r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36856C6A-8028-40AB-BA0A-55D4EA896B27}"/>
              </a:ext>
            </a:extLst>
          </p:cNvPr>
          <p:cNvSpPr/>
          <p:nvPr/>
        </p:nvSpPr>
        <p:spPr>
          <a:xfrm>
            <a:off x="2824808" y="2301593"/>
            <a:ext cx="603593" cy="423955"/>
          </a:xfrm>
          <a:custGeom>
            <a:avLst/>
            <a:gdLst>
              <a:gd name="connsiteX0" fmla="*/ 1568450 w 1568450"/>
              <a:gd name="connsiteY0" fmla="*/ 0 h 1377950"/>
              <a:gd name="connsiteX1" fmla="*/ 1397000 w 1568450"/>
              <a:gd name="connsiteY1" fmla="*/ 279400 h 1377950"/>
              <a:gd name="connsiteX2" fmla="*/ 1301750 w 1568450"/>
              <a:gd name="connsiteY2" fmla="*/ 806450 h 1377950"/>
              <a:gd name="connsiteX3" fmla="*/ 939800 w 1568450"/>
              <a:gd name="connsiteY3" fmla="*/ 1130300 h 1377950"/>
              <a:gd name="connsiteX4" fmla="*/ 209550 w 1568450"/>
              <a:gd name="connsiteY4" fmla="*/ 1168400 h 1377950"/>
              <a:gd name="connsiteX5" fmla="*/ 0 w 1568450"/>
              <a:gd name="connsiteY5" fmla="*/ 137795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50" h="1377950">
                <a:moveTo>
                  <a:pt x="1568450" y="0"/>
                </a:moveTo>
                <a:cubicBezTo>
                  <a:pt x="1504950" y="72496"/>
                  <a:pt x="1441450" y="144992"/>
                  <a:pt x="1397000" y="279400"/>
                </a:cubicBezTo>
                <a:cubicBezTo>
                  <a:pt x="1352550" y="413808"/>
                  <a:pt x="1377950" y="664633"/>
                  <a:pt x="1301750" y="806450"/>
                </a:cubicBezTo>
                <a:cubicBezTo>
                  <a:pt x="1225550" y="948267"/>
                  <a:pt x="1121833" y="1069975"/>
                  <a:pt x="939800" y="1130300"/>
                </a:cubicBezTo>
                <a:cubicBezTo>
                  <a:pt x="757767" y="1190625"/>
                  <a:pt x="366183" y="1127125"/>
                  <a:pt x="209550" y="1168400"/>
                </a:cubicBezTo>
                <a:cubicBezTo>
                  <a:pt x="52917" y="1209675"/>
                  <a:pt x="26458" y="1293812"/>
                  <a:pt x="0" y="137795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772FDC2-3A58-450D-BAE9-F9D977736ED4}"/>
              </a:ext>
            </a:extLst>
          </p:cNvPr>
          <p:cNvSpPr txBox="1"/>
          <p:nvPr/>
        </p:nvSpPr>
        <p:spPr>
          <a:xfrm>
            <a:off x="707010" y="2751726"/>
            <a:ext cx="2379580" cy="2616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Možnosti financování služeb pro stát: </a:t>
            </a:r>
          </a:p>
        </p:txBody>
      </p:sp>
      <p:sp>
        <p:nvSpPr>
          <p:cNvPr id="36" name="Oval 53">
            <a:extLst>
              <a:ext uri="{FF2B5EF4-FFF2-40B4-BE49-F238E27FC236}">
                <a16:creationId xmlns:a16="http://schemas.microsoft.com/office/drawing/2014/main" id="{21CA5600-9177-48FE-9A93-9E6FEF8CAB70}"/>
              </a:ext>
            </a:extLst>
          </p:cNvPr>
          <p:cNvSpPr/>
          <p:nvPr/>
        </p:nvSpPr>
        <p:spPr>
          <a:xfrm>
            <a:off x="778610" y="310661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Oval 53">
            <a:extLst>
              <a:ext uri="{FF2B5EF4-FFF2-40B4-BE49-F238E27FC236}">
                <a16:creationId xmlns:a16="http://schemas.microsoft.com/office/drawing/2014/main" id="{007EB3AA-E0D2-4E84-B78B-1B705BEBE9D7}"/>
              </a:ext>
            </a:extLst>
          </p:cNvPr>
          <p:cNvSpPr/>
          <p:nvPr/>
        </p:nvSpPr>
        <p:spPr>
          <a:xfrm>
            <a:off x="778610" y="3258798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Oval 53">
            <a:extLst>
              <a:ext uri="{FF2B5EF4-FFF2-40B4-BE49-F238E27FC236}">
                <a16:creationId xmlns:a16="http://schemas.microsoft.com/office/drawing/2014/main" id="{FE18219C-4F21-4AE9-8A12-136DFA1C228A}"/>
              </a:ext>
            </a:extLst>
          </p:cNvPr>
          <p:cNvSpPr/>
          <p:nvPr/>
        </p:nvSpPr>
        <p:spPr>
          <a:xfrm>
            <a:off x="778610" y="3408761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Oval 53">
            <a:extLst>
              <a:ext uri="{FF2B5EF4-FFF2-40B4-BE49-F238E27FC236}">
                <a16:creationId xmlns:a16="http://schemas.microsoft.com/office/drawing/2014/main" id="{B7BA6B0A-86F9-43A0-BB86-10206754F02A}"/>
              </a:ext>
            </a:extLst>
          </p:cNvPr>
          <p:cNvSpPr/>
          <p:nvPr/>
        </p:nvSpPr>
        <p:spPr>
          <a:xfrm>
            <a:off x="778610" y="356727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A026D374-DFBD-4332-9818-E88D711D4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0218" flipH="1" flipV="1">
            <a:off x="7030497" y="836214"/>
            <a:ext cx="628378" cy="822286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D5B8B08F-BF87-486C-8295-6F4C9888FFA1}"/>
              </a:ext>
            </a:extLst>
          </p:cNvPr>
          <p:cNvSpPr/>
          <p:nvPr/>
        </p:nvSpPr>
        <p:spPr>
          <a:xfrm>
            <a:off x="4572016" y="1491646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4E546F3E-A6A6-4125-9807-694718009D9D}"/>
              </a:ext>
            </a:extLst>
          </p:cNvPr>
          <p:cNvSpPr/>
          <p:nvPr/>
        </p:nvSpPr>
        <p:spPr>
          <a:xfrm>
            <a:off x="3063400" y="1466312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171E6CB-0BE7-4567-8AD6-B4C2C8537016}"/>
              </a:ext>
            </a:extLst>
          </p:cNvPr>
          <p:cNvSpPr/>
          <p:nvPr/>
        </p:nvSpPr>
        <p:spPr>
          <a:xfrm>
            <a:off x="4052612" y="2301593"/>
            <a:ext cx="864000" cy="86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390F2B4-6131-4155-9288-001E7E3CF0D8}"/>
              </a:ext>
            </a:extLst>
          </p:cNvPr>
          <p:cNvCxnSpPr>
            <a:stCxn id="18" idx="0"/>
            <a:endCxn id="3" idx="4"/>
          </p:cNvCxnSpPr>
          <p:nvPr/>
        </p:nvCxnSpPr>
        <p:spPr>
          <a:xfrm flipH="1">
            <a:off x="4484612" y="1531236"/>
            <a:ext cx="1" cy="163435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16E436-B646-46E6-B522-5155B235A0D7}"/>
              </a:ext>
            </a:extLst>
          </p:cNvPr>
          <p:cNvSpPr txBox="1"/>
          <p:nvPr/>
        </p:nvSpPr>
        <p:spPr>
          <a:xfrm>
            <a:off x="3256807" y="2633284"/>
            <a:ext cx="1216462" cy="33855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r"/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Financování</a:t>
            </a:r>
          </a:p>
          <a:p>
            <a:pPr algn="r"/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Konkurenceschopnost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CEBDDB1-DE8C-45F7-919B-719DE723D43D}"/>
              </a:ext>
            </a:extLst>
          </p:cNvPr>
          <p:cNvSpPr txBox="1"/>
          <p:nvPr/>
        </p:nvSpPr>
        <p:spPr>
          <a:xfrm>
            <a:off x="4489282" y="2633284"/>
            <a:ext cx="1216462" cy="33855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Financování</a:t>
            </a:r>
          </a:p>
          <a:p>
            <a:r>
              <a:rPr lang="cs-CZ" sz="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Konkurenceschopnost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E1914EC-253D-438C-A78A-86055E40F5F8}"/>
              </a:ext>
            </a:extLst>
          </p:cNvPr>
          <p:cNvCxnSpPr>
            <a:cxnSpLocks/>
          </p:cNvCxnSpPr>
          <p:nvPr/>
        </p:nvCxnSpPr>
        <p:spPr>
          <a:xfrm flipV="1">
            <a:off x="3454271" y="2815332"/>
            <a:ext cx="2086552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1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5019E5E-E26B-4B42-9757-4C827A2E4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800" b="1" dirty="0"/>
              <a:t>Rámcový harmonogram transformace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B7DE9A-AD74-4A1C-91B6-4449AA10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32410"/>
            <a:ext cx="8126712" cy="36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d6632f1a-444f-45f7-b19d-913af4ffb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bcc1735-3617-4899-ad8c-7e31a7e56ac3"/>
  <p:tag name="MIO_EK" val="0"/>
  <p:tag name="MIO_EKGUID" val="9c6b4091-1cd4-4153-86e5-a86d55c994e7"/>
  <p:tag name="MIO_UPDATE" val="True"/>
  <p:tag name="MIO_VERSION" val="04.01.2018 16:08:31"/>
  <p:tag name="MIO_DBID" val="37751D66-DF7D-4C12-856E-3927FA00E853"/>
  <p:tag name="MIO_LASTDOWNLOADED" val="30.01.2019 16:30:07"/>
  <p:tag name="MIO_OBJECTNAME" val="Group 250"/>
  <p:tag name="MIO_LASTEDITORNAME" val="Tobias Bos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GUID" val="66638637-a48f-4abd-886b-8802c91123cc"/>
</p:tagLst>
</file>

<file path=ppt/theme/theme1.xml><?xml version="1.0" encoding="utf-8"?>
<a:theme xmlns:a="http://schemas.openxmlformats.org/drawingml/2006/main" name="Prezentace_16ku9">
  <a:themeElements>
    <a:clrScheme name="CP F">
      <a:dk1>
        <a:srgbClr val="002776"/>
      </a:dk1>
      <a:lt1>
        <a:srgbClr val="FFFFFF"/>
      </a:lt1>
      <a:dk2>
        <a:srgbClr val="002776"/>
      </a:dk2>
      <a:lt2>
        <a:srgbClr val="FDDB00"/>
      </a:lt2>
      <a:accent1>
        <a:srgbClr val="FDDB00"/>
      </a:accent1>
      <a:accent2>
        <a:srgbClr val="00A9E0"/>
      </a:accent2>
      <a:accent3>
        <a:srgbClr val="BCBDBC"/>
      </a:accent3>
      <a:accent4>
        <a:srgbClr val="92D400"/>
      </a:accent4>
      <a:accent5>
        <a:srgbClr val="EC1848"/>
      </a:accent5>
      <a:accent6>
        <a:srgbClr val="82786F"/>
      </a:accent6>
      <a:hlink>
        <a:srgbClr val="00A9E0"/>
      </a:hlink>
      <a:folHlink>
        <a:srgbClr val="82786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defRPr kern="0" dirty="0" smtClean="0"/>
        </a:defPPr>
      </a:lstStyle>
    </a:txDef>
  </a:objectDefaults>
  <a:extraClrSchemeLst>
    <a:extraClrScheme>
      <a:clrScheme name="Výchozí návrh 1">
        <a:dk1>
          <a:srgbClr val="002776"/>
        </a:dk1>
        <a:lt1>
          <a:srgbClr val="FFFFFF"/>
        </a:lt1>
        <a:dk2>
          <a:srgbClr val="002776"/>
        </a:dk2>
        <a:lt2>
          <a:srgbClr val="EAAB00"/>
        </a:lt2>
        <a:accent1>
          <a:srgbClr val="EC1848"/>
        </a:accent1>
        <a:accent2>
          <a:srgbClr val="00A9E0"/>
        </a:accent2>
        <a:accent3>
          <a:srgbClr val="FFFFFF"/>
        </a:accent3>
        <a:accent4>
          <a:srgbClr val="002064"/>
        </a:accent4>
        <a:accent5>
          <a:srgbClr val="F4ABB1"/>
        </a:accent5>
        <a:accent6>
          <a:srgbClr val="0099CB"/>
        </a:accent6>
        <a:hlink>
          <a:srgbClr val="6B57A4"/>
        </a:hlink>
        <a:folHlink>
          <a:srgbClr val="8278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8CD7F8"/>
        </a:dk1>
        <a:lt1>
          <a:srgbClr val="EAAB00"/>
        </a:lt1>
        <a:dk2>
          <a:srgbClr val="002776"/>
        </a:dk2>
        <a:lt2>
          <a:srgbClr val="EAAB00"/>
        </a:lt2>
        <a:accent1>
          <a:srgbClr val="1E93CE"/>
        </a:accent1>
        <a:accent2>
          <a:srgbClr val="6683AE"/>
        </a:accent2>
        <a:accent3>
          <a:srgbClr val="AAACBD"/>
        </a:accent3>
        <a:accent4>
          <a:srgbClr val="C89100"/>
        </a:accent4>
        <a:accent5>
          <a:srgbClr val="ABC8E3"/>
        </a:accent5>
        <a:accent6>
          <a:srgbClr val="5C769D"/>
        </a:accent6>
        <a:hlink>
          <a:srgbClr val="6B57A4"/>
        </a:hlink>
        <a:folHlink>
          <a:srgbClr val="8278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1" id="{98D4E9FB-6B59-4561-91B7-8117C311A47D}" vid="{CBE02E5C-6D27-4662-B7F7-B2E69BAB8766}"/>
    </a:ext>
  </a:extLst>
</a:theme>
</file>

<file path=ppt/theme/theme2.xml><?xml version="1.0" encoding="utf-8"?>
<a:theme xmlns:a="http://schemas.openxmlformats.org/drawingml/2006/main" name="1_130916 - A4 Landscape master (3mm bleed and 6mm crop marks)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FDM">
      <a:majorFont>
        <a:latin typeface="Univers 45 Light"/>
        <a:ea typeface=""/>
        <a:cs typeface=""/>
      </a:majorFont>
      <a:minorFont>
        <a:latin typeface="Univers 45 Light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716bd3-228b-4926-8974-58907790ac2a">
      <UserInfo>
        <DisplayName>Buzek Lukáš Mgr. Ph.D.</DisplayName>
        <AccountId>44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D600C7FAFDB44B846D9336C2B00ED7" ma:contentTypeVersion="4" ma:contentTypeDescription="Vytvoří nový dokument" ma:contentTypeScope="" ma:versionID="02d30fd8a69aeb09dfe11999c9cb7825">
  <xsd:schema xmlns:xsd="http://www.w3.org/2001/XMLSchema" xmlns:xs="http://www.w3.org/2001/XMLSchema" xmlns:p="http://schemas.microsoft.com/office/2006/metadata/properties" xmlns:ns2="9dd549e2-201b-4d83-bae0-22c9ef69784a" xmlns:ns3="43716bd3-228b-4926-8974-58907790ac2a" targetNamespace="http://schemas.microsoft.com/office/2006/metadata/properties" ma:root="true" ma:fieldsID="8b8050d3b14319df2c352091c8fe1ef2" ns2:_="" ns3:_="">
    <xsd:import namespace="9dd549e2-201b-4d83-bae0-22c9ef69784a"/>
    <xsd:import namespace="43716bd3-228b-4926-8974-58907790a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549e2-201b-4d83-bae0-22c9ef697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16bd3-228b-4926-8974-58907790a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4BCC9-7DB9-41CC-88BB-AF0728DA1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D1D54-1E16-43F5-AF2D-95F523FBE77D}">
  <ds:schemaRefs>
    <ds:schemaRef ds:uri="43716bd3-228b-4926-8974-58907790ac2a"/>
    <ds:schemaRef ds:uri="http://schemas.microsoft.com/office/2006/metadata/properties"/>
    <ds:schemaRef ds:uri="9dd549e2-201b-4d83-bae0-22c9ef69784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E95811-3611-4948-B50B-CA650DA6BC3C}">
  <ds:schemaRefs>
    <ds:schemaRef ds:uri="43716bd3-228b-4926-8974-58907790ac2a"/>
    <ds:schemaRef ds:uri="9dd549e2-201b-4d83-bae0-22c9ef697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Prezentace_16ku9</Template>
  <TotalTime>29383</TotalTime>
  <Words>1540</Words>
  <Application>Microsoft Office PowerPoint</Application>
  <PresentationFormat>Předvádění na obrazovce (16:9)</PresentationFormat>
  <Paragraphs>291</Paragraphs>
  <Slides>12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EON Brix Sans</vt:lpstr>
      <vt:lpstr>Times New Roman</vt:lpstr>
      <vt:lpstr>Univers 45 Light</vt:lpstr>
      <vt:lpstr>Univers CondensedBold</vt:lpstr>
      <vt:lpstr>Univers CondensedLight</vt:lpstr>
      <vt:lpstr>Wingdings</vt:lpstr>
      <vt:lpstr>Prezentace_16ku9</vt:lpstr>
      <vt:lpstr>1_130916 - A4 Landscape master (3mm bleed and 6mm crop marks)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chladek.martin@cpost.cz</dc:creator>
  <cp:lastModifiedBy>Fikarová Denisa</cp:lastModifiedBy>
  <cp:revision>1137</cp:revision>
  <cp:lastPrinted>2019-10-11T07:54:32Z</cp:lastPrinted>
  <dcterms:created xsi:type="dcterms:W3CDTF">2018-09-12T12:38:04Z</dcterms:created>
  <dcterms:modified xsi:type="dcterms:W3CDTF">2023-07-14T15:00:34Z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0x01010030D600C7FAFDB44B846D9336C2B00ED7</vt:lpwstr>
  </property>
  <property fmtid="{D5CDD505-2E9C-101B-9397-08002B2CF9AE}" pid="3" name="MSIP_Label_06385286-8155-42cb-8f3c-2e99713295e1_Enabled">
    <vt:lpwstr>true</vt:lpwstr>
  </property>
  <property fmtid="{D5CDD505-2E9C-101B-9397-08002B2CF9AE}" pid="4" name="MSIP_Label_06385286-8155-42cb-8f3c-2e99713295e1_SetDate">
    <vt:lpwstr>2023-03-19T17:34:11Z</vt:lpwstr>
  </property>
  <property fmtid="{D5CDD505-2E9C-101B-9397-08002B2CF9AE}" pid="5" name="MSIP_Label_06385286-8155-42cb-8f3c-2e99713295e1_Method">
    <vt:lpwstr>Standard</vt:lpwstr>
  </property>
  <property fmtid="{D5CDD505-2E9C-101B-9397-08002B2CF9AE}" pid="6" name="MSIP_Label_06385286-8155-42cb-8f3c-2e99713295e1_Name">
    <vt:lpwstr>Nešifrováno</vt:lpwstr>
  </property>
  <property fmtid="{D5CDD505-2E9C-101B-9397-08002B2CF9AE}" pid="7" name="MSIP_Label_06385286-8155-42cb-8f3c-2e99713295e1_SiteId">
    <vt:lpwstr>63bc9307-946b-4c36-9003-abc36ab892f7</vt:lpwstr>
  </property>
  <property fmtid="{D5CDD505-2E9C-101B-9397-08002B2CF9AE}" pid="8" name="MSIP_Label_06385286-8155-42cb-8f3c-2e99713295e1_ActionId">
    <vt:lpwstr>b5ab3321-559d-4db3-b64b-b1660b639437</vt:lpwstr>
  </property>
  <property fmtid="{D5CDD505-2E9C-101B-9397-08002B2CF9AE}" pid="9" name="MSIP_Label_06385286-8155-42cb-8f3c-2e99713295e1_ContentBits">
    <vt:lpwstr>0</vt:lpwstr>
  </property>
</Properties>
</file>