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89" r:id="rId5"/>
    <p:sldId id="259" r:id="rId6"/>
    <p:sldId id="260" r:id="rId7"/>
    <p:sldId id="279" r:id="rId8"/>
    <p:sldId id="261" r:id="rId9"/>
    <p:sldId id="265" r:id="rId10"/>
    <p:sldId id="280" r:id="rId11"/>
    <p:sldId id="262" r:id="rId12"/>
    <p:sldId id="263" r:id="rId13"/>
    <p:sldId id="264" r:id="rId14"/>
    <p:sldId id="281" r:id="rId15"/>
    <p:sldId id="272" r:id="rId16"/>
    <p:sldId id="277" r:id="rId17"/>
    <p:sldId id="278" r:id="rId18"/>
    <p:sldId id="273" r:id="rId19"/>
    <p:sldId id="282" r:id="rId20"/>
    <p:sldId id="283" r:id="rId21"/>
    <p:sldId id="284" r:id="rId22"/>
    <p:sldId id="285" r:id="rId23"/>
    <p:sldId id="286" r:id="rId24"/>
    <p:sldId id="274" r:id="rId25"/>
    <p:sldId id="266" r:id="rId26"/>
    <p:sldId id="267" r:id="rId27"/>
    <p:sldId id="268" r:id="rId28"/>
    <p:sldId id="269" r:id="rId29"/>
    <p:sldId id="270" r:id="rId30"/>
    <p:sldId id="271" r:id="rId31"/>
    <p:sldId id="288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AFCBD-08D7-4766-B6ED-B8D9BEB0DDA6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A35B4-2740-4CBD-91FE-D7A5ABE0EE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17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A35B4-2740-4CBD-91FE-D7A5ABE0EEC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18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56DE-BB20-479B-9A7B-56F941B32920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DBC-90F3-4A74-943D-B3FA1AAE25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56DE-BB20-479B-9A7B-56F941B32920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DBC-90F3-4A74-943D-B3FA1AAE25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56DE-BB20-479B-9A7B-56F941B32920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DBC-90F3-4A74-943D-B3FA1AAE2585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56DE-BB20-479B-9A7B-56F941B32920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DBC-90F3-4A74-943D-B3FA1AAE258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56DE-BB20-479B-9A7B-56F941B32920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DBC-90F3-4A74-943D-B3FA1AAE25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56DE-BB20-479B-9A7B-56F941B32920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DBC-90F3-4A74-943D-B3FA1AAE258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56DE-BB20-479B-9A7B-56F941B32920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DBC-90F3-4A74-943D-B3FA1AAE25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56DE-BB20-479B-9A7B-56F941B32920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DBC-90F3-4A74-943D-B3FA1AAE25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56DE-BB20-479B-9A7B-56F941B32920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DBC-90F3-4A74-943D-B3FA1AAE25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56DE-BB20-479B-9A7B-56F941B32920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DBC-90F3-4A74-943D-B3FA1AAE2585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56DE-BB20-479B-9A7B-56F941B32920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DBC-90F3-4A74-943D-B3FA1AAE258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E8656DE-BB20-479B-9A7B-56F941B32920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5FC2DBC-90F3-4A74-943D-B3FA1AAE258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covery.gov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hyperlink" Target="http://www.mestocernosice.cz/mesto/mesto-cernosice/majetek-a-finan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rgreality.cz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bskenemovitosti.cz/kategorie/byty/prodej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hyperlink" Target="http://nejkrasnejsizakon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hyperlink" Target="http://nejkrasnejsizakon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hyperlink" Target="http://data.gov.uk/organo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ference.data.gov.uk/gov-structure/organogram/?dept=hmt&amp;post=2395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hyperlink" Target="http://www.mocr.army.cz/ministr-a-ministerstvo/default.ht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zpocetobce.cz/" TargetMode="External"/><Relationship Id="rId7" Type="http://schemas.openxmlformats.org/officeDocument/2006/relationships/hyperlink" Target="http://www.praha.eu/jnp/cz/home/magistrat/rozpocet/rozpocet_na_rok_2012_dynamicky/zjednoduseny_rozpocet_hmp_na_rok_2012.html" TargetMode="External"/><Relationship Id="rId2" Type="http://schemas.openxmlformats.org/officeDocument/2006/relationships/hyperlink" Target="http://budovanistatu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zcr.cz/dokumenty/rozklikavaci-rozpocet-ministerstva-zdravotnictvi-2012_7885_2935_1.html" TargetMode="External"/><Relationship Id="rId5" Type="http://schemas.openxmlformats.org/officeDocument/2006/relationships/hyperlink" Target="http://www.mpsv.cz/cs/14217" TargetMode="External"/><Relationship Id="rId4" Type="http://schemas.openxmlformats.org/officeDocument/2006/relationships/hyperlink" Target="http://rozpocet.nmnm.cz/cz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ozpocet.nmnm.cz/cz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3695724"/>
          </a:xfrm>
        </p:spPr>
        <p:txBody>
          <a:bodyPr>
            <a:normAutofit/>
          </a:bodyPr>
          <a:lstStyle/>
          <a:p>
            <a:r>
              <a:rPr lang="cs-CZ" sz="3600" b="1" dirty="0"/>
              <a:t>Odborné diskusní fórum, 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13</a:t>
            </a:r>
            <a:r>
              <a:rPr lang="cs-CZ" sz="3600" b="1" dirty="0"/>
              <a:t>. února 2014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>
                <a:solidFill>
                  <a:srgbClr val="C00000"/>
                </a:solidFill>
              </a:rPr>
              <a:t>R</a:t>
            </a:r>
            <a:r>
              <a:rPr lang="cs-CZ" b="1" dirty="0"/>
              <a:t>ámcový </a:t>
            </a:r>
            <a:r>
              <a:rPr lang="cs-CZ" b="1" dirty="0">
                <a:solidFill>
                  <a:srgbClr val="C00000"/>
                </a:solidFill>
              </a:rPr>
              <a:t>r</a:t>
            </a:r>
            <a:r>
              <a:rPr lang="cs-CZ" b="1" dirty="0"/>
              <a:t>ezortní </a:t>
            </a:r>
            <a:r>
              <a:rPr lang="cs-CZ" b="1" dirty="0">
                <a:solidFill>
                  <a:srgbClr val="C00000"/>
                </a:solidFill>
              </a:rPr>
              <a:t>i</a:t>
            </a:r>
            <a:r>
              <a:rPr lang="cs-CZ" b="1" dirty="0"/>
              <a:t>nterní </a:t>
            </a:r>
            <a:r>
              <a:rPr lang="cs-CZ" b="1" dirty="0">
                <a:solidFill>
                  <a:srgbClr val="C00000"/>
                </a:solidFill>
              </a:rPr>
              <a:t>p</a:t>
            </a:r>
            <a:r>
              <a:rPr lang="cs-CZ" b="1" dirty="0"/>
              <a:t>rotikorupční </a:t>
            </a:r>
            <a:r>
              <a:rPr lang="cs-CZ" b="1" dirty="0">
                <a:solidFill>
                  <a:srgbClr val="C00000"/>
                </a:solidFill>
              </a:rPr>
              <a:t>p</a:t>
            </a:r>
            <a:r>
              <a:rPr lang="cs-CZ" b="1" dirty="0"/>
              <a:t>rogram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792088"/>
          </a:xfrm>
        </p:spPr>
        <p:txBody>
          <a:bodyPr/>
          <a:lstStyle/>
          <a:p>
            <a:r>
              <a:rPr lang="cs-CZ" b="1" dirty="0"/>
              <a:t>Úřad vlády České </a:t>
            </a:r>
            <a:r>
              <a:rPr lang="cs-CZ" b="1" dirty="0" smtClean="0"/>
              <a:t>republiky</a:t>
            </a: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2" y="5274146"/>
            <a:ext cx="4486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poskytování grantů, dotací, evropských či jiných fondů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6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41348"/>
            <a:ext cx="2664296" cy="1243436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poskytování grantů, dotací, evropských či jiných </a:t>
            </a:r>
            <a:r>
              <a:rPr lang="cs-CZ" sz="2400" dirty="0" smtClean="0"/>
              <a:t>fondů</a:t>
            </a:r>
            <a:endParaRPr lang="cs-CZ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7" y="1988840"/>
            <a:ext cx="767728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60032" y="780072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C00000"/>
                </a:solidFill>
              </a:rPr>
              <a:t>Příklad: USA </a:t>
            </a:r>
            <a:r>
              <a:rPr lang="cs-CZ" dirty="0" smtClean="0">
                <a:hlinkClick r:id="rId4"/>
              </a:rPr>
              <a:t>http://www.recovery.gov/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0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1366"/>
            <a:ext cx="6625007" cy="532598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252728"/>
          </a:xfrm>
        </p:spPr>
        <p:txBody>
          <a:bodyPr/>
          <a:lstStyle/>
          <a:p>
            <a:r>
              <a:rPr lang="cs-CZ" i="1" dirty="0" smtClean="0"/>
              <a:t>Detail v mapě - Idaho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8041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292950"/>
            <a:ext cx="7203118" cy="544841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252728"/>
          </a:xfrm>
        </p:spPr>
        <p:txBody>
          <a:bodyPr/>
          <a:lstStyle/>
          <a:p>
            <a:r>
              <a:rPr lang="cs-CZ" i="1" dirty="0"/>
              <a:t>Detail v </a:t>
            </a:r>
            <a:r>
              <a:rPr lang="cs-CZ" i="1" dirty="0" smtClean="0"/>
              <a:t>mapě - přiblížení</a:t>
            </a:r>
            <a:endParaRPr lang="cs-CZ" dirty="0"/>
          </a:p>
        </p:txBody>
      </p:sp>
      <p:sp>
        <p:nvSpPr>
          <p:cNvPr id="5" name="Šipka doleva 4"/>
          <p:cNvSpPr/>
          <p:nvPr/>
        </p:nvSpPr>
        <p:spPr>
          <a:xfrm rot="2418387">
            <a:off x="5545381" y="2196516"/>
            <a:ext cx="2233164" cy="13022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Konkrétní granty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6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Informace o nakládání s majetkem </a:t>
            </a:r>
          </a:p>
        </p:txBody>
      </p:sp>
    </p:spTree>
    <p:extLst>
      <p:ext uri="{BB962C8B-B14F-4D97-AF65-F5344CB8AC3E}">
        <p14:creationId xmlns:p14="http://schemas.microsoft.com/office/powerpoint/2010/main" val="2446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19" y="2564904"/>
            <a:ext cx="2636375" cy="295232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Evidence majetku – Černošice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http://www.mestocernosice.cz/mesto/mesto-cernosice/majetek-a-finance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2386608" cy="121846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Informace o nakládání </a:t>
            </a:r>
            <a:r>
              <a:rPr lang="cs-CZ" sz="2400" dirty="0"/>
              <a:t>s majetkem 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94" y="1556792"/>
            <a:ext cx="5465159" cy="5112568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3131840" y="2492896"/>
            <a:ext cx="2736304" cy="57606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7" y="0"/>
            <a:ext cx="6022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Praha – prodej nemovitostí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562"/>
            <a:ext cx="9158199" cy="5231438"/>
          </a:xfrm>
        </p:spPr>
      </p:pic>
      <p:sp>
        <p:nvSpPr>
          <p:cNvPr id="3" name="TextovéPole 2"/>
          <p:cNvSpPr txBox="1"/>
          <p:nvPr/>
        </p:nvSpPr>
        <p:spPr>
          <a:xfrm>
            <a:off x="4860032" y="18448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www.Rprgreality.cz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5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Cheb – prodej nemovitostí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279"/>
            <a:ext cx="9144000" cy="5251451"/>
          </a:xfrm>
        </p:spPr>
      </p:pic>
      <p:sp>
        <p:nvSpPr>
          <p:cNvPr id="3" name="TextovéPole 2"/>
          <p:cNvSpPr txBox="1"/>
          <p:nvPr/>
        </p:nvSpPr>
        <p:spPr>
          <a:xfrm>
            <a:off x="7596336" y="2636912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www.chebskenemovitosti.cz/kategorie/byty/prodej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39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752336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Uzavřené smlouvy, vč. </a:t>
            </a:r>
            <a:r>
              <a:rPr lang="cs-CZ" dirty="0" smtClean="0">
                <a:solidFill>
                  <a:srgbClr val="C00000"/>
                </a:solidFill>
              </a:rPr>
              <a:t>dodatků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Město na Moravě - smlouvy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" y="1417638"/>
            <a:ext cx="9120336" cy="5206192"/>
          </a:xfrm>
        </p:spPr>
      </p:pic>
    </p:spTree>
    <p:extLst>
      <p:ext uri="{BB962C8B-B14F-4D97-AF65-F5344CB8AC3E}">
        <p14:creationId xmlns:p14="http://schemas.microsoft.com/office/powerpoint/2010/main" val="3770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3450696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R</a:t>
            </a:r>
            <a:r>
              <a:rPr lang="cs-CZ" dirty="0" smtClean="0"/>
              <a:t>ozpočty</a:t>
            </a:r>
            <a:endParaRPr lang="cs-CZ" dirty="0"/>
          </a:p>
          <a:p>
            <a:r>
              <a:rPr lang="cs-CZ" dirty="0" smtClean="0">
                <a:solidFill>
                  <a:srgbClr val="C00000"/>
                </a:solidFill>
              </a:rPr>
              <a:t>V</a:t>
            </a:r>
            <a:r>
              <a:rPr lang="cs-CZ" dirty="0" smtClean="0"/>
              <a:t>ýběr </a:t>
            </a:r>
            <a:r>
              <a:rPr lang="cs-CZ" dirty="0"/>
              <a:t>dodavatelů, vč. veřejných </a:t>
            </a:r>
            <a:r>
              <a:rPr lang="cs-CZ" dirty="0" smtClean="0"/>
              <a:t>zakázek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U</a:t>
            </a:r>
            <a:r>
              <a:rPr lang="cs-CZ" dirty="0" smtClean="0"/>
              <a:t>skutečněné veřejné zakázky </a:t>
            </a:r>
            <a:r>
              <a:rPr lang="cs-CZ" dirty="0"/>
              <a:t>vč. </a:t>
            </a:r>
            <a:r>
              <a:rPr lang="cs-CZ" dirty="0" smtClean="0"/>
              <a:t>malého rozsahu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P</a:t>
            </a:r>
            <a:r>
              <a:rPr lang="cs-CZ" dirty="0" smtClean="0"/>
              <a:t>oskytování </a:t>
            </a:r>
            <a:r>
              <a:rPr lang="cs-CZ" dirty="0"/>
              <a:t>grantů, dotací, evropských či jiných </a:t>
            </a:r>
            <a:r>
              <a:rPr lang="cs-CZ" dirty="0" smtClean="0"/>
              <a:t>fondů</a:t>
            </a:r>
          </a:p>
          <a:p>
            <a:r>
              <a:rPr lang="cs-CZ" dirty="0">
                <a:solidFill>
                  <a:srgbClr val="C00000"/>
                </a:solidFill>
              </a:rPr>
              <a:t>N</a:t>
            </a:r>
            <a:r>
              <a:rPr lang="cs-CZ" dirty="0" smtClean="0"/>
              <a:t>akládání </a:t>
            </a:r>
            <a:r>
              <a:rPr lang="cs-CZ" dirty="0"/>
              <a:t>s </a:t>
            </a:r>
            <a:r>
              <a:rPr lang="cs-CZ" dirty="0" smtClean="0"/>
              <a:t>majetkem</a:t>
            </a:r>
          </a:p>
          <a:p>
            <a:r>
              <a:rPr lang="cs-CZ" dirty="0">
                <a:solidFill>
                  <a:srgbClr val="C00000"/>
                </a:solidFill>
              </a:rPr>
              <a:t>U</a:t>
            </a:r>
            <a:r>
              <a:rPr lang="cs-CZ" dirty="0" smtClean="0"/>
              <a:t>zavřené </a:t>
            </a:r>
            <a:r>
              <a:rPr lang="cs-CZ" dirty="0"/>
              <a:t>smlouvy, vč. dodatků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2.1 Zveřejňování informací</a:t>
            </a:r>
            <a:br>
              <a:rPr lang="cs-CZ" dirty="0"/>
            </a:br>
            <a:r>
              <a:rPr lang="cs-CZ" dirty="0"/>
              <a:t>o veřejných prostředcích</a:t>
            </a:r>
          </a:p>
        </p:txBody>
      </p:sp>
    </p:spTree>
    <p:extLst>
      <p:ext uri="{BB962C8B-B14F-4D97-AF65-F5344CB8AC3E}">
        <p14:creationId xmlns:p14="http://schemas.microsoft.com/office/powerpoint/2010/main" val="21117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429"/>
            <a:ext cx="9144000" cy="5224234"/>
          </a:xfr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Město na Moravě - smlouvy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1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226050"/>
          </a:xfr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Město na Moravě - smlouvy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o registru smluv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1196752"/>
            <a:ext cx="4672029" cy="7920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7400" b="1" dirty="0" smtClean="0">
                <a:solidFill>
                  <a:srgbClr val="C00000"/>
                </a:solidFill>
                <a:hlinkClick r:id="rId2"/>
              </a:rPr>
              <a:t>http</a:t>
            </a:r>
            <a:r>
              <a:rPr lang="cs-CZ" sz="7400" b="1" dirty="0">
                <a:solidFill>
                  <a:srgbClr val="C00000"/>
                </a:solidFill>
                <a:hlinkClick r:id="rId2"/>
              </a:rPr>
              <a:t>://nejkrasnejsizakon.cz</a:t>
            </a:r>
            <a:r>
              <a:rPr lang="cs-CZ" sz="7400" b="1" dirty="0" smtClean="0">
                <a:solidFill>
                  <a:srgbClr val="C00000"/>
                </a:solidFill>
                <a:hlinkClick r:id="rId2"/>
              </a:rPr>
              <a:t>/</a:t>
            </a:r>
            <a:endParaRPr lang="cs-CZ" sz="7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sz="4800" b="1" dirty="0">
              <a:solidFill>
                <a:srgbClr val="C00000"/>
              </a:solidFill>
            </a:endParaRP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7812360" cy="34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o registru smluv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980728"/>
            <a:ext cx="4672029" cy="7920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7400" b="1" dirty="0" smtClean="0">
                <a:solidFill>
                  <a:srgbClr val="C00000"/>
                </a:solidFill>
                <a:hlinkClick r:id="rId2"/>
              </a:rPr>
              <a:t>http</a:t>
            </a:r>
            <a:r>
              <a:rPr lang="cs-CZ" sz="7400" b="1" dirty="0">
                <a:solidFill>
                  <a:srgbClr val="C00000"/>
                </a:solidFill>
                <a:hlinkClick r:id="rId2"/>
              </a:rPr>
              <a:t>://nejkrasnejsizakon.cz</a:t>
            </a:r>
            <a:r>
              <a:rPr lang="cs-CZ" sz="7400" b="1" dirty="0" smtClean="0">
                <a:solidFill>
                  <a:srgbClr val="C00000"/>
                </a:solidFill>
                <a:hlinkClick r:id="rId2"/>
              </a:rPr>
              <a:t>/</a:t>
            </a:r>
            <a:endParaRPr lang="cs-CZ" sz="7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sz="4800" b="1" dirty="0">
              <a:solidFill>
                <a:srgbClr val="C00000"/>
              </a:solidFill>
            </a:endParaRPr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339796" cy="4968552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76" y="1772816"/>
            <a:ext cx="4722536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6280735" cy="4176464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o registru smluv</a:t>
            </a:r>
            <a:endParaRPr lang="cs-CZ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6934436" y="4725144"/>
            <a:ext cx="1584176" cy="1080120"/>
          </a:xfrm>
          <a:prstGeom prst="wedgeRoundRectCallout">
            <a:avLst>
              <a:gd name="adj1" fmla="val -88740"/>
              <a:gd name="adj2" fmla="val 70800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Registr smluv je již  hotový!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7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2.2 Zveřejňování </a:t>
            </a:r>
            <a:r>
              <a:rPr lang="cs-CZ" dirty="0"/>
              <a:t>informací o systému rozhodování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897549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aktivní zpřístupňování informací o struktuře a kompetencích při rozhodování organizace</a:t>
            </a:r>
          </a:p>
        </p:txBody>
      </p:sp>
    </p:spTree>
    <p:extLst>
      <p:ext uri="{BB962C8B-B14F-4D97-AF65-F5344CB8AC3E}">
        <p14:creationId xmlns:p14="http://schemas.microsoft.com/office/powerpoint/2010/main" val="25407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16016" y="1124744"/>
            <a:ext cx="4059973" cy="393493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rgbClr val="C00000"/>
                </a:solidFill>
                <a:hlinkClick r:id="rId2"/>
              </a:rPr>
              <a:t>http://</a:t>
            </a:r>
            <a:r>
              <a:rPr lang="cs-CZ" dirty="0" smtClean="0">
                <a:solidFill>
                  <a:srgbClr val="C00000"/>
                </a:solidFill>
                <a:hlinkClick r:id="rId2"/>
              </a:rPr>
              <a:t>data.gov.uk/organogram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/>
          <a:lstStyle/>
          <a:p>
            <a:r>
              <a:rPr lang="cs-CZ" dirty="0" smtClean="0"/>
              <a:t>Vláda Spojeného království</a:t>
            </a: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228"/>
            <a:ext cx="9144000" cy="536416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23928" y="587727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http://reference.data.gov.uk/gov-structure/organogram/?</a:t>
            </a:r>
            <a:r>
              <a:rPr lang="cs-CZ" dirty="0" smtClean="0">
                <a:hlinkClick r:id="rId4"/>
              </a:rPr>
              <a:t>dept=hmt&amp;post=23959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81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Praha 6</a:t>
            </a:r>
            <a:endParaRPr lang="cs-CZ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4227747" cy="4869160"/>
          </a:xfrm>
          <a:prstGeom prst="rect">
            <a:avLst/>
          </a:prstGeom>
        </p:spPr>
      </p:pic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23" y="1916832"/>
            <a:ext cx="4903242" cy="49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Praha 6 – kompetence odborů</a:t>
            </a:r>
            <a:endParaRPr lang="cs-CZ" dirty="0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2950317"/>
            <a:ext cx="5148635" cy="3802907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83051"/>
            <a:ext cx="5436096" cy="4774949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 rot="20153161">
            <a:off x="1655330" y="5205722"/>
            <a:ext cx="4204309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331640" y="6513487"/>
            <a:ext cx="1008112" cy="29988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63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Ministerstvo obrany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771800" y="148478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www.mocr.army.cz/ministr-a-ministerstvo/default.htm</a:t>
            </a: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3303421" cy="5517232"/>
          </a:xfrm>
          <a:prstGeom prst="rect">
            <a:avLst/>
          </a:prstGeom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58018"/>
            <a:ext cx="4716609" cy="5045675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V="1">
            <a:off x="1547664" y="2132856"/>
            <a:ext cx="2160240" cy="72008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3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Rozpočet</a:t>
            </a:r>
          </a:p>
          <a:p>
            <a:pPr lvl="1"/>
            <a:r>
              <a:rPr lang="cs-CZ" dirty="0" smtClean="0"/>
              <a:t>Rozklikávací rozpočty </a:t>
            </a:r>
          </a:p>
          <a:p>
            <a:pPr lvl="2"/>
            <a:r>
              <a:rPr lang="cs-CZ" dirty="0">
                <a:hlinkClick r:id="rId2"/>
              </a:rPr>
              <a:t>http://budovanistatu.cz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2"/>
            <a:r>
              <a:rPr lang="cs-CZ" dirty="0">
                <a:hlinkClick r:id="rId3"/>
              </a:rPr>
              <a:t>http://www.rozpocetobce.cz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2"/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://rozpocet.nmnm.cz/cz</a:t>
            </a:r>
            <a:r>
              <a:rPr lang="cs-CZ" dirty="0" smtClean="0">
                <a:hlinkClick r:id="rId4"/>
              </a:rPr>
              <a:t>/</a:t>
            </a:r>
            <a:r>
              <a:rPr lang="cs-CZ" dirty="0"/>
              <a:t> (Nové Město na </a:t>
            </a:r>
            <a:r>
              <a:rPr lang="cs-CZ" dirty="0" smtClean="0"/>
              <a:t>Moravě)</a:t>
            </a:r>
          </a:p>
          <a:p>
            <a:pPr lvl="2"/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www.mpsv.cz/cs/14217</a:t>
            </a:r>
            <a:r>
              <a:rPr lang="cs-CZ" dirty="0" smtClean="0"/>
              <a:t> (MPSV)</a:t>
            </a:r>
          </a:p>
          <a:p>
            <a:pPr lvl="2"/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www.mzcr.cz/dokumenty/rozklikavaci-rozpocet-ministerstva-zdravotnictvi-2012_7885_2935_1.html</a:t>
            </a:r>
            <a:r>
              <a:rPr lang="cs-CZ" dirty="0" smtClean="0"/>
              <a:t> (</a:t>
            </a:r>
            <a:r>
              <a:rPr lang="cs-CZ" dirty="0" err="1" smtClean="0"/>
              <a:t>MZdr</a:t>
            </a:r>
            <a:r>
              <a:rPr lang="cs-CZ" dirty="0" smtClean="0"/>
              <a:t>)</a:t>
            </a:r>
          </a:p>
          <a:p>
            <a:pPr lvl="2"/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www.praha.eu/jnp/cz/home/magistrat/rozpocet/rozpocet_na_rok_2012_dynamicky/zjednoduseny_rozpocet_hmp_na_rok_2012.html</a:t>
            </a:r>
            <a:r>
              <a:rPr lang="cs-CZ" dirty="0" smtClean="0"/>
              <a:t> (Hl. m. Praha)</a:t>
            </a:r>
            <a:endParaRPr lang="cs-CZ" dirty="0"/>
          </a:p>
          <a:p>
            <a:pPr lvl="2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Rozpočty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Ministerstvo zdravotnictví</a:t>
            </a:r>
            <a:endParaRPr lang="cs-CZ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5"/>
            <a:ext cx="4730899" cy="5373215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76872"/>
            <a:ext cx="5165576" cy="332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1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060575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>
                <a:solidFill>
                  <a:srgbClr val="C00000"/>
                </a:solidFill>
              </a:rPr>
              <a:t>děkuji za pozornost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3429000"/>
            <a:ext cx="3757612" cy="1225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 dirty="0" smtClean="0">
                <a:solidFill>
                  <a:srgbClr val="C00000"/>
                </a:solidFill>
                <a:latin typeface="+mj-lt"/>
              </a:rPr>
              <a:t>kuzilek@otevrete.cz</a:t>
            </a:r>
          </a:p>
          <a:p>
            <a:pPr eaLnBrk="1" hangingPunct="1">
              <a:buFontTx/>
              <a:buNone/>
            </a:pPr>
            <a:r>
              <a:rPr lang="cs-CZ" altLang="cs-CZ" sz="2800" dirty="0" smtClean="0">
                <a:solidFill>
                  <a:srgbClr val="C00000"/>
                </a:solidFill>
                <a:latin typeface="+mj-lt"/>
              </a:rPr>
              <a:t>www.otevrete.cz</a:t>
            </a:r>
          </a:p>
          <a:p>
            <a:pPr eaLnBrk="1" hangingPunct="1">
              <a:buFontTx/>
              <a:buNone/>
            </a:pPr>
            <a:endParaRPr lang="cs-CZ" altLang="cs-CZ" sz="28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3796" name="Picture 4" descr="otevretecz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99607"/>
            <a:ext cx="27368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1"/>
            <a:ext cx="5169024" cy="127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5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825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 advAuto="5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7174815" cy="531179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Ministerstvo zdravotnictví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4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6578775" cy="558417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cs-CZ" dirty="0"/>
              <a:t>Nové Město na Moravě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76049"/>
            <a:ext cx="22002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prava 5"/>
          <p:cNvSpPr/>
          <p:nvPr/>
        </p:nvSpPr>
        <p:spPr>
          <a:xfrm rot="20478307">
            <a:off x="5940152" y="4149080"/>
            <a:ext cx="1584176" cy="576064"/>
          </a:xfrm>
          <a:prstGeom prst="rightArrow">
            <a:avLst>
              <a:gd name="adj1" fmla="val 362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998783" y="5589240"/>
            <a:ext cx="2997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hlinkClick r:id="rId4"/>
              </a:rPr>
              <a:t>http://rozpocet.nmnm.cz/cz/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9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2098576" cy="2658624"/>
          </a:xfrm>
        </p:spPr>
        <p:txBody>
          <a:bodyPr>
            <a:normAutofit fontScale="90000"/>
          </a:bodyPr>
          <a:lstStyle/>
          <a:p>
            <a:pPr algn="just"/>
            <a:r>
              <a:rPr lang="cs-CZ" dirty="0">
                <a:solidFill>
                  <a:srgbClr val="C00000"/>
                </a:solidFill>
              </a:rPr>
              <a:t>Nové Město na Moravě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29" y="0"/>
            <a:ext cx="6048671" cy="6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341371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informace o výběru dodavatelů, vč. veřejných zakázek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+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Uskutečněné veřejné zakázky vč. malého rozsahu</a:t>
            </a:r>
            <a:br>
              <a:rPr lang="cs-CZ" dirty="0">
                <a:solidFill>
                  <a:srgbClr val="C00000"/>
                </a:solidFill>
              </a:rPr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6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08" y="272872"/>
            <a:ext cx="4480780" cy="659520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970784" cy="1362480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informace o výběru </a:t>
            </a:r>
            <a:r>
              <a:rPr lang="cs-CZ" sz="2400" dirty="0">
                <a:solidFill>
                  <a:srgbClr val="C00000"/>
                </a:solidFill>
              </a:rPr>
              <a:t>dodavatelů, vč. veřejných zakázek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64695" y="4077072"/>
            <a:ext cx="2592288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Psáry</a:t>
            </a:r>
          </a:p>
        </p:txBody>
      </p:sp>
    </p:spTree>
    <p:extLst>
      <p:ext uri="{BB962C8B-B14F-4D97-AF65-F5344CB8AC3E}">
        <p14:creationId xmlns:p14="http://schemas.microsoft.com/office/powerpoint/2010/main" val="22095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338328"/>
            <a:ext cx="3610744" cy="1252728"/>
          </a:xfrm>
        </p:spPr>
        <p:txBody>
          <a:bodyPr/>
          <a:lstStyle/>
          <a:p>
            <a:r>
              <a:rPr lang="cs-CZ" dirty="0" smtClean="0"/>
              <a:t>Detail</a:t>
            </a:r>
            <a:endParaRPr lang="cs-CZ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" y="1743075"/>
            <a:ext cx="4495800" cy="5114925"/>
          </a:xfrm>
          <a:prstGeom prst="rect">
            <a:avLst/>
          </a:prstGeom>
        </p:spPr>
      </p:pic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43" y="116632"/>
            <a:ext cx="4600575" cy="4029075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2" y="4695754"/>
            <a:ext cx="4610100" cy="2171700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9021"/>
            <a:ext cx="4851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2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672</TotalTime>
  <Words>286</Words>
  <Application>Microsoft Office PowerPoint</Application>
  <PresentationFormat>Předvádění na obrazovce (4:3)</PresentationFormat>
  <Paragraphs>70</Paragraphs>
  <Slides>31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Vlnění</vt:lpstr>
      <vt:lpstr>Odborné diskusní fórum,  13. února 2014 Rámcový rezortní interní protikorupční program </vt:lpstr>
      <vt:lpstr>2.1 Zveřejňování informací o veřejných prostředcích</vt:lpstr>
      <vt:lpstr>Rozpočty</vt:lpstr>
      <vt:lpstr>Ministerstvo zdravotnictví</vt:lpstr>
      <vt:lpstr>Nové Město na Moravě</vt:lpstr>
      <vt:lpstr>Nové Město na Moravě</vt:lpstr>
      <vt:lpstr>informace o výběru dodavatelů, vč. veřejných zakázek + Uskutečněné veřejné zakázky vč. malého rozsahu </vt:lpstr>
      <vt:lpstr>informace o výběru dodavatelů, vč. veřejných zakázek</vt:lpstr>
      <vt:lpstr>Detail</vt:lpstr>
      <vt:lpstr>poskytování grantů, dotací, evropských či jiných fondů</vt:lpstr>
      <vt:lpstr>poskytování grantů, dotací, evropských či jiných fondů</vt:lpstr>
      <vt:lpstr>Detail v mapě - Idaho</vt:lpstr>
      <vt:lpstr>Detail v mapě - přiblížení</vt:lpstr>
      <vt:lpstr>Informace o nakládání s majetkem </vt:lpstr>
      <vt:lpstr>Informace o nakládání s majetkem </vt:lpstr>
      <vt:lpstr>Praha – prodej nemovitostí</vt:lpstr>
      <vt:lpstr>Cheb – prodej nemovitostí</vt:lpstr>
      <vt:lpstr>Uzavřené smlouvy, vč. dodatků</vt:lpstr>
      <vt:lpstr>Nové Město na Moravě - smlouvy</vt:lpstr>
      <vt:lpstr>Nové Město na Moravě - smlouvy</vt:lpstr>
      <vt:lpstr>Nové Město na Moravě - smlouvy</vt:lpstr>
      <vt:lpstr>Zákon o registru smluv</vt:lpstr>
      <vt:lpstr>Zákon o registru smluv</vt:lpstr>
      <vt:lpstr>Zákon o registru smluv</vt:lpstr>
      <vt:lpstr>2.2 Zveřejňování informací o systému rozhodování</vt:lpstr>
      <vt:lpstr>Vláda Spojeného království</vt:lpstr>
      <vt:lpstr>Praha 6</vt:lpstr>
      <vt:lpstr>Praha 6 – kompetence odborů</vt:lpstr>
      <vt:lpstr>Ministerstvo obrany</vt:lpstr>
      <vt:lpstr>Ministerstvo zdravotnictví</vt:lpstr>
      <vt:lpstr>děkuji za pozornost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RRIPP</dc:title>
  <dc:creator>K</dc:creator>
  <cp:lastModifiedBy>K</cp:lastModifiedBy>
  <cp:revision>5</cp:revision>
  <dcterms:created xsi:type="dcterms:W3CDTF">2014-02-11T15:10:36Z</dcterms:created>
  <dcterms:modified xsi:type="dcterms:W3CDTF">2014-02-12T11:25:03Z</dcterms:modified>
</cp:coreProperties>
</file>