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62"/>
  </p:notesMasterIdLst>
  <p:handoutMasterIdLst>
    <p:handoutMasterId r:id="rId63"/>
  </p:handoutMasterIdLst>
  <p:sldIdLst>
    <p:sldId id="256" r:id="rId2"/>
    <p:sldId id="257" r:id="rId3"/>
    <p:sldId id="314" r:id="rId4"/>
    <p:sldId id="258" r:id="rId5"/>
    <p:sldId id="259" r:id="rId6"/>
    <p:sldId id="260" r:id="rId7"/>
    <p:sldId id="261" r:id="rId8"/>
    <p:sldId id="262" r:id="rId9"/>
    <p:sldId id="263" r:id="rId10"/>
    <p:sldId id="318" r:id="rId11"/>
    <p:sldId id="264" r:id="rId12"/>
    <p:sldId id="315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93" r:id="rId21"/>
    <p:sldId id="272" r:id="rId22"/>
    <p:sldId id="273" r:id="rId23"/>
    <p:sldId id="274" r:id="rId24"/>
    <p:sldId id="295" r:id="rId25"/>
    <p:sldId id="296" r:id="rId26"/>
    <p:sldId id="297" r:id="rId27"/>
    <p:sldId id="298" r:id="rId28"/>
    <p:sldId id="303" r:id="rId29"/>
    <p:sldId id="304" r:id="rId30"/>
    <p:sldId id="275" r:id="rId31"/>
    <p:sldId id="276" r:id="rId32"/>
    <p:sldId id="277" r:id="rId33"/>
    <p:sldId id="299" r:id="rId34"/>
    <p:sldId id="300" r:id="rId35"/>
    <p:sldId id="278" r:id="rId36"/>
    <p:sldId id="301" r:id="rId37"/>
    <p:sldId id="302" r:id="rId38"/>
    <p:sldId id="279" r:id="rId39"/>
    <p:sldId id="280" r:id="rId40"/>
    <p:sldId id="282" r:id="rId41"/>
    <p:sldId id="305" r:id="rId42"/>
    <p:sldId id="306" r:id="rId43"/>
    <p:sldId id="283" r:id="rId44"/>
    <p:sldId id="284" r:id="rId45"/>
    <p:sldId id="307" r:id="rId46"/>
    <p:sldId id="308" r:id="rId47"/>
    <p:sldId id="309" r:id="rId48"/>
    <p:sldId id="285" r:id="rId49"/>
    <p:sldId id="286" r:id="rId50"/>
    <p:sldId id="310" r:id="rId51"/>
    <p:sldId id="287" r:id="rId52"/>
    <p:sldId id="311" r:id="rId53"/>
    <p:sldId id="312" r:id="rId54"/>
    <p:sldId id="288" r:id="rId55"/>
    <p:sldId id="313" r:id="rId56"/>
    <p:sldId id="289" r:id="rId57"/>
    <p:sldId id="290" r:id="rId58"/>
    <p:sldId id="291" r:id="rId59"/>
    <p:sldId id="316" r:id="rId60"/>
    <p:sldId id="317" r:id="rId61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17" autoAdjust="0"/>
  </p:normalViewPr>
  <p:slideViewPr>
    <p:cSldViewPr>
      <p:cViewPr>
        <p:scale>
          <a:sx n="103" d="100"/>
          <a:sy n="103" d="100"/>
        </p:scale>
        <p:origin x="-1218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96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4D35A2-78B5-6649-B485-3F6DC6A34380}" type="doc">
      <dgm:prSet loTypeId="urn:microsoft.com/office/officeart/2005/8/layout/hierarchy4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6AA629-FD84-0147-A860-BC2ABCFC2BE2}">
      <dgm:prSet phldrT="[Text]"/>
      <dgm:spPr/>
      <dgm:t>
        <a:bodyPr/>
        <a:lstStyle/>
        <a:p>
          <a:r>
            <a:rPr lang="en-US" dirty="0" err="1" smtClean="0"/>
            <a:t>Portál</a:t>
          </a:r>
          <a:r>
            <a:rPr lang="en-US" dirty="0" smtClean="0"/>
            <a:t> ODok</a:t>
          </a:r>
          <a:endParaRPr lang="en-US" dirty="0"/>
        </a:p>
      </dgm:t>
    </dgm:pt>
    <dgm:pt modelId="{0A275A40-570C-214C-A8A5-A75ACBCE1C08}" type="parTrans" cxnId="{D5E45C83-3A43-1F4A-81C9-63244481829A}">
      <dgm:prSet/>
      <dgm:spPr/>
      <dgm:t>
        <a:bodyPr/>
        <a:lstStyle/>
        <a:p>
          <a:endParaRPr lang="en-US"/>
        </a:p>
      </dgm:t>
    </dgm:pt>
    <dgm:pt modelId="{887D0523-39E1-EE41-8EAC-08B6D52B163A}" type="sibTrans" cxnId="{D5E45C83-3A43-1F4A-81C9-63244481829A}">
      <dgm:prSet/>
      <dgm:spPr/>
      <dgm:t>
        <a:bodyPr/>
        <a:lstStyle/>
        <a:p>
          <a:endParaRPr lang="en-US"/>
        </a:p>
      </dgm:t>
    </dgm:pt>
    <dgm:pt modelId="{083EB06E-3A57-D446-84D4-F2CD7EA816CE}">
      <dgm:prSet phldrT="[Text]"/>
      <dgm:spPr/>
      <dgm:t>
        <a:bodyPr/>
        <a:lstStyle/>
        <a:p>
          <a:r>
            <a:rPr lang="en-US" dirty="0" smtClean="0"/>
            <a:t>KPL</a:t>
          </a:r>
          <a:endParaRPr lang="en-US" dirty="0"/>
        </a:p>
      </dgm:t>
    </dgm:pt>
    <dgm:pt modelId="{D9E395F1-8305-FF43-A45A-8FDCAA26EBF1}" type="parTrans" cxnId="{A79D92FB-09BF-FE49-A086-46BDFF6E011B}">
      <dgm:prSet/>
      <dgm:spPr/>
      <dgm:t>
        <a:bodyPr/>
        <a:lstStyle/>
        <a:p>
          <a:endParaRPr lang="en-US"/>
        </a:p>
      </dgm:t>
    </dgm:pt>
    <dgm:pt modelId="{DB6B63F2-E3EB-9447-A31B-0FE495B07692}" type="sibTrans" cxnId="{A79D92FB-09BF-FE49-A086-46BDFF6E011B}">
      <dgm:prSet/>
      <dgm:spPr/>
      <dgm:t>
        <a:bodyPr/>
        <a:lstStyle/>
        <a:p>
          <a:endParaRPr lang="en-US"/>
        </a:p>
      </dgm:t>
    </dgm:pt>
    <dgm:pt modelId="{C4039D34-D0AD-2746-B5C8-52161980CC9A}">
      <dgm:prSet phldrT="[Text]"/>
      <dgm:spPr/>
      <dgm:t>
        <a:bodyPr/>
        <a:lstStyle/>
        <a:p>
          <a:r>
            <a:rPr lang="en-US" dirty="0" err="1" smtClean="0"/>
            <a:t>eKLEP</a:t>
          </a:r>
          <a:endParaRPr lang="en-US" dirty="0"/>
        </a:p>
      </dgm:t>
    </dgm:pt>
    <dgm:pt modelId="{3A972A44-E966-0347-91D6-462D0BC3184E}" type="parTrans" cxnId="{42762007-5248-DE48-B554-AF9322B01C1A}">
      <dgm:prSet/>
      <dgm:spPr/>
      <dgm:t>
        <a:bodyPr/>
        <a:lstStyle/>
        <a:p>
          <a:endParaRPr lang="en-US"/>
        </a:p>
      </dgm:t>
    </dgm:pt>
    <dgm:pt modelId="{F55E0A34-F1C9-0545-81CC-60C0351D6E84}" type="sibTrans" cxnId="{42762007-5248-DE48-B554-AF9322B01C1A}">
      <dgm:prSet/>
      <dgm:spPr/>
      <dgm:t>
        <a:bodyPr/>
        <a:lstStyle/>
        <a:p>
          <a:endParaRPr lang="en-US"/>
        </a:p>
      </dgm:t>
    </dgm:pt>
    <dgm:pt modelId="{379AA149-4B2C-0145-A7C0-253EF7985F9D}">
      <dgm:prSet phldrT="[Text]"/>
      <dgm:spPr/>
      <dgm:t>
        <a:bodyPr/>
        <a:lstStyle/>
        <a:p>
          <a:r>
            <a:rPr lang="en-US" dirty="0" err="1" smtClean="0"/>
            <a:t>zVlády</a:t>
          </a:r>
          <a:endParaRPr lang="en-US" dirty="0"/>
        </a:p>
      </dgm:t>
    </dgm:pt>
    <dgm:pt modelId="{E03A2ACB-8F0E-8B40-AE09-3E214D2391ED}" type="parTrans" cxnId="{6680847F-93D0-A745-ABF0-77B8CCA6F0F8}">
      <dgm:prSet/>
      <dgm:spPr/>
      <dgm:t>
        <a:bodyPr/>
        <a:lstStyle/>
        <a:p>
          <a:endParaRPr lang="en-US"/>
        </a:p>
      </dgm:t>
    </dgm:pt>
    <dgm:pt modelId="{4036FEF9-43AB-D347-AF0E-DE15191C66FA}" type="sibTrans" cxnId="{6680847F-93D0-A745-ABF0-77B8CCA6F0F8}">
      <dgm:prSet/>
      <dgm:spPr/>
      <dgm:t>
        <a:bodyPr/>
        <a:lstStyle/>
        <a:p>
          <a:endParaRPr lang="en-US"/>
        </a:p>
      </dgm:t>
    </dgm:pt>
    <dgm:pt modelId="{39BEF8EE-0B1C-1D44-AC2C-353FE56EB361}">
      <dgm:prSet phldrT="[Text]"/>
      <dgm:spPr/>
      <dgm:t>
        <a:bodyPr/>
        <a:lstStyle/>
        <a:p>
          <a:r>
            <a:rPr lang="en-US" dirty="0" err="1" smtClean="0"/>
            <a:t>eVláda</a:t>
          </a:r>
          <a:endParaRPr lang="en-US" dirty="0"/>
        </a:p>
      </dgm:t>
    </dgm:pt>
    <dgm:pt modelId="{191D98AB-C0B8-5C42-A062-0BD60DD5B4DD}" type="parTrans" cxnId="{3B9910F2-5A1D-3940-85B9-F767513D898E}">
      <dgm:prSet/>
      <dgm:spPr/>
      <dgm:t>
        <a:bodyPr/>
        <a:lstStyle/>
        <a:p>
          <a:endParaRPr lang="en-US"/>
        </a:p>
      </dgm:t>
    </dgm:pt>
    <dgm:pt modelId="{617C46B5-1026-5749-9D82-7BB8623A6B8D}" type="sibTrans" cxnId="{3B9910F2-5A1D-3940-85B9-F767513D898E}">
      <dgm:prSet/>
      <dgm:spPr/>
      <dgm:t>
        <a:bodyPr/>
        <a:lstStyle/>
        <a:p>
          <a:endParaRPr lang="en-US"/>
        </a:p>
      </dgm:t>
    </dgm:pt>
    <dgm:pt modelId="{62B0BEBB-79A9-0941-AF4D-63096969D4E3}">
      <dgm:prSet phldrT="[Text]"/>
      <dgm:spPr/>
      <dgm:t>
        <a:bodyPr/>
        <a:lstStyle/>
        <a:p>
          <a:r>
            <a:rPr lang="en-US" dirty="0" smtClean="0"/>
            <a:t>Helpdesk</a:t>
          </a:r>
          <a:endParaRPr lang="en-US" dirty="0"/>
        </a:p>
      </dgm:t>
    </dgm:pt>
    <dgm:pt modelId="{7BB6C71B-B793-B64A-84F7-E867B1F02A32}" type="parTrans" cxnId="{13C408EF-E94E-EF4A-A5D4-2B940FE473C2}">
      <dgm:prSet/>
      <dgm:spPr/>
      <dgm:t>
        <a:bodyPr/>
        <a:lstStyle/>
        <a:p>
          <a:endParaRPr lang="en-US"/>
        </a:p>
      </dgm:t>
    </dgm:pt>
    <dgm:pt modelId="{AB69D906-06E4-BA42-9999-F48E1230F290}" type="sibTrans" cxnId="{13C408EF-E94E-EF4A-A5D4-2B940FE473C2}">
      <dgm:prSet/>
      <dgm:spPr/>
      <dgm:t>
        <a:bodyPr/>
        <a:lstStyle/>
        <a:p>
          <a:endParaRPr lang="en-US"/>
        </a:p>
      </dgm:t>
    </dgm:pt>
    <dgm:pt modelId="{6AA8B556-432B-6D4A-AFCF-1AC9E65641FA}">
      <dgm:prSet phldrT="[Text]"/>
      <dgm:spPr/>
      <dgm:t>
        <a:bodyPr/>
        <a:lstStyle/>
        <a:p>
          <a:r>
            <a:rPr lang="en-US" dirty="0" err="1" smtClean="0"/>
            <a:t>vLegis</a:t>
          </a:r>
          <a:endParaRPr lang="en-US" dirty="0"/>
        </a:p>
      </dgm:t>
    </dgm:pt>
    <dgm:pt modelId="{6F53EC26-9039-7941-B287-55E847320996}" type="parTrans" cxnId="{23512258-9624-874D-91A8-283738BF983C}">
      <dgm:prSet/>
      <dgm:spPr/>
      <dgm:t>
        <a:bodyPr/>
        <a:lstStyle/>
        <a:p>
          <a:endParaRPr lang="en-US"/>
        </a:p>
      </dgm:t>
    </dgm:pt>
    <dgm:pt modelId="{23A1B61A-017C-814C-A37A-2923C0A7C1BD}" type="sibTrans" cxnId="{23512258-9624-874D-91A8-283738BF983C}">
      <dgm:prSet/>
      <dgm:spPr/>
      <dgm:t>
        <a:bodyPr/>
        <a:lstStyle/>
        <a:p>
          <a:endParaRPr lang="en-US"/>
        </a:p>
      </dgm:t>
    </dgm:pt>
    <dgm:pt modelId="{50BB8C00-F898-804D-B37F-0BBAC277DAC4}">
      <dgm:prSet phldrT="[Text]"/>
      <dgm:spPr/>
      <dgm:t>
        <a:bodyPr/>
        <a:lstStyle/>
        <a:p>
          <a:r>
            <a:rPr lang="en-US" dirty="0" smtClean="0"/>
            <a:t>AVS/AVP</a:t>
          </a:r>
          <a:endParaRPr lang="en-US" dirty="0"/>
        </a:p>
      </dgm:t>
    </dgm:pt>
    <dgm:pt modelId="{74F923C6-A3F7-E145-A1C3-53EF9B74DD5B}" type="parTrans" cxnId="{D3B1834B-A06B-594D-AB4A-A68A3706AFD9}">
      <dgm:prSet/>
      <dgm:spPr/>
      <dgm:t>
        <a:bodyPr/>
        <a:lstStyle/>
        <a:p>
          <a:endParaRPr lang="en-US"/>
        </a:p>
      </dgm:t>
    </dgm:pt>
    <dgm:pt modelId="{5AC0011E-5893-DC4A-B310-0358189A4E11}" type="sibTrans" cxnId="{D3B1834B-A06B-594D-AB4A-A68A3706AFD9}">
      <dgm:prSet/>
      <dgm:spPr/>
      <dgm:t>
        <a:bodyPr/>
        <a:lstStyle/>
        <a:p>
          <a:endParaRPr lang="en-US"/>
        </a:p>
      </dgm:t>
    </dgm:pt>
    <dgm:pt modelId="{84A2B231-D63B-4541-ADC6-9E44FE749F76}" type="pres">
      <dgm:prSet presAssocID="{654D35A2-78B5-6649-B485-3F6DC6A3438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AE2D0473-66F1-AF47-B1AB-40D131B8ED48}" type="pres">
      <dgm:prSet presAssocID="{456AA629-FD84-0147-A860-BC2ABCFC2BE2}" presName="vertOne" presStyleCnt="0"/>
      <dgm:spPr/>
    </dgm:pt>
    <dgm:pt modelId="{3EB29892-5DF0-304B-AA91-767144885E59}" type="pres">
      <dgm:prSet presAssocID="{456AA629-FD84-0147-A860-BC2ABCFC2BE2}" presName="txOne" presStyleLbl="node0" presStyleIdx="0" presStyleCnt="1" custLinFactNeighborX="4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159DAD-7EEA-0F43-A34A-0EC32F75E8F9}" type="pres">
      <dgm:prSet presAssocID="{456AA629-FD84-0147-A860-BC2ABCFC2BE2}" presName="parTransOne" presStyleCnt="0"/>
      <dgm:spPr/>
    </dgm:pt>
    <dgm:pt modelId="{3F158BD0-5BCD-1A45-B69A-3E825EBC3AEE}" type="pres">
      <dgm:prSet presAssocID="{456AA629-FD84-0147-A860-BC2ABCFC2BE2}" presName="horzOne" presStyleCnt="0"/>
      <dgm:spPr/>
    </dgm:pt>
    <dgm:pt modelId="{1AA20AC0-A35E-A447-AF01-385DD851CC5C}" type="pres">
      <dgm:prSet presAssocID="{6AA8B556-432B-6D4A-AFCF-1AC9E65641FA}" presName="vertTwo" presStyleCnt="0"/>
      <dgm:spPr/>
    </dgm:pt>
    <dgm:pt modelId="{A84C4799-BB18-C044-BFDF-A620C61D134E}" type="pres">
      <dgm:prSet presAssocID="{6AA8B556-432B-6D4A-AFCF-1AC9E65641FA}" presName="txTwo" presStyleLbl="node2" presStyleIdx="0" presStyleCnt="2" custLinFactNeighborX="34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32E2A9C-CE7D-734D-8C9A-FFFE19ADCA6A}" type="pres">
      <dgm:prSet presAssocID="{6AA8B556-432B-6D4A-AFCF-1AC9E65641FA}" presName="parTransTwo" presStyleCnt="0"/>
      <dgm:spPr/>
    </dgm:pt>
    <dgm:pt modelId="{0AB51683-F204-8E45-A973-1315C37593E4}" type="pres">
      <dgm:prSet presAssocID="{6AA8B556-432B-6D4A-AFCF-1AC9E65641FA}" presName="horzTwo" presStyleCnt="0"/>
      <dgm:spPr/>
    </dgm:pt>
    <dgm:pt modelId="{FF30718E-3EA6-C74E-90BA-CE84F8797D4C}" type="pres">
      <dgm:prSet presAssocID="{083EB06E-3A57-D446-84D4-F2CD7EA816CE}" presName="vertThree" presStyleCnt="0"/>
      <dgm:spPr/>
    </dgm:pt>
    <dgm:pt modelId="{14BE4CC9-44C4-B647-9922-7E32FCEAA07C}" type="pres">
      <dgm:prSet presAssocID="{083EB06E-3A57-D446-84D4-F2CD7EA816CE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A097A0C-A064-3240-B265-8C4106B524DB}" type="pres">
      <dgm:prSet presAssocID="{083EB06E-3A57-D446-84D4-F2CD7EA816CE}" presName="parTransThree" presStyleCnt="0"/>
      <dgm:spPr/>
    </dgm:pt>
    <dgm:pt modelId="{58A805E8-BB35-354E-A602-2B83CF7BF0FE}" type="pres">
      <dgm:prSet presAssocID="{083EB06E-3A57-D446-84D4-F2CD7EA816CE}" presName="horzThree" presStyleCnt="0"/>
      <dgm:spPr/>
    </dgm:pt>
    <dgm:pt modelId="{1FDD5E1B-1649-D24B-B4CA-2DF8F927F4D6}" type="pres">
      <dgm:prSet presAssocID="{C4039D34-D0AD-2746-B5C8-52161980CC9A}" presName="vertFour" presStyleCnt="0">
        <dgm:presLayoutVars>
          <dgm:chPref val="3"/>
        </dgm:presLayoutVars>
      </dgm:prSet>
      <dgm:spPr/>
    </dgm:pt>
    <dgm:pt modelId="{96C36DBB-0869-814E-BCBA-9B5E686AB4E8}" type="pres">
      <dgm:prSet presAssocID="{C4039D34-D0AD-2746-B5C8-52161980CC9A}" presName="txFour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8C68CFE-FEA4-2849-B321-04EECA56427D}" type="pres">
      <dgm:prSet presAssocID="{C4039D34-D0AD-2746-B5C8-52161980CC9A}" presName="horzFour" presStyleCnt="0"/>
      <dgm:spPr/>
    </dgm:pt>
    <dgm:pt modelId="{026CA5AF-E1C9-BE41-AFA8-C20647E2570F}" type="pres">
      <dgm:prSet presAssocID="{DB6B63F2-E3EB-9447-A31B-0FE495B07692}" presName="sibSpaceThree" presStyleCnt="0"/>
      <dgm:spPr/>
    </dgm:pt>
    <dgm:pt modelId="{4065B354-89D8-8648-BC7A-1844666150F7}" type="pres">
      <dgm:prSet presAssocID="{379AA149-4B2C-0145-A7C0-253EF7985F9D}" presName="vertThree" presStyleCnt="0"/>
      <dgm:spPr/>
    </dgm:pt>
    <dgm:pt modelId="{498DC1DC-D842-6044-89D5-2DF2B5E3ADD7}" type="pres">
      <dgm:prSet presAssocID="{379AA149-4B2C-0145-A7C0-253EF7985F9D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A70A3C-64FE-8540-9EEF-1BF97BE3B59F}" type="pres">
      <dgm:prSet presAssocID="{379AA149-4B2C-0145-A7C0-253EF7985F9D}" presName="parTransThree" presStyleCnt="0"/>
      <dgm:spPr/>
    </dgm:pt>
    <dgm:pt modelId="{F333702B-043E-B54E-8CB0-60240FDE2364}" type="pres">
      <dgm:prSet presAssocID="{379AA149-4B2C-0145-A7C0-253EF7985F9D}" presName="horzThree" presStyleCnt="0"/>
      <dgm:spPr/>
    </dgm:pt>
    <dgm:pt modelId="{3BA9A7CA-8548-644D-A8C4-266B38E837F3}" type="pres">
      <dgm:prSet presAssocID="{39BEF8EE-0B1C-1D44-AC2C-353FE56EB361}" presName="vertFour" presStyleCnt="0">
        <dgm:presLayoutVars>
          <dgm:chPref val="3"/>
        </dgm:presLayoutVars>
      </dgm:prSet>
      <dgm:spPr/>
    </dgm:pt>
    <dgm:pt modelId="{D2B14F67-AE1B-B348-AB3A-18FD4164E828}" type="pres">
      <dgm:prSet presAssocID="{39BEF8EE-0B1C-1D44-AC2C-353FE56EB361}" presName="txFour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FFD4183-A3DF-E84E-9F22-D2DD3F820A26}" type="pres">
      <dgm:prSet presAssocID="{39BEF8EE-0B1C-1D44-AC2C-353FE56EB361}" presName="horzFour" presStyleCnt="0"/>
      <dgm:spPr/>
    </dgm:pt>
    <dgm:pt modelId="{38582903-01B5-4244-B93F-8CE05B7690EA}" type="pres">
      <dgm:prSet presAssocID="{617C46B5-1026-5749-9D82-7BB8623A6B8D}" presName="sibSpaceFour" presStyleCnt="0"/>
      <dgm:spPr/>
    </dgm:pt>
    <dgm:pt modelId="{3127C782-8761-0249-BBDC-513F5A50659E}" type="pres">
      <dgm:prSet presAssocID="{50BB8C00-F898-804D-B37F-0BBAC277DAC4}" presName="vertFour" presStyleCnt="0">
        <dgm:presLayoutVars>
          <dgm:chPref val="3"/>
        </dgm:presLayoutVars>
      </dgm:prSet>
      <dgm:spPr/>
    </dgm:pt>
    <dgm:pt modelId="{D1CC2F46-FF34-2E4B-9684-B536DCA7D7A8}" type="pres">
      <dgm:prSet presAssocID="{50BB8C00-F898-804D-B37F-0BBAC277DAC4}" presName="txFour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45F98B7-5F87-4C43-8D82-3BB01F38F246}" type="pres">
      <dgm:prSet presAssocID="{50BB8C00-F898-804D-B37F-0BBAC277DAC4}" presName="horzFour" presStyleCnt="0"/>
      <dgm:spPr/>
    </dgm:pt>
    <dgm:pt modelId="{89FB7899-19A7-1D49-B4AD-4E3A8A6935FE}" type="pres">
      <dgm:prSet presAssocID="{23A1B61A-017C-814C-A37A-2923C0A7C1BD}" presName="sibSpaceTwo" presStyleCnt="0"/>
      <dgm:spPr/>
    </dgm:pt>
    <dgm:pt modelId="{4B3E65F7-7AB1-ED4F-8677-E6973A7C9765}" type="pres">
      <dgm:prSet presAssocID="{62B0BEBB-79A9-0941-AF4D-63096969D4E3}" presName="vertTwo" presStyleCnt="0"/>
      <dgm:spPr/>
    </dgm:pt>
    <dgm:pt modelId="{1CB32366-3D11-F44F-A7CF-D6B6C278D107}" type="pres">
      <dgm:prSet presAssocID="{62B0BEBB-79A9-0941-AF4D-63096969D4E3}" presName="txTwo" presStyleLbl="node2" presStyleIdx="1" presStyleCnt="2" custScaleY="3194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6D3031-4302-4B46-B8DC-D680CFE2E4E6}" type="pres">
      <dgm:prSet presAssocID="{62B0BEBB-79A9-0941-AF4D-63096969D4E3}" presName="horzTwo" presStyleCnt="0"/>
      <dgm:spPr/>
    </dgm:pt>
  </dgm:ptLst>
  <dgm:cxnLst>
    <dgm:cxn modelId="{A79D92FB-09BF-FE49-A086-46BDFF6E011B}" srcId="{6AA8B556-432B-6D4A-AFCF-1AC9E65641FA}" destId="{083EB06E-3A57-D446-84D4-F2CD7EA816CE}" srcOrd="0" destOrd="0" parTransId="{D9E395F1-8305-FF43-A45A-8FDCAA26EBF1}" sibTransId="{DB6B63F2-E3EB-9447-A31B-0FE495B07692}"/>
    <dgm:cxn modelId="{13C408EF-E94E-EF4A-A5D4-2B940FE473C2}" srcId="{456AA629-FD84-0147-A860-BC2ABCFC2BE2}" destId="{62B0BEBB-79A9-0941-AF4D-63096969D4E3}" srcOrd="1" destOrd="0" parTransId="{7BB6C71B-B793-B64A-84F7-E867B1F02A32}" sibTransId="{AB69D906-06E4-BA42-9999-F48E1230F290}"/>
    <dgm:cxn modelId="{53BBF77E-0B53-8F4C-8CF7-CB3DA44A4345}" type="presOf" srcId="{50BB8C00-F898-804D-B37F-0BBAC277DAC4}" destId="{D1CC2F46-FF34-2E4B-9684-B536DCA7D7A8}" srcOrd="0" destOrd="0" presId="urn:microsoft.com/office/officeart/2005/8/layout/hierarchy4"/>
    <dgm:cxn modelId="{914B4D86-6B8B-0F44-A323-63D3DBCB5B15}" type="presOf" srcId="{083EB06E-3A57-D446-84D4-F2CD7EA816CE}" destId="{14BE4CC9-44C4-B647-9922-7E32FCEAA07C}" srcOrd="0" destOrd="0" presId="urn:microsoft.com/office/officeart/2005/8/layout/hierarchy4"/>
    <dgm:cxn modelId="{D5E45C83-3A43-1F4A-81C9-63244481829A}" srcId="{654D35A2-78B5-6649-B485-3F6DC6A34380}" destId="{456AA629-FD84-0147-A860-BC2ABCFC2BE2}" srcOrd="0" destOrd="0" parTransId="{0A275A40-570C-214C-A8A5-A75ACBCE1C08}" sibTransId="{887D0523-39E1-EE41-8EAC-08B6D52B163A}"/>
    <dgm:cxn modelId="{4236D2C8-4D47-1247-886F-07C6474B16E5}" type="presOf" srcId="{379AA149-4B2C-0145-A7C0-253EF7985F9D}" destId="{498DC1DC-D842-6044-89D5-2DF2B5E3ADD7}" srcOrd="0" destOrd="0" presId="urn:microsoft.com/office/officeart/2005/8/layout/hierarchy4"/>
    <dgm:cxn modelId="{D3B1834B-A06B-594D-AB4A-A68A3706AFD9}" srcId="{379AA149-4B2C-0145-A7C0-253EF7985F9D}" destId="{50BB8C00-F898-804D-B37F-0BBAC277DAC4}" srcOrd="1" destOrd="0" parTransId="{74F923C6-A3F7-E145-A1C3-53EF9B74DD5B}" sibTransId="{5AC0011E-5893-DC4A-B310-0358189A4E11}"/>
    <dgm:cxn modelId="{7E05A058-6D6A-1947-94DB-DFAF591BCC8B}" type="presOf" srcId="{62B0BEBB-79A9-0941-AF4D-63096969D4E3}" destId="{1CB32366-3D11-F44F-A7CF-D6B6C278D107}" srcOrd="0" destOrd="0" presId="urn:microsoft.com/office/officeart/2005/8/layout/hierarchy4"/>
    <dgm:cxn modelId="{42762007-5248-DE48-B554-AF9322B01C1A}" srcId="{083EB06E-3A57-D446-84D4-F2CD7EA816CE}" destId="{C4039D34-D0AD-2746-B5C8-52161980CC9A}" srcOrd="0" destOrd="0" parTransId="{3A972A44-E966-0347-91D6-462D0BC3184E}" sibTransId="{F55E0A34-F1C9-0545-81CC-60C0351D6E84}"/>
    <dgm:cxn modelId="{FC44AD3F-A1D7-5446-AC55-54649E2F274C}" type="presOf" srcId="{39BEF8EE-0B1C-1D44-AC2C-353FE56EB361}" destId="{D2B14F67-AE1B-B348-AB3A-18FD4164E828}" srcOrd="0" destOrd="0" presId="urn:microsoft.com/office/officeart/2005/8/layout/hierarchy4"/>
    <dgm:cxn modelId="{1A1C0E6F-868D-8342-9E7D-16655461DBF0}" type="presOf" srcId="{456AA629-FD84-0147-A860-BC2ABCFC2BE2}" destId="{3EB29892-5DF0-304B-AA91-767144885E59}" srcOrd="0" destOrd="0" presId="urn:microsoft.com/office/officeart/2005/8/layout/hierarchy4"/>
    <dgm:cxn modelId="{6680847F-93D0-A745-ABF0-77B8CCA6F0F8}" srcId="{6AA8B556-432B-6D4A-AFCF-1AC9E65641FA}" destId="{379AA149-4B2C-0145-A7C0-253EF7985F9D}" srcOrd="1" destOrd="0" parTransId="{E03A2ACB-8F0E-8B40-AE09-3E214D2391ED}" sibTransId="{4036FEF9-43AB-D347-AF0E-DE15191C66FA}"/>
    <dgm:cxn modelId="{94B45188-BDA9-974E-A686-F8277B65AC98}" type="presOf" srcId="{654D35A2-78B5-6649-B485-3F6DC6A34380}" destId="{84A2B231-D63B-4541-ADC6-9E44FE749F76}" srcOrd="0" destOrd="0" presId="urn:microsoft.com/office/officeart/2005/8/layout/hierarchy4"/>
    <dgm:cxn modelId="{04B92789-8668-1C42-9D9F-B8A39873E50D}" type="presOf" srcId="{C4039D34-D0AD-2746-B5C8-52161980CC9A}" destId="{96C36DBB-0869-814E-BCBA-9B5E686AB4E8}" srcOrd="0" destOrd="0" presId="urn:microsoft.com/office/officeart/2005/8/layout/hierarchy4"/>
    <dgm:cxn modelId="{CDD1D182-FE21-4C4D-9F45-235FF4A4F645}" type="presOf" srcId="{6AA8B556-432B-6D4A-AFCF-1AC9E65641FA}" destId="{A84C4799-BB18-C044-BFDF-A620C61D134E}" srcOrd="0" destOrd="0" presId="urn:microsoft.com/office/officeart/2005/8/layout/hierarchy4"/>
    <dgm:cxn modelId="{3B9910F2-5A1D-3940-85B9-F767513D898E}" srcId="{379AA149-4B2C-0145-A7C0-253EF7985F9D}" destId="{39BEF8EE-0B1C-1D44-AC2C-353FE56EB361}" srcOrd="0" destOrd="0" parTransId="{191D98AB-C0B8-5C42-A062-0BD60DD5B4DD}" sibTransId="{617C46B5-1026-5749-9D82-7BB8623A6B8D}"/>
    <dgm:cxn modelId="{23512258-9624-874D-91A8-283738BF983C}" srcId="{456AA629-FD84-0147-A860-BC2ABCFC2BE2}" destId="{6AA8B556-432B-6D4A-AFCF-1AC9E65641FA}" srcOrd="0" destOrd="0" parTransId="{6F53EC26-9039-7941-B287-55E847320996}" sibTransId="{23A1B61A-017C-814C-A37A-2923C0A7C1BD}"/>
    <dgm:cxn modelId="{456BC50E-D59E-B549-93D0-5D49FE34072E}" type="presParOf" srcId="{84A2B231-D63B-4541-ADC6-9E44FE749F76}" destId="{AE2D0473-66F1-AF47-B1AB-40D131B8ED48}" srcOrd="0" destOrd="0" presId="urn:microsoft.com/office/officeart/2005/8/layout/hierarchy4"/>
    <dgm:cxn modelId="{6775F186-0250-784C-8134-8C4F0B80F6AC}" type="presParOf" srcId="{AE2D0473-66F1-AF47-B1AB-40D131B8ED48}" destId="{3EB29892-5DF0-304B-AA91-767144885E59}" srcOrd="0" destOrd="0" presId="urn:microsoft.com/office/officeart/2005/8/layout/hierarchy4"/>
    <dgm:cxn modelId="{D12A0FD8-698D-3449-83AC-28DD1CF1D8FA}" type="presParOf" srcId="{AE2D0473-66F1-AF47-B1AB-40D131B8ED48}" destId="{67159DAD-7EEA-0F43-A34A-0EC32F75E8F9}" srcOrd="1" destOrd="0" presId="urn:microsoft.com/office/officeart/2005/8/layout/hierarchy4"/>
    <dgm:cxn modelId="{E7ACA1C3-40B8-C44B-9C7F-FD2E3231B2A7}" type="presParOf" srcId="{AE2D0473-66F1-AF47-B1AB-40D131B8ED48}" destId="{3F158BD0-5BCD-1A45-B69A-3E825EBC3AEE}" srcOrd="2" destOrd="0" presId="urn:microsoft.com/office/officeart/2005/8/layout/hierarchy4"/>
    <dgm:cxn modelId="{E6DE5EA8-193A-4D45-A0C2-E6F326711CAA}" type="presParOf" srcId="{3F158BD0-5BCD-1A45-B69A-3E825EBC3AEE}" destId="{1AA20AC0-A35E-A447-AF01-385DD851CC5C}" srcOrd="0" destOrd="0" presId="urn:microsoft.com/office/officeart/2005/8/layout/hierarchy4"/>
    <dgm:cxn modelId="{244EFD95-B8DB-9948-8F6E-318224CE2EF8}" type="presParOf" srcId="{1AA20AC0-A35E-A447-AF01-385DD851CC5C}" destId="{A84C4799-BB18-C044-BFDF-A620C61D134E}" srcOrd="0" destOrd="0" presId="urn:microsoft.com/office/officeart/2005/8/layout/hierarchy4"/>
    <dgm:cxn modelId="{332032E8-21C2-924F-983D-BAFCFDC9D877}" type="presParOf" srcId="{1AA20AC0-A35E-A447-AF01-385DD851CC5C}" destId="{432E2A9C-CE7D-734D-8C9A-FFFE19ADCA6A}" srcOrd="1" destOrd="0" presId="urn:microsoft.com/office/officeart/2005/8/layout/hierarchy4"/>
    <dgm:cxn modelId="{78DB57E4-940A-CB45-97EE-4759B02FB869}" type="presParOf" srcId="{1AA20AC0-A35E-A447-AF01-385DD851CC5C}" destId="{0AB51683-F204-8E45-A973-1315C37593E4}" srcOrd="2" destOrd="0" presId="urn:microsoft.com/office/officeart/2005/8/layout/hierarchy4"/>
    <dgm:cxn modelId="{C2CE1665-FF96-3940-A7C1-F7ADE0C5323B}" type="presParOf" srcId="{0AB51683-F204-8E45-A973-1315C37593E4}" destId="{FF30718E-3EA6-C74E-90BA-CE84F8797D4C}" srcOrd="0" destOrd="0" presId="urn:microsoft.com/office/officeart/2005/8/layout/hierarchy4"/>
    <dgm:cxn modelId="{D8D74EF7-7999-2B44-9180-546948781673}" type="presParOf" srcId="{FF30718E-3EA6-C74E-90BA-CE84F8797D4C}" destId="{14BE4CC9-44C4-B647-9922-7E32FCEAA07C}" srcOrd="0" destOrd="0" presId="urn:microsoft.com/office/officeart/2005/8/layout/hierarchy4"/>
    <dgm:cxn modelId="{ADB15B3D-4318-BD40-8D46-2FB5FE7AD0CD}" type="presParOf" srcId="{FF30718E-3EA6-C74E-90BA-CE84F8797D4C}" destId="{EA097A0C-A064-3240-B265-8C4106B524DB}" srcOrd="1" destOrd="0" presId="urn:microsoft.com/office/officeart/2005/8/layout/hierarchy4"/>
    <dgm:cxn modelId="{C7F0AB64-7E26-A14C-81EB-E0D7BABC5541}" type="presParOf" srcId="{FF30718E-3EA6-C74E-90BA-CE84F8797D4C}" destId="{58A805E8-BB35-354E-A602-2B83CF7BF0FE}" srcOrd="2" destOrd="0" presId="urn:microsoft.com/office/officeart/2005/8/layout/hierarchy4"/>
    <dgm:cxn modelId="{1C2BEC75-EE46-F645-AF1A-60834B6775BC}" type="presParOf" srcId="{58A805E8-BB35-354E-A602-2B83CF7BF0FE}" destId="{1FDD5E1B-1649-D24B-B4CA-2DF8F927F4D6}" srcOrd="0" destOrd="0" presId="urn:microsoft.com/office/officeart/2005/8/layout/hierarchy4"/>
    <dgm:cxn modelId="{A523649C-BE97-7F46-B01A-949379BC22E6}" type="presParOf" srcId="{1FDD5E1B-1649-D24B-B4CA-2DF8F927F4D6}" destId="{96C36DBB-0869-814E-BCBA-9B5E686AB4E8}" srcOrd="0" destOrd="0" presId="urn:microsoft.com/office/officeart/2005/8/layout/hierarchy4"/>
    <dgm:cxn modelId="{BB2A59CF-AC09-9F44-9313-51F89F4CCFE3}" type="presParOf" srcId="{1FDD5E1B-1649-D24B-B4CA-2DF8F927F4D6}" destId="{88C68CFE-FEA4-2849-B321-04EECA56427D}" srcOrd="1" destOrd="0" presId="urn:microsoft.com/office/officeart/2005/8/layout/hierarchy4"/>
    <dgm:cxn modelId="{73D0D32F-9F3C-BC4D-8D5B-8B4D50174923}" type="presParOf" srcId="{0AB51683-F204-8E45-A973-1315C37593E4}" destId="{026CA5AF-E1C9-BE41-AFA8-C20647E2570F}" srcOrd="1" destOrd="0" presId="urn:microsoft.com/office/officeart/2005/8/layout/hierarchy4"/>
    <dgm:cxn modelId="{1D403499-992A-F248-8BDA-75801390AD9D}" type="presParOf" srcId="{0AB51683-F204-8E45-A973-1315C37593E4}" destId="{4065B354-89D8-8648-BC7A-1844666150F7}" srcOrd="2" destOrd="0" presId="urn:microsoft.com/office/officeart/2005/8/layout/hierarchy4"/>
    <dgm:cxn modelId="{0F5053E6-1047-6A41-954D-42DB75CB6C74}" type="presParOf" srcId="{4065B354-89D8-8648-BC7A-1844666150F7}" destId="{498DC1DC-D842-6044-89D5-2DF2B5E3ADD7}" srcOrd="0" destOrd="0" presId="urn:microsoft.com/office/officeart/2005/8/layout/hierarchy4"/>
    <dgm:cxn modelId="{5CF482C0-8302-8947-89AA-703271FCC444}" type="presParOf" srcId="{4065B354-89D8-8648-BC7A-1844666150F7}" destId="{D8A70A3C-64FE-8540-9EEF-1BF97BE3B59F}" srcOrd="1" destOrd="0" presId="urn:microsoft.com/office/officeart/2005/8/layout/hierarchy4"/>
    <dgm:cxn modelId="{3329CDAB-D3B1-5145-B436-2981F5394C84}" type="presParOf" srcId="{4065B354-89D8-8648-BC7A-1844666150F7}" destId="{F333702B-043E-B54E-8CB0-60240FDE2364}" srcOrd="2" destOrd="0" presId="urn:microsoft.com/office/officeart/2005/8/layout/hierarchy4"/>
    <dgm:cxn modelId="{949C59C1-2097-7841-BDDB-C2D0DCDB04C4}" type="presParOf" srcId="{F333702B-043E-B54E-8CB0-60240FDE2364}" destId="{3BA9A7CA-8548-644D-A8C4-266B38E837F3}" srcOrd="0" destOrd="0" presId="urn:microsoft.com/office/officeart/2005/8/layout/hierarchy4"/>
    <dgm:cxn modelId="{F6CF33B9-B6AD-C546-BDBD-2FEC55A325D0}" type="presParOf" srcId="{3BA9A7CA-8548-644D-A8C4-266B38E837F3}" destId="{D2B14F67-AE1B-B348-AB3A-18FD4164E828}" srcOrd="0" destOrd="0" presId="urn:microsoft.com/office/officeart/2005/8/layout/hierarchy4"/>
    <dgm:cxn modelId="{BB9198F7-437F-0E46-A5A5-59BC8A48FCFD}" type="presParOf" srcId="{3BA9A7CA-8548-644D-A8C4-266B38E837F3}" destId="{2FFD4183-A3DF-E84E-9F22-D2DD3F820A26}" srcOrd="1" destOrd="0" presId="urn:microsoft.com/office/officeart/2005/8/layout/hierarchy4"/>
    <dgm:cxn modelId="{83F6D951-441E-A94A-A648-90CB068E8968}" type="presParOf" srcId="{F333702B-043E-B54E-8CB0-60240FDE2364}" destId="{38582903-01B5-4244-B93F-8CE05B7690EA}" srcOrd="1" destOrd="0" presId="urn:microsoft.com/office/officeart/2005/8/layout/hierarchy4"/>
    <dgm:cxn modelId="{E7C42CB8-E150-FA44-BFD4-DFE5EDA02BB3}" type="presParOf" srcId="{F333702B-043E-B54E-8CB0-60240FDE2364}" destId="{3127C782-8761-0249-BBDC-513F5A50659E}" srcOrd="2" destOrd="0" presId="urn:microsoft.com/office/officeart/2005/8/layout/hierarchy4"/>
    <dgm:cxn modelId="{B299BCE8-3804-E24E-AFB2-E5C1B95BAFB5}" type="presParOf" srcId="{3127C782-8761-0249-BBDC-513F5A50659E}" destId="{D1CC2F46-FF34-2E4B-9684-B536DCA7D7A8}" srcOrd="0" destOrd="0" presId="urn:microsoft.com/office/officeart/2005/8/layout/hierarchy4"/>
    <dgm:cxn modelId="{1A25CB76-7214-A64E-A601-B92DEAA40BA3}" type="presParOf" srcId="{3127C782-8761-0249-BBDC-513F5A50659E}" destId="{A45F98B7-5F87-4C43-8D82-3BB01F38F246}" srcOrd="1" destOrd="0" presId="urn:microsoft.com/office/officeart/2005/8/layout/hierarchy4"/>
    <dgm:cxn modelId="{729AE479-BF86-F748-B4DD-E586F3BF4922}" type="presParOf" srcId="{3F158BD0-5BCD-1A45-B69A-3E825EBC3AEE}" destId="{89FB7899-19A7-1D49-B4AD-4E3A8A6935FE}" srcOrd="1" destOrd="0" presId="urn:microsoft.com/office/officeart/2005/8/layout/hierarchy4"/>
    <dgm:cxn modelId="{DC204499-6F64-6D44-A506-14202DFFCFD7}" type="presParOf" srcId="{3F158BD0-5BCD-1A45-B69A-3E825EBC3AEE}" destId="{4B3E65F7-7AB1-ED4F-8677-E6973A7C9765}" srcOrd="2" destOrd="0" presId="urn:microsoft.com/office/officeart/2005/8/layout/hierarchy4"/>
    <dgm:cxn modelId="{2E1CC8E2-00CE-5040-8D03-7B95C7DCA339}" type="presParOf" srcId="{4B3E65F7-7AB1-ED4F-8677-E6973A7C9765}" destId="{1CB32366-3D11-F44F-A7CF-D6B6C278D107}" srcOrd="0" destOrd="0" presId="urn:microsoft.com/office/officeart/2005/8/layout/hierarchy4"/>
    <dgm:cxn modelId="{495F6566-65E5-A848-A860-A1A600C1A664}" type="presParOf" srcId="{4B3E65F7-7AB1-ED4F-8677-E6973A7C9765}" destId="{256D3031-4302-4B46-B8DC-D680CFE2E4E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6206C3-1B43-CF4F-88FD-3C59564787AB}" type="doc">
      <dgm:prSet loTypeId="urn:microsoft.com/office/officeart/2005/8/layout/default" loCatId="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8E6F9BC-8D81-F844-9B5B-7F5FB0AB14C3}">
      <dgm:prSet phldrT="[Text]"/>
      <dgm:spPr/>
      <dgm:t>
        <a:bodyPr/>
        <a:lstStyle/>
        <a:p>
          <a:r>
            <a:rPr lang="en-US" dirty="0" err="1" smtClean="0"/>
            <a:t>Veřejnost</a:t>
          </a:r>
          <a:endParaRPr lang="en-US" dirty="0"/>
        </a:p>
      </dgm:t>
    </dgm:pt>
    <dgm:pt modelId="{54F32209-FC09-694B-9B77-CBFE3EB2EB2A}" type="parTrans" cxnId="{E8547741-2622-204C-9223-6A88130CE4C4}">
      <dgm:prSet/>
      <dgm:spPr/>
      <dgm:t>
        <a:bodyPr/>
        <a:lstStyle/>
        <a:p>
          <a:endParaRPr lang="en-US"/>
        </a:p>
      </dgm:t>
    </dgm:pt>
    <dgm:pt modelId="{FFA1C5C2-E227-734A-B0BF-1BE916C61865}" type="sibTrans" cxnId="{E8547741-2622-204C-9223-6A88130CE4C4}">
      <dgm:prSet/>
      <dgm:spPr/>
      <dgm:t>
        <a:bodyPr/>
        <a:lstStyle/>
        <a:p>
          <a:endParaRPr lang="en-US"/>
        </a:p>
      </dgm:t>
    </dgm:pt>
    <dgm:pt modelId="{5B35117E-3CF5-3E47-BD85-157342201813}">
      <dgm:prSet phldrT="[Text]"/>
      <dgm:spPr/>
      <dgm:t>
        <a:bodyPr/>
        <a:lstStyle/>
        <a:p>
          <a:r>
            <a:rPr lang="en-US" dirty="0" err="1" smtClean="0"/>
            <a:t>Uživatelé</a:t>
          </a:r>
          <a:r>
            <a:rPr lang="en-US" dirty="0" smtClean="0"/>
            <a:t> </a:t>
          </a:r>
          <a:r>
            <a:rPr lang="en-US" dirty="0" err="1" smtClean="0"/>
            <a:t>produkčních</a:t>
          </a:r>
          <a:r>
            <a:rPr lang="en-US" dirty="0" smtClean="0"/>
            <a:t> </a:t>
          </a:r>
          <a:r>
            <a:rPr lang="en-US" dirty="0" err="1" smtClean="0"/>
            <a:t>systémů</a:t>
          </a:r>
          <a:endParaRPr lang="en-US" dirty="0"/>
        </a:p>
      </dgm:t>
    </dgm:pt>
    <dgm:pt modelId="{D63C8686-57E5-FF4D-97F4-94316E06E12D}" type="parTrans" cxnId="{CA29BDF6-DCC2-A641-A4AD-0BDBF74BD032}">
      <dgm:prSet/>
      <dgm:spPr/>
      <dgm:t>
        <a:bodyPr/>
        <a:lstStyle/>
        <a:p>
          <a:endParaRPr lang="en-US"/>
        </a:p>
      </dgm:t>
    </dgm:pt>
    <dgm:pt modelId="{AF7D4D66-A8D9-9144-9AE4-738297E39096}" type="sibTrans" cxnId="{CA29BDF6-DCC2-A641-A4AD-0BDBF74BD032}">
      <dgm:prSet/>
      <dgm:spPr/>
      <dgm:t>
        <a:bodyPr/>
        <a:lstStyle/>
        <a:p>
          <a:endParaRPr lang="en-US"/>
        </a:p>
      </dgm:t>
    </dgm:pt>
    <dgm:pt modelId="{3504CAA8-0534-3F46-841D-A17C2FED5E0E}" type="pres">
      <dgm:prSet presAssocID="{8A6206C3-1B43-CF4F-88FD-3C59564787A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B292431-ED75-6D49-BC24-9B70DB5E8BCF}" type="pres">
      <dgm:prSet presAssocID="{B8E6F9BC-8D81-F844-9B5B-7F5FB0AB14C3}" presName="node" presStyleLbl="node1" presStyleIdx="0" presStyleCnt="2" custScaleY="229078" custLinFactNeighborX="299" custLinFactNeighborY="56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D1955-30A9-1047-8F03-BB8D07DDEE9D}" type="pres">
      <dgm:prSet presAssocID="{FFA1C5C2-E227-734A-B0BF-1BE916C61865}" presName="sibTrans" presStyleCnt="0"/>
      <dgm:spPr/>
    </dgm:pt>
    <dgm:pt modelId="{5EF42EC1-FAC0-7D42-9844-4864B187C280}" type="pres">
      <dgm:prSet presAssocID="{5B35117E-3CF5-3E47-BD85-157342201813}" presName="node" presStyleLbl="node1" presStyleIdx="1" presStyleCnt="2" custScaleY="74903" custLinFactNeighborY="5990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35A1CD0-7ED2-B348-A6EA-837B8007A923}" type="presOf" srcId="{B8E6F9BC-8D81-F844-9B5B-7F5FB0AB14C3}" destId="{DB292431-ED75-6D49-BC24-9B70DB5E8BCF}" srcOrd="0" destOrd="0" presId="urn:microsoft.com/office/officeart/2005/8/layout/default"/>
    <dgm:cxn modelId="{3D8136ED-8F3F-CF46-B3AE-DE694DF34E04}" type="presOf" srcId="{8A6206C3-1B43-CF4F-88FD-3C59564787AB}" destId="{3504CAA8-0534-3F46-841D-A17C2FED5E0E}" srcOrd="0" destOrd="0" presId="urn:microsoft.com/office/officeart/2005/8/layout/default"/>
    <dgm:cxn modelId="{E8547741-2622-204C-9223-6A88130CE4C4}" srcId="{8A6206C3-1B43-CF4F-88FD-3C59564787AB}" destId="{B8E6F9BC-8D81-F844-9B5B-7F5FB0AB14C3}" srcOrd="0" destOrd="0" parTransId="{54F32209-FC09-694B-9B77-CBFE3EB2EB2A}" sibTransId="{FFA1C5C2-E227-734A-B0BF-1BE916C61865}"/>
    <dgm:cxn modelId="{8CA8FB9A-F1EE-3940-BBFB-1C03BE663A58}" type="presOf" srcId="{5B35117E-3CF5-3E47-BD85-157342201813}" destId="{5EF42EC1-FAC0-7D42-9844-4864B187C280}" srcOrd="0" destOrd="0" presId="urn:microsoft.com/office/officeart/2005/8/layout/default"/>
    <dgm:cxn modelId="{CA29BDF6-DCC2-A641-A4AD-0BDBF74BD032}" srcId="{8A6206C3-1B43-CF4F-88FD-3C59564787AB}" destId="{5B35117E-3CF5-3E47-BD85-157342201813}" srcOrd="1" destOrd="0" parTransId="{D63C8686-57E5-FF4D-97F4-94316E06E12D}" sibTransId="{AF7D4D66-A8D9-9144-9AE4-738297E39096}"/>
    <dgm:cxn modelId="{A77DBC19-880C-304E-AB42-B9E9F5D95060}" type="presParOf" srcId="{3504CAA8-0534-3F46-841D-A17C2FED5E0E}" destId="{DB292431-ED75-6D49-BC24-9B70DB5E8BCF}" srcOrd="0" destOrd="0" presId="urn:microsoft.com/office/officeart/2005/8/layout/default"/>
    <dgm:cxn modelId="{C10D0347-A97F-3C4F-B84A-EEFD96E957D9}" type="presParOf" srcId="{3504CAA8-0534-3F46-841D-A17C2FED5E0E}" destId="{209D1955-30A9-1047-8F03-BB8D07DDEE9D}" srcOrd="1" destOrd="0" presId="urn:microsoft.com/office/officeart/2005/8/layout/default"/>
    <dgm:cxn modelId="{DC4AFAA1-0757-B047-9FB6-7205B55035C6}" type="presParOf" srcId="{3504CAA8-0534-3F46-841D-A17C2FED5E0E}" destId="{5EF42EC1-FAC0-7D42-9844-4864B187C28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95CE3B-35C0-F543-B323-1B453AB1FDBC}" type="doc">
      <dgm:prSet loTypeId="urn:microsoft.com/office/officeart/2005/8/layout/vList5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3504B0-9C2C-EF42-850E-96138DE6C31C}">
      <dgm:prSet phldrT="[Text]"/>
      <dgm:spPr/>
      <dgm:t>
        <a:bodyPr/>
        <a:lstStyle/>
        <a:p>
          <a:r>
            <a:rPr lang="cs-CZ" noProof="0" smtClean="0"/>
            <a:t>eKLEP</a:t>
          </a:r>
          <a:endParaRPr lang="cs-CZ" noProof="0"/>
        </a:p>
      </dgm:t>
    </dgm:pt>
    <dgm:pt modelId="{1655808E-8AB4-F546-914B-8715E2959B72}" type="parTrans" cxnId="{664582B1-0B5A-604F-92B1-B3ED91708CE8}">
      <dgm:prSet/>
      <dgm:spPr/>
      <dgm:t>
        <a:bodyPr/>
        <a:lstStyle/>
        <a:p>
          <a:endParaRPr lang="en-US"/>
        </a:p>
      </dgm:t>
    </dgm:pt>
    <dgm:pt modelId="{FC445E8C-C8D2-3C4F-B07E-1A68E4D39E30}" type="sibTrans" cxnId="{664582B1-0B5A-604F-92B1-B3ED91708CE8}">
      <dgm:prSet/>
      <dgm:spPr/>
      <dgm:t>
        <a:bodyPr/>
        <a:lstStyle/>
        <a:p>
          <a:endParaRPr lang="en-US"/>
        </a:p>
      </dgm:t>
    </dgm:pt>
    <dgm:pt modelId="{A5AFD592-953D-C84F-B8F2-E56CAA6DC3C5}">
      <dgm:prSet phldrT="[Text]"/>
      <dgm:spPr/>
      <dgm:t>
        <a:bodyPr/>
        <a:lstStyle/>
        <a:p>
          <a:r>
            <a:rPr lang="cs-CZ" noProof="0" smtClean="0"/>
            <a:t>produkční systém</a:t>
          </a:r>
          <a:endParaRPr lang="cs-CZ" noProof="0"/>
        </a:p>
      </dgm:t>
    </dgm:pt>
    <dgm:pt modelId="{803CE96D-8877-8F44-B076-B285C55DCC22}" type="parTrans" cxnId="{98703AE6-71B1-DB43-8125-6D80F33728DD}">
      <dgm:prSet/>
      <dgm:spPr/>
      <dgm:t>
        <a:bodyPr/>
        <a:lstStyle/>
        <a:p>
          <a:endParaRPr lang="en-US"/>
        </a:p>
      </dgm:t>
    </dgm:pt>
    <dgm:pt modelId="{6506C3E8-8791-EB4C-88AA-F66C1D979D9D}" type="sibTrans" cxnId="{98703AE6-71B1-DB43-8125-6D80F33728DD}">
      <dgm:prSet/>
      <dgm:spPr/>
      <dgm:t>
        <a:bodyPr/>
        <a:lstStyle/>
        <a:p>
          <a:endParaRPr lang="en-US"/>
        </a:p>
      </dgm:t>
    </dgm:pt>
    <dgm:pt modelId="{8B3EA579-0E53-0049-A694-FEC035986781}">
      <dgm:prSet phldrT="[Text]"/>
      <dgm:spPr/>
      <dgm:t>
        <a:bodyPr/>
        <a:lstStyle/>
        <a:p>
          <a:r>
            <a:rPr lang="cs-CZ" noProof="0" smtClean="0"/>
            <a:t>omezený přístup</a:t>
          </a:r>
          <a:endParaRPr lang="cs-CZ" noProof="0"/>
        </a:p>
      </dgm:t>
    </dgm:pt>
    <dgm:pt modelId="{CFA795F9-F8A4-7946-A2CF-15FF1E157590}" type="parTrans" cxnId="{9FA321E3-8331-EB48-B90F-50802E1CD929}">
      <dgm:prSet/>
      <dgm:spPr/>
      <dgm:t>
        <a:bodyPr/>
        <a:lstStyle/>
        <a:p>
          <a:endParaRPr lang="en-US"/>
        </a:p>
      </dgm:t>
    </dgm:pt>
    <dgm:pt modelId="{69EBBF78-B49F-7349-AD55-737A3416EAF8}" type="sibTrans" cxnId="{9FA321E3-8331-EB48-B90F-50802E1CD929}">
      <dgm:prSet/>
      <dgm:spPr/>
      <dgm:t>
        <a:bodyPr/>
        <a:lstStyle/>
        <a:p>
          <a:endParaRPr lang="en-US"/>
        </a:p>
      </dgm:t>
    </dgm:pt>
    <dgm:pt modelId="{7343B7F5-F5D9-1B41-BF81-943F23158BEC}">
      <dgm:prSet phldrT="[Text]"/>
      <dgm:spPr/>
      <dgm:t>
        <a:bodyPr/>
        <a:lstStyle/>
        <a:p>
          <a:r>
            <a:rPr lang="cs-CZ" noProof="0" smtClean="0"/>
            <a:t>eVláda</a:t>
          </a:r>
          <a:endParaRPr lang="cs-CZ" noProof="0"/>
        </a:p>
      </dgm:t>
    </dgm:pt>
    <dgm:pt modelId="{B00818B6-855E-6444-BF68-284B4CB1A06D}" type="parTrans" cxnId="{611046C6-74FA-3C47-8CFB-66EAF266A5EE}">
      <dgm:prSet/>
      <dgm:spPr/>
      <dgm:t>
        <a:bodyPr/>
        <a:lstStyle/>
        <a:p>
          <a:endParaRPr lang="en-US"/>
        </a:p>
      </dgm:t>
    </dgm:pt>
    <dgm:pt modelId="{DD48E39B-80D5-B744-8F10-E63CC02869D9}" type="sibTrans" cxnId="{611046C6-74FA-3C47-8CFB-66EAF266A5EE}">
      <dgm:prSet/>
      <dgm:spPr/>
      <dgm:t>
        <a:bodyPr/>
        <a:lstStyle/>
        <a:p>
          <a:endParaRPr lang="en-US"/>
        </a:p>
      </dgm:t>
    </dgm:pt>
    <dgm:pt modelId="{D79AB6FF-4CB7-2043-8ED8-E56B6AF9F217}">
      <dgm:prSet phldrT="[Text]"/>
      <dgm:spPr/>
      <dgm:t>
        <a:bodyPr/>
        <a:lstStyle/>
        <a:p>
          <a:r>
            <a:rPr lang="cs-CZ" noProof="0" smtClean="0"/>
            <a:t>produkční systém</a:t>
          </a:r>
          <a:endParaRPr lang="cs-CZ" noProof="0"/>
        </a:p>
      </dgm:t>
    </dgm:pt>
    <dgm:pt modelId="{D4162081-0C33-1540-B730-3A0E85F2C8F5}" type="parTrans" cxnId="{1FF5958F-B497-C242-B057-7972DB0F5D0F}">
      <dgm:prSet/>
      <dgm:spPr/>
      <dgm:t>
        <a:bodyPr/>
        <a:lstStyle/>
        <a:p>
          <a:endParaRPr lang="en-US"/>
        </a:p>
      </dgm:t>
    </dgm:pt>
    <dgm:pt modelId="{052D801A-52FD-D249-80C3-8FB5C1D0E7D6}" type="sibTrans" cxnId="{1FF5958F-B497-C242-B057-7972DB0F5D0F}">
      <dgm:prSet/>
      <dgm:spPr/>
      <dgm:t>
        <a:bodyPr/>
        <a:lstStyle/>
        <a:p>
          <a:endParaRPr lang="en-US"/>
        </a:p>
      </dgm:t>
    </dgm:pt>
    <dgm:pt modelId="{5845826E-CB3B-2C40-8A9B-B45DB03AB8DB}">
      <dgm:prSet phldrT="[Text]"/>
      <dgm:spPr/>
      <dgm:t>
        <a:bodyPr/>
        <a:lstStyle/>
        <a:p>
          <a:r>
            <a:rPr lang="cs-CZ" noProof="0" smtClean="0"/>
            <a:t>AVS/AVP</a:t>
          </a:r>
          <a:endParaRPr lang="cs-CZ" noProof="0"/>
        </a:p>
      </dgm:t>
    </dgm:pt>
    <dgm:pt modelId="{EA35990F-E97B-FB4C-B0C0-A1FA294B5CC3}" type="parTrans" cxnId="{A15F2B09-5DFB-DB47-B7E4-A7C4666999C8}">
      <dgm:prSet/>
      <dgm:spPr/>
      <dgm:t>
        <a:bodyPr/>
        <a:lstStyle/>
        <a:p>
          <a:endParaRPr lang="en-US"/>
        </a:p>
      </dgm:t>
    </dgm:pt>
    <dgm:pt modelId="{B10904C2-E584-B44B-942C-E1A34698DC8E}" type="sibTrans" cxnId="{A15F2B09-5DFB-DB47-B7E4-A7C4666999C8}">
      <dgm:prSet/>
      <dgm:spPr/>
      <dgm:t>
        <a:bodyPr/>
        <a:lstStyle/>
        <a:p>
          <a:endParaRPr lang="en-US"/>
        </a:p>
      </dgm:t>
    </dgm:pt>
    <dgm:pt modelId="{41092724-057A-7F42-9F90-1848301E5DCC}">
      <dgm:prSet phldrT="[Text]"/>
      <dgm:spPr/>
      <dgm:t>
        <a:bodyPr/>
        <a:lstStyle/>
        <a:p>
          <a:r>
            <a:rPr lang="cs-CZ" noProof="0" smtClean="0"/>
            <a:t>podpůrná interní aplikace</a:t>
          </a:r>
          <a:endParaRPr lang="cs-CZ" noProof="0"/>
        </a:p>
      </dgm:t>
    </dgm:pt>
    <dgm:pt modelId="{C8D1C9D2-19C2-8B4A-A662-F69DFC2AE0A3}" type="parTrans" cxnId="{AAEC3F6C-D44B-7240-AB41-C71FB343972A}">
      <dgm:prSet/>
      <dgm:spPr/>
      <dgm:t>
        <a:bodyPr/>
        <a:lstStyle/>
        <a:p>
          <a:endParaRPr lang="en-US"/>
        </a:p>
      </dgm:t>
    </dgm:pt>
    <dgm:pt modelId="{FDA0E4E8-4388-FE43-B6B5-FF2D0350078B}" type="sibTrans" cxnId="{AAEC3F6C-D44B-7240-AB41-C71FB343972A}">
      <dgm:prSet/>
      <dgm:spPr/>
      <dgm:t>
        <a:bodyPr/>
        <a:lstStyle/>
        <a:p>
          <a:endParaRPr lang="en-US"/>
        </a:p>
      </dgm:t>
    </dgm:pt>
    <dgm:pt modelId="{8F714EA1-C21F-DF4F-BE03-C49ACDC5D37B}">
      <dgm:prSet phldrT="[Text]"/>
      <dgm:spPr/>
      <dgm:t>
        <a:bodyPr/>
        <a:lstStyle/>
        <a:p>
          <a:r>
            <a:rPr lang="cs-CZ" noProof="0" smtClean="0"/>
            <a:t>KPL</a:t>
          </a:r>
          <a:endParaRPr lang="cs-CZ" noProof="0"/>
        </a:p>
      </dgm:t>
    </dgm:pt>
    <dgm:pt modelId="{8D9064DA-C68D-8E44-8D57-6D0711E72C2D}" type="parTrans" cxnId="{DFD1D2DD-4FB6-C849-9BBB-4A6F8EA620C6}">
      <dgm:prSet/>
      <dgm:spPr/>
      <dgm:t>
        <a:bodyPr/>
        <a:lstStyle/>
        <a:p>
          <a:endParaRPr lang="en-US"/>
        </a:p>
      </dgm:t>
    </dgm:pt>
    <dgm:pt modelId="{E6045B93-7F09-6C45-A6FD-9BD09719880F}" type="sibTrans" cxnId="{DFD1D2DD-4FB6-C849-9BBB-4A6F8EA620C6}">
      <dgm:prSet/>
      <dgm:spPr/>
      <dgm:t>
        <a:bodyPr/>
        <a:lstStyle/>
        <a:p>
          <a:endParaRPr lang="en-US"/>
        </a:p>
      </dgm:t>
    </dgm:pt>
    <dgm:pt modelId="{5EB1C929-A54B-7243-9E96-7B1CF41CED78}">
      <dgm:prSet phldrT="[Text]"/>
      <dgm:spPr/>
      <dgm:t>
        <a:bodyPr/>
        <a:lstStyle/>
        <a:p>
          <a:r>
            <a:rPr lang="cs-CZ" noProof="0" smtClean="0"/>
            <a:t>zVlády</a:t>
          </a:r>
          <a:endParaRPr lang="cs-CZ" noProof="0"/>
        </a:p>
      </dgm:t>
    </dgm:pt>
    <dgm:pt modelId="{70C26835-4ADB-A94F-9508-2A3998AE6498}" type="parTrans" cxnId="{F75C052C-4C7A-6B4D-9204-7A67C730EE82}">
      <dgm:prSet/>
      <dgm:spPr/>
      <dgm:t>
        <a:bodyPr/>
        <a:lstStyle/>
        <a:p>
          <a:endParaRPr lang="en-US"/>
        </a:p>
      </dgm:t>
    </dgm:pt>
    <dgm:pt modelId="{D98FE22C-3D83-C14C-95D8-2514B49DEC08}" type="sibTrans" cxnId="{F75C052C-4C7A-6B4D-9204-7A67C730EE82}">
      <dgm:prSet/>
      <dgm:spPr/>
      <dgm:t>
        <a:bodyPr/>
        <a:lstStyle/>
        <a:p>
          <a:endParaRPr lang="en-US"/>
        </a:p>
      </dgm:t>
    </dgm:pt>
    <dgm:pt modelId="{CA225747-13E1-1443-959B-5D0155F895B8}">
      <dgm:prSet phldrT="[Text]"/>
      <dgm:spPr/>
      <dgm:t>
        <a:bodyPr/>
        <a:lstStyle/>
        <a:p>
          <a:r>
            <a:rPr lang="cs-CZ" noProof="0" smtClean="0"/>
            <a:t>veřejná knihovna</a:t>
          </a:r>
          <a:endParaRPr lang="cs-CZ" noProof="0"/>
        </a:p>
      </dgm:t>
    </dgm:pt>
    <dgm:pt modelId="{C9256911-9BCC-B541-8F40-ED36D74C8FC2}" type="parTrans" cxnId="{886750BF-8D14-9A44-840C-543DE93B97D4}">
      <dgm:prSet/>
      <dgm:spPr/>
      <dgm:t>
        <a:bodyPr/>
        <a:lstStyle/>
        <a:p>
          <a:endParaRPr lang="en-US"/>
        </a:p>
      </dgm:t>
    </dgm:pt>
    <dgm:pt modelId="{5551AAF2-6B24-6144-AABE-C1640218B5FA}" type="sibTrans" cxnId="{886750BF-8D14-9A44-840C-543DE93B97D4}">
      <dgm:prSet/>
      <dgm:spPr/>
      <dgm:t>
        <a:bodyPr/>
        <a:lstStyle/>
        <a:p>
          <a:endParaRPr lang="en-US"/>
        </a:p>
      </dgm:t>
    </dgm:pt>
    <dgm:pt modelId="{A99AC311-343A-7042-9F41-AAF1BF4061D4}">
      <dgm:prSet phldrT="[Text]"/>
      <dgm:spPr/>
      <dgm:t>
        <a:bodyPr/>
        <a:lstStyle/>
        <a:p>
          <a:r>
            <a:rPr lang="cs-CZ" noProof="0" smtClean="0"/>
            <a:t>vLegis</a:t>
          </a:r>
          <a:endParaRPr lang="cs-CZ" noProof="0"/>
        </a:p>
      </dgm:t>
    </dgm:pt>
    <dgm:pt modelId="{FBD4A730-C032-7943-B93A-3E17433BE4E1}" type="parTrans" cxnId="{F286381D-0784-6D49-B7E4-D533803808AC}">
      <dgm:prSet/>
      <dgm:spPr/>
      <dgm:t>
        <a:bodyPr/>
        <a:lstStyle/>
        <a:p>
          <a:endParaRPr lang="en-US"/>
        </a:p>
      </dgm:t>
    </dgm:pt>
    <dgm:pt modelId="{8119845B-2B35-0D45-BCAC-90E2B6DFA322}" type="sibTrans" cxnId="{F286381D-0784-6D49-B7E4-D533803808AC}">
      <dgm:prSet/>
      <dgm:spPr/>
      <dgm:t>
        <a:bodyPr/>
        <a:lstStyle/>
        <a:p>
          <a:endParaRPr lang="en-US"/>
        </a:p>
      </dgm:t>
    </dgm:pt>
    <dgm:pt modelId="{E2135CB4-FA38-1B4B-92CF-61AA920C9DCF}">
      <dgm:prSet phldrT="[Text]"/>
      <dgm:spPr/>
      <dgm:t>
        <a:bodyPr/>
        <a:lstStyle/>
        <a:p>
          <a:r>
            <a:rPr lang="cs-CZ" noProof="0" smtClean="0"/>
            <a:t>veřejná knihovna</a:t>
          </a:r>
          <a:endParaRPr lang="cs-CZ" noProof="0"/>
        </a:p>
      </dgm:t>
    </dgm:pt>
    <dgm:pt modelId="{AD3A796B-2913-C24B-9340-73AF205487BD}" type="parTrans" cxnId="{EFF33D85-7F3B-594C-B84B-5346EFB54E12}">
      <dgm:prSet/>
      <dgm:spPr/>
      <dgm:t>
        <a:bodyPr/>
        <a:lstStyle/>
        <a:p>
          <a:endParaRPr lang="en-US"/>
        </a:p>
      </dgm:t>
    </dgm:pt>
    <dgm:pt modelId="{8ED67AC1-6B5D-5E48-BE65-4E6F7CB34F7D}" type="sibTrans" cxnId="{EFF33D85-7F3B-594C-B84B-5346EFB54E12}">
      <dgm:prSet/>
      <dgm:spPr/>
      <dgm:t>
        <a:bodyPr/>
        <a:lstStyle/>
        <a:p>
          <a:endParaRPr lang="en-US"/>
        </a:p>
      </dgm:t>
    </dgm:pt>
    <dgm:pt modelId="{D30ED656-9CCD-204A-B4A5-ADDC2ECD1DCB}">
      <dgm:prSet phldrT="[Text]"/>
      <dgm:spPr/>
      <dgm:t>
        <a:bodyPr/>
        <a:lstStyle/>
        <a:p>
          <a:r>
            <a:rPr lang="cs-CZ" noProof="0" dirty="0" smtClean="0"/>
            <a:t>veřejný souborný katalog dokumentů z KPL, </a:t>
          </a:r>
          <a:r>
            <a:rPr lang="cs-CZ" noProof="0" dirty="0" err="1" smtClean="0"/>
            <a:t>zVlády</a:t>
          </a:r>
          <a:r>
            <a:rPr lang="cs-CZ" noProof="0" dirty="0" smtClean="0"/>
            <a:t> a externího systému ISAP</a:t>
          </a:r>
          <a:endParaRPr lang="cs-CZ" noProof="0" dirty="0"/>
        </a:p>
      </dgm:t>
    </dgm:pt>
    <dgm:pt modelId="{AC1F85E5-A980-0041-B6CC-FAB9E78AE36B}" type="parTrans" cxnId="{A1C15BC6-3A04-CA40-8B3D-93D8BD6FEB5B}">
      <dgm:prSet/>
      <dgm:spPr/>
      <dgm:t>
        <a:bodyPr/>
        <a:lstStyle/>
        <a:p>
          <a:endParaRPr lang="en-US"/>
        </a:p>
      </dgm:t>
    </dgm:pt>
    <dgm:pt modelId="{4569D04E-0A0A-7349-ACF5-31114A5F2045}" type="sibTrans" cxnId="{A1C15BC6-3A04-CA40-8B3D-93D8BD6FEB5B}">
      <dgm:prSet/>
      <dgm:spPr/>
      <dgm:t>
        <a:bodyPr/>
        <a:lstStyle/>
        <a:p>
          <a:endParaRPr lang="en-US"/>
        </a:p>
      </dgm:t>
    </dgm:pt>
    <dgm:pt modelId="{F5FA7DE5-39A1-3C4E-91B6-93430E15C5FB}">
      <dgm:prSet phldrT="[Text]"/>
      <dgm:spPr/>
      <dgm:t>
        <a:bodyPr/>
        <a:lstStyle/>
        <a:p>
          <a:r>
            <a:rPr lang="cs-CZ" noProof="0" smtClean="0"/>
            <a:t>omezený přístup</a:t>
          </a:r>
          <a:endParaRPr lang="cs-CZ" noProof="0"/>
        </a:p>
      </dgm:t>
    </dgm:pt>
    <dgm:pt modelId="{A0B6A515-C5AC-404A-B3A6-98066CCB5BEC}" type="parTrans" cxnId="{4D2E2509-E53A-EC45-916B-5FC29B368F1B}">
      <dgm:prSet/>
      <dgm:spPr/>
      <dgm:t>
        <a:bodyPr/>
        <a:lstStyle/>
        <a:p>
          <a:endParaRPr lang="en-US"/>
        </a:p>
      </dgm:t>
    </dgm:pt>
    <dgm:pt modelId="{74F1ABB8-8A20-594A-982A-CAD90788798C}" type="sibTrans" cxnId="{4D2E2509-E53A-EC45-916B-5FC29B368F1B}">
      <dgm:prSet/>
      <dgm:spPr/>
      <dgm:t>
        <a:bodyPr/>
        <a:lstStyle/>
        <a:p>
          <a:endParaRPr lang="en-US"/>
        </a:p>
      </dgm:t>
    </dgm:pt>
    <dgm:pt modelId="{DE3613B3-E14A-F841-926E-B6CB943F65CA}">
      <dgm:prSet phldrT="[Text]"/>
      <dgm:spPr/>
      <dgm:t>
        <a:bodyPr/>
        <a:lstStyle/>
        <a:p>
          <a:r>
            <a:rPr lang="cs-CZ" noProof="0" smtClean="0"/>
            <a:t>omezený přístup</a:t>
          </a:r>
          <a:endParaRPr lang="cs-CZ" noProof="0"/>
        </a:p>
      </dgm:t>
    </dgm:pt>
    <dgm:pt modelId="{39EDF773-21AC-D347-9537-D50FA9D2183B}" type="parTrans" cxnId="{5D94AF87-1927-824F-8884-F8A83D09DCF6}">
      <dgm:prSet/>
      <dgm:spPr/>
      <dgm:t>
        <a:bodyPr/>
        <a:lstStyle/>
        <a:p>
          <a:endParaRPr lang="en-US"/>
        </a:p>
      </dgm:t>
    </dgm:pt>
    <dgm:pt modelId="{59DC3ECF-7D81-1A42-B9F4-5D40C9B15414}" type="sibTrans" cxnId="{5D94AF87-1927-824F-8884-F8A83D09DCF6}">
      <dgm:prSet/>
      <dgm:spPr/>
      <dgm:t>
        <a:bodyPr/>
        <a:lstStyle/>
        <a:p>
          <a:endParaRPr lang="en-US"/>
        </a:p>
      </dgm:t>
    </dgm:pt>
    <dgm:pt modelId="{E8B9A5D5-E89E-6F40-AD70-82117805660C}">
      <dgm:prSet phldrT="[Text]"/>
      <dgm:spPr/>
      <dgm:t>
        <a:bodyPr/>
        <a:lstStyle/>
        <a:p>
          <a:r>
            <a:rPr lang="cs-CZ" noProof="0" smtClean="0"/>
            <a:t>prezentace výstupů eKLEP</a:t>
          </a:r>
          <a:endParaRPr lang="cs-CZ" noProof="0"/>
        </a:p>
      </dgm:t>
    </dgm:pt>
    <dgm:pt modelId="{C45FD466-A2DF-054E-B56B-99BF271C930B}" type="parTrans" cxnId="{6A997FB3-744E-BE4A-97E1-B4FC2F462241}">
      <dgm:prSet/>
      <dgm:spPr/>
      <dgm:t>
        <a:bodyPr/>
        <a:lstStyle/>
        <a:p>
          <a:endParaRPr lang="en-US"/>
        </a:p>
      </dgm:t>
    </dgm:pt>
    <dgm:pt modelId="{86789EA7-534A-DF45-9821-7DC1EA23E3F0}" type="sibTrans" cxnId="{6A997FB3-744E-BE4A-97E1-B4FC2F462241}">
      <dgm:prSet/>
      <dgm:spPr/>
      <dgm:t>
        <a:bodyPr/>
        <a:lstStyle/>
        <a:p>
          <a:endParaRPr lang="en-US"/>
        </a:p>
      </dgm:t>
    </dgm:pt>
    <dgm:pt modelId="{25895F4D-40DF-814B-9D4A-2E3F02C0C218}">
      <dgm:prSet phldrT="[Text]"/>
      <dgm:spPr/>
      <dgm:t>
        <a:bodyPr/>
        <a:lstStyle/>
        <a:p>
          <a:r>
            <a:rPr lang="cs-CZ" noProof="0" smtClean="0"/>
            <a:t>prezentace výstupů eVlády a AVS/AVP</a:t>
          </a:r>
          <a:endParaRPr lang="cs-CZ" noProof="0"/>
        </a:p>
      </dgm:t>
    </dgm:pt>
    <dgm:pt modelId="{0A1520D4-E1E4-934F-97CE-CD8B55C7E3B5}" type="parTrans" cxnId="{0FF37A88-8BBB-A541-9D53-10E63C1F5885}">
      <dgm:prSet/>
      <dgm:spPr/>
      <dgm:t>
        <a:bodyPr/>
        <a:lstStyle/>
        <a:p>
          <a:endParaRPr lang="en-US"/>
        </a:p>
      </dgm:t>
    </dgm:pt>
    <dgm:pt modelId="{D8F5C698-782B-8942-B968-71ECFD88F493}" type="sibTrans" cxnId="{0FF37A88-8BBB-A541-9D53-10E63C1F5885}">
      <dgm:prSet/>
      <dgm:spPr/>
      <dgm:t>
        <a:bodyPr/>
        <a:lstStyle/>
        <a:p>
          <a:endParaRPr lang="en-US"/>
        </a:p>
      </dgm:t>
    </dgm:pt>
    <dgm:pt modelId="{52AF7647-C9F9-724F-8349-C86EE21BD98E}" type="pres">
      <dgm:prSet presAssocID="{9295CE3B-35C0-F543-B323-1B453AB1FD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ADB32AC-429F-3143-AA09-BBC862B82290}" type="pres">
      <dgm:prSet presAssocID="{BB3504B0-9C2C-EF42-850E-96138DE6C31C}" presName="linNode" presStyleCnt="0"/>
      <dgm:spPr/>
    </dgm:pt>
    <dgm:pt modelId="{60E21008-D2FD-CF40-B1E1-95DE873AA2E8}" type="pres">
      <dgm:prSet presAssocID="{BB3504B0-9C2C-EF42-850E-96138DE6C31C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6AAA4DC-C081-A649-BF9C-A88B630B7E2B}" type="pres">
      <dgm:prSet presAssocID="{BB3504B0-9C2C-EF42-850E-96138DE6C31C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CFF4D4-CB57-A54C-82C1-69B3ACBDFAAD}" type="pres">
      <dgm:prSet presAssocID="{FC445E8C-C8D2-3C4F-B07E-1A68E4D39E30}" presName="sp" presStyleCnt="0"/>
      <dgm:spPr/>
    </dgm:pt>
    <dgm:pt modelId="{4E5C72C3-4A5F-9543-9B11-AD97F45D04EC}" type="pres">
      <dgm:prSet presAssocID="{7343B7F5-F5D9-1B41-BF81-943F23158BEC}" presName="linNode" presStyleCnt="0"/>
      <dgm:spPr/>
    </dgm:pt>
    <dgm:pt modelId="{6D54EDA1-215B-704A-9EA3-46B1B9F8E814}" type="pres">
      <dgm:prSet presAssocID="{7343B7F5-F5D9-1B41-BF81-943F23158BEC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7223801-78BB-4947-8882-92486CD25543}" type="pres">
      <dgm:prSet presAssocID="{7343B7F5-F5D9-1B41-BF81-943F23158BEC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77B62C-5EC3-8645-8BF0-0D86D72FDD52}" type="pres">
      <dgm:prSet presAssocID="{DD48E39B-80D5-B744-8F10-E63CC02869D9}" presName="sp" presStyleCnt="0"/>
      <dgm:spPr/>
    </dgm:pt>
    <dgm:pt modelId="{21C67DA6-0AF3-334C-A246-06CC148DB7D8}" type="pres">
      <dgm:prSet presAssocID="{5845826E-CB3B-2C40-8A9B-B45DB03AB8DB}" presName="linNode" presStyleCnt="0"/>
      <dgm:spPr/>
    </dgm:pt>
    <dgm:pt modelId="{2CD06F0C-FC9A-7F4B-8DCA-6650171F47F7}" type="pres">
      <dgm:prSet presAssocID="{5845826E-CB3B-2C40-8A9B-B45DB03AB8DB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B9B06C3-B56B-2744-93A2-F7A5D368E7DD}" type="pres">
      <dgm:prSet presAssocID="{5845826E-CB3B-2C40-8A9B-B45DB03AB8DB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0062B3-E59F-7247-B054-C64E984AF583}" type="pres">
      <dgm:prSet presAssocID="{B10904C2-E584-B44B-942C-E1A34698DC8E}" presName="sp" presStyleCnt="0"/>
      <dgm:spPr/>
    </dgm:pt>
    <dgm:pt modelId="{1A89A19E-3F1A-464B-9164-B1830AC38CBB}" type="pres">
      <dgm:prSet presAssocID="{8F714EA1-C21F-DF4F-BE03-C49ACDC5D37B}" presName="linNode" presStyleCnt="0"/>
      <dgm:spPr/>
    </dgm:pt>
    <dgm:pt modelId="{8DF8550C-97F1-B04C-B0AE-7975D2690114}" type="pres">
      <dgm:prSet presAssocID="{8F714EA1-C21F-DF4F-BE03-C49ACDC5D37B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6549CD5-5A59-9A48-975B-9DF5595D10EA}" type="pres">
      <dgm:prSet presAssocID="{8F714EA1-C21F-DF4F-BE03-C49ACDC5D37B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5A1247-531F-F849-A891-23B3E79D81DE}" type="pres">
      <dgm:prSet presAssocID="{E6045B93-7F09-6C45-A6FD-9BD09719880F}" presName="sp" presStyleCnt="0"/>
      <dgm:spPr/>
    </dgm:pt>
    <dgm:pt modelId="{ABAC8F8D-6A64-D54A-870F-9C0837EF1BCD}" type="pres">
      <dgm:prSet presAssocID="{5EB1C929-A54B-7243-9E96-7B1CF41CED78}" presName="linNode" presStyleCnt="0"/>
      <dgm:spPr/>
    </dgm:pt>
    <dgm:pt modelId="{B5574C71-4386-894F-987D-83C7BD0D02C2}" type="pres">
      <dgm:prSet presAssocID="{5EB1C929-A54B-7243-9E96-7B1CF41CED78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D3F11-04A7-DC4E-B947-67D3AF032E7A}" type="pres">
      <dgm:prSet presAssocID="{5EB1C929-A54B-7243-9E96-7B1CF41CED78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9CEEB5-9580-5449-85A2-C01375DD342D}" type="pres">
      <dgm:prSet presAssocID="{D98FE22C-3D83-C14C-95D8-2514B49DEC08}" presName="sp" presStyleCnt="0"/>
      <dgm:spPr/>
    </dgm:pt>
    <dgm:pt modelId="{C2439241-208F-C349-BE98-96D701390292}" type="pres">
      <dgm:prSet presAssocID="{A99AC311-343A-7042-9F41-AAF1BF4061D4}" presName="linNode" presStyleCnt="0"/>
      <dgm:spPr/>
    </dgm:pt>
    <dgm:pt modelId="{82649075-42FD-D547-A222-18F1D5A31FB7}" type="pres">
      <dgm:prSet presAssocID="{A99AC311-343A-7042-9F41-AAF1BF4061D4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F01F6-B754-BB4E-98E2-FB8BDB70D5FE}" type="pres">
      <dgm:prSet presAssocID="{A99AC311-343A-7042-9F41-AAF1BF4061D4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EFFDC1-A7B7-664B-BED1-B8CE2EF96491}" type="presOf" srcId="{E2135CB4-FA38-1B4B-92CF-61AA920C9DCF}" destId="{6CDD3F11-04A7-DC4E-B947-67D3AF032E7A}" srcOrd="0" destOrd="0" presId="urn:microsoft.com/office/officeart/2005/8/layout/vList5"/>
    <dgm:cxn modelId="{611046C6-74FA-3C47-8CFB-66EAF266A5EE}" srcId="{9295CE3B-35C0-F543-B323-1B453AB1FDBC}" destId="{7343B7F5-F5D9-1B41-BF81-943F23158BEC}" srcOrd="1" destOrd="0" parTransId="{B00818B6-855E-6444-BF68-284B4CB1A06D}" sibTransId="{DD48E39B-80D5-B744-8F10-E63CC02869D9}"/>
    <dgm:cxn modelId="{5D94AF87-1927-824F-8884-F8A83D09DCF6}" srcId="{5845826E-CB3B-2C40-8A9B-B45DB03AB8DB}" destId="{DE3613B3-E14A-F841-926E-B6CB943F65CA}" srcOrd="1" destOrd="0" parTransId="{39EDF773-21AC-D347-9537-D50FA9D2183B}" sibTransId="{59DC3ECF-7D81-1A42-B9F4-5D40C9B15414}"/>
    <dgm:cxn modelId="{63F93F2E-D517-B244-962E-0DAE19A30ADC}" type="presOf" srcId="{F5FA7DE5-39A1-3C4E-91B6-93430E15C5FB}" destId="{67223801-78BB-4947-8882-92486CD25543}" srcOrd="0" destOrd="1" presId="urn:microsoft.com/office/officeart/2005/8/layout/vList5"/>
    <dgm:cxn modelId="{98703AE6-71B1-DB43-8125-6D80F33728DD}" srcId="{BB3504B0-9C2C-EF42-850E-96138DE6C31C}" destId="{A5AFD592-953D-C84F-B8F2-E56CAA6DC3C5}" srcOrd="0" destOrd="0" parTransId="{803CE96D-8877-8F44-B076-B285C55DCC22}" sibTransId="{6506C3E8-8791-EB4C-88AA-F66C1D979D9D}"/>
    <dgm:cxn modelId="{DFD1D2DD-4FB6-C849-9BBB-4A6F8EA620C6}" srcId="{9295CE3B-35C0-F543-B323-1B453AB1FDBC}" destId="{8F714EA1-C21F-DF4F-BE03-C49ACDC5D37B}" srcOrd="3" destOrd="0" parTransId="{8D9064DA-C68D-8E44-8D57-6D0711E72C2D}" sibTransId="{E6045B93-7F09-6C45-A6FD-9BD09719880F}"/>
    <dgm:cxn modelId="{F75C052C-4C7A-6B4D-9204-7A67C730EE82}" srcId="{9295CE3B-35C0-F543-B323-1B453AB1FDBC}" destId="{5EB1C929-A54B-7243-9E96-7B1CF41CED78}" srcOrd="4" destOrd="0" parTransId="{70C26835-4ADB-A94F-9508-2A3998AE6498}" sibTransId="{D98FE22C-3D83-C14C-95D8-2514B49DEC08}"/>
    <dgm:cxn modelId="{0FF37A88-8BBB-A541-9D53-10E63C1F5885}" srcId="{5EB1C929-A54B-7243-9E96-7B1CF41CED78}" destId="{25895F4D-40DF-814B-9D4A-2E3F02C0C218}" srcOrd="1" destOrd="0" parTransId="{0A1520D4-E1E4-934F-97CE-CD8B55C7E3B5}" sibTransId="{D8F5C698-782B-8942-B968-71ECFD88F493}"/>
    <dgm:cxn modelId="{EFF33D85-7F3B-594C-B84B-5346EFB54E12}" srcId="{5EB1C929-A54B-7243-9E96-7B1CF41CED78}" destId="{E2135CB4-FA38-1B4B-92CF-61AA920C9DCF}" srcOrd="0" destOrd="0" parTransId="{AD3A796B-2913-C24B-9340-73AF205487BD}" sibTransId="{8ED67AC1-6B5D-5E48-BE65-4E6F7CB34F7D}"/>
    <dgm:cxn modelId="{C1B60A43-0C5D-4842-9334-9EBFA74D1293}" type="presOf" srcId="{DE3613B3-E14A-F841-926E-B6CB943F65CA}" destId="{8B9B06C3-B56B-2744-93A2-F7A5D368E7DD}" srcOrd="0" destOrd="1" presId="urn:microsoft.com/office/officeart/2005/8/layout/vList5"/>
    <dgm:cxn modelId="{D3BF3E61-D293-0646-A75C-B3900CD9A2BC}" type="presOf" srcId="{25895F4D-40DF-814B-9D4A-2E3F02C0C218}" destId="{6CDD3F11-04A7-DC4E-B947-67D3AF032E7A}" srcOrd="0" destOrd="1" presId="urn:microsoft.com/office/officeart/2005/8/layout/vList5"/>
    <dgm:cxn modelId="{4D2E2509-E53A-EC45-916B-5FC29B368F1B}" srcId="{7343B7F5-F5D9-1B41-BF81-943F23158BEC}" destId="{F5FA7DE5-39A1-3C4E-91B6-93430E15C5FB}" srcOrd="1" destOrd="0" parTransId="{A0B6A515-C5AC-404A-B3A6-98066CCB5BEC}" sibTransId="{74F1ABB8-8A20-594A-982A-CAD90788798C}"/>
    <dgm:cxn modelId="{2792EBD8-2B7D-AE41-9854-840076835348}" type="presOf" srcId="{5EB1C929-A54B-7243-9E96-7B1CF41CED78}" destId="{B5574C71-4386-894F-987D-83C7BD0D02C2}" srcOrd="0" destOrd="0" presId="urn:microsoft.com/office/officeart/2005/8/layout/vList5"/>
    <dgm:cxn modelId="{B5FB1A0E-E8AD-D943-A465-89842F3513C0}" type="presOf" srcId="{41092724-057A-7F42-9F90-1848301E5DCC}" destId="{8B9B06C3-B56B-2744-93A2-F7A5D368E7DD}" srcOrd="0" destOrd="0" presId="urn:microsoft.com/office/officeart/2005/8/layout/vList5"/>
    <dgm:cxn modelId="{AB8E345A-2B6D-1249-92FA-5BD9E658C63C}" type="presOf" srcId="{CA225747-13E1-1443-959B-5D0155F895B8}" destId="{E6549CD5-5A59-9A48-975B-9DF5595D10EA}" srcOrd="0" destOrd="0" presId="urn:microsoft.com/office/officeart/2005/8/layout/vList5"/>
    <dgm:cxn modelId="{9FDA4EDD-FFEF-764E-B083-706C5AED860D}" type="presOf" srcId="{D79AB6FF-4CB7-2043-8ED8-E56B6AF9F217}" destId="{67223801-78BB-4947-8882-92486CD25543}" srcOrd="0" destOrd="0" presId="urn:microsoft.com/office/officeart/2005/8/layout/vList5"/>
    <dgm:cxn modelId="{664582B1-0B5A-604F-92B1-B3ED91708CE8}" srcId="{9295CE3B-35C0-F543-B323-1B453AB1FDBC}" destId="{BB3504B0-9C2C-EF42-850E-96138DE6C31C}" srcOrd="0" destOrd="0" parTransId="{1655808E-8AB4-F546-914B-8715E2959B72}" sibTransId="{FC445E8C-C8D2-3C4F-B07E-1A68E4D39E30}"/>
    <dgm:cxn modelId="{6A997FB3-744E-BE4A-97E1-B4FC2F462241}" srcId="{8F714EA1-C21F-DF4F-BE03-C49ACDC5D37B}" destId="{E8B9A5D5-E89E-6F40-AD70-82117805660C}" srcOrd="1" destOrd="0" parTransId="{C45FD466-A2DF-054E-B56B-99BF271C930B}" sibTransId="{86789EA7-534A-DF45-9821-7DC1EA23E3F0}"/>
    <dgm:cxn modelId="{AAEC3F6C-D44B-7240-AB41-C71FB343972A}" srcId="{5845826E-CB3B-2C40-8A9B-B45DB03AB8DB}" destId="{41092724-057A-7F42-9F90-1848301E5DCC}" srcOrd="0" destOrd="0" parTransId="{C8D1C9D2-19C2-8B4A-A662-F69DFC2AE0A3}" sibTransId="{FDA0E4E8-4388-FE43-B6B5-FF2D0350078B}"/>
    <dgm:cxn modelId="{A1C15BC6-3A04-CA40-8B3D-93D8BD6FEB5B}" srcId="{A99AC311-343A-7042-9F41-AAF1BF4061D4}" destId="{D30ED656-9CCD-204A-B4A5-ADDC2ECD1DCB}" srcOrd="0" destOrd="0" parTransId="{AC1F85E5-A980-0041-B6CC-FAB9E78AE36B}" sibTransId="{4569D04E-0A0A-7349-ACF5-31114A5F2045}"/>
    <dgm:cxn modelId="{886750BF-8D14-9A44-840C-543DE93B97D4}" srcId="{8F714EA1-C21F-DF4F-BE03-C49ACDC5D37B}" destId="{CA225747-13E1-1443-959B-5D0155F895B8}" srcOrd="0" destOrd="0" parTransId="{C9256911-9BCC-B541-8F40-ED36D74C8FC2}" sibTransId="{5551AAF2-6B24-6144-AABE-C1640218B5FA}"/>
    <dgm:cxn modelId="{929848A3-60D5-1A4E-B0BF-2E93B8908D73}" type="presOf" srcId="{8B3EA579-0E53-0049-A694-FEC035986781}" destId="{26AAA4DC-C081-A649-BF9C-A88B630B7E2B}" srcOrd="0" destOrd="1" presId="urn:microsoft.com/office/officeart/2005/8/layout/vList5"/>
    <dgm:cxn modelId="{B20EFCD4-2C76-E94D-BBF0-5E9A9B6DBFC1}" type="presOf" srcId="{A99AC311-343A-7042-9F41-AAF1BF4061D4}" destId="{82649075-42FD-D547-A222-18F1D5A31FB7}" srcOrd="0" destOrd="0" presId="urn:microsoft.com/office/officeart/2005/8/layout/vList5"/>
    <dgm:cxn modelId="{901611C4-BD60-CD46-926C-BAF3BCF3A4F9}" type="presOf" srcId="{A5AFD592-953D-C84F-B8F2-E56CAA6DC3C5}" destId="{26AAA4DC-C081-A649-BF9C-A88B630B7E2B}" srcOrd="0" destOrd="0" presId="urn:microsoft.com/office/officeart/2005/8/layout/vList5"/>
    <dgm:cxn modelId="{1AFB2490-FD9D-E64B-99A6-D3447648626B}" type="presOf" srcId="{D30ED656-9CCD-204A-B4A5-ADDC2ECD1DCB}" destId="{48BF01F6-B754-BB4E-98E2-FB8BDB70D5FE}" srcOrd="0" destOrd="0" presId="urn:microsoft.com/office/officeart/2005/8/layout/vList5"/>
    <dgm:cxn modelId="{F286381D-0784-6D49-B7E4-D533803808AC}" srcId="{9295CE3B-35C0-F543-B323-1B453AB1FDBC}" destId="{A99AC311-343A-7042-9F41-AAF1BF4061D4}" srcOrd="5" destOrd="0" parTransId="{FBD4A730-C032-7943-B93A-3E17433BE4E1}" sibTransId="{8119845B-2B35-0D45-BCAC-90E2B6DFA322}"/>
    <dgm:cxn modelId="{51155DA3-3E92-1F44-AE01-D988E329C509}" type="presOf" srcId="{BB3504B0-9C2C-EF42-850E-96138DE6C31C}" destId="{60E21008-D2FD-CF40-B1E1-95DE873AA2E8}" srcOrd="0" destOrd="0" presId="urn:microsoft.com/office/officeart/2005/8/layout/vList5"/>
    <dgm:cxn modelId="{A15F2B09-5DFB-DB47-B7E4-A7C4666999C8}" srcId="{9295CE3B-35C0-F543-B323-1B453AB1FDBC}" destId="{5845826E-CB3B-2C40-8A9B-B45DB03AB8DB}" srcOrd="2" destOrd="0" parTransId="{EA35990F-E97B-FB4C-B0C0-A1FA294B5CC3}" sibTransId="{B10904C2-E584-B44B-942C-E1A34698DC8E}"/>
    <dgm:cxn modelId="{A1710AB1-B551-B642-B6A1-DE394D66B407}" type="presOf" srcId="{8F714EA1-C21F-DF4F-BE03-C49ACDC5D37B}" destId="{8DF8550C-97F1-B04C-B0AE-7975D2690114}" srcOrd="0" destOrd="0" presId="urn:microsoft.com/office/officeart/2005/8/layout/vList5"/>
    <dgm:cxn modelId="{D1D7D666-78EC-4445-9538-194DA05043C5}" type="presOf" srcId="{5845826E-CB3B-2C40-8A9B-B45DB03AB8DB}" destId="{2CD06F0C-FC9A-7F4B-8DCA-6650171F47F7}" srcOrd="0" destOrd="0" presId="urn:microsoft.com/office/officeart/2005/8/layout/vList5"/>
    <dgm:cxn modelId="{28FAF36C-D628-B04F-8A76-18C90CE54358}" type="presOf" srcId="{9295CE3B-35C0-F543-B323-1B453AB1FDBC}" destId="{52AF7647-C9F9-724F-8349-C86EE21BD98E}" srcOrd="0" destOrd="0" presId="urn:microsoft.com/office/officeart/2005/8/layout/vList5"/>
    <dgm:cxn modelId="{1FF5958F-B497-C242-B057-7972DB0F5D0F}" srcId="{7343B7F5-F5D9-1B41-BF81-943F23158BEC}" destId="{D79AB6FF-4CB7-2043-8ED8-E56B6AF9F217}" srcOrd="0" destOrd="0" parTransId="{D4162081-0C33-1540-B730-3A0E85F2C8F5}" sibTransId="{052D801A-52FD-D249-80C3-8FB5C1D0E7D6}"/>
    <dgm:cxn modelId="{03D7CF92-1374-2E45-9203-BF76ECA1FA5C}" type="presOf" srcId="{7343B7F5-F5D9-1B41-BF81-943F23158BEC}" destId="{6D54EDA1-215B-704A-9EA3-46B1B9F8E814}" srcOrd="0" destOrd="0" presId="urn:microsoft.com/office/officeart/2005/8/layout/vList5"/>
    <dgm:cxn modelId="{9FA321E3-8331-EB48-B90F-50802E1CD929}" srcId="{BB3504B0-9C2C-EF42-850E-96138DE6C31C}" destId="{8B3EA579-0E53-0049-A694-FEC035986781}" srcOrd="1" destOrd="0" parTransId="{CFA795F9-F8A4-7946-A2CF-15FF1E157590}" sibTransId="{69EBBF78-B49F-7349-AD55-737A3416EAF8}"/>
    <dgm:cxn modelId="{E09A9A9E-158F-634C-B21D-20B13B2CC671}" type="presOf" srcId="{E8B9A5D5-E89E-6F40-AD70-82117805660C}" destId="{E6549CD5-5A59-9A48-975B-9DF5595D10EA}" srcOrd="0" destOrd="1" presId="urn:microsoft.com/office/officeart/2005/8/layout/vList5"/>
    <dgm:cxn modelId="{4E33E2D3-929C-C84B-BA90-1CBAA36F2AD3}" type="presParOf" srcId="{52AF7647-C9F9-724F-8349-C86EE21BD98E}" destId="{DADB32AC-429F-3143-AA09-BBC862B82290}" srcOrd="0" destOrd="0" presId="urn:microsoft.com/office/officeart/2005/8/layout/vList5"/>
    <dgm:cxn modelId="{1BE5C300-D80B-1C42-AD29-D66B0E1EE0B4}" type="presParOf" srcId="{DADB32AC-429F-3143-AA09-BBC862B82290}" destId="{60E21008-D2FD-CF40-B1E1-95DE873AA2E8}" srcOrd="0" destOrd="0" presId="urn:microsoft.com/office/officeart/2005/8/layout/vList5"/>
    <dgm:cxn modelId="{C75E9DDD-B3F9-F848-A1BB-DB2652EA0124}" type="presParOf" srcId="{DADB32AC-429F-3143-AA09-BBC862B82290}" destId="{26AAA4DC-C081-A649-BF9C-A88B630B7E2B}" srcOrd="1" destOrd="0" presId="urn:microsoft.com/office/officeart/2005/8/layout/vList5"/>
    <dgm:cxn modelId="{AB556DEA-D2ED-3D45-8FA5-3821E193CA5B}" type="presParOf" srcId="{52AF7647-C9F9-724F-8349-C86EE21BD98E}" destId="{7CCFF4D4-CB57-A54C-82C1-69B3ACBDFAAD}" srcOrd="1" destOrd="0" presId="urn:microsoft.com/office/officeart/2005/8/layout/vList5"/>
    <dgm:cxn modelId="{0B8934BD-26A5-B145-8F9C-34E9FB7BAFEB}" type="presParOf" srcId="{52AF7647-C9F9-724F-8349-C86EE21BD98E}" destId="{4E5C72C3-4A5F-9543-9B11-AD97F45D04EC}" srcOrd="2" destOrd="0" presId="urn:microsoft.com/office/officeart/2005/8/layout/vList5"/>
    <dgm:cxn modelId="{07AAA21D-A9B1-754A-B540-9ED8DCAAEE0C}" type="presParOf" srcId="{4E5C72C3-4A5F-9543-9B11-AD97F45D04EC}" destId="{6D54EDA1-215B-704A-9EA3-46B1B9F8E814}" srcOrd="0" destOrd="0" presId="urn:microsoft.com/office/officeart/2005/8/layout/vList5"/>
    <dgm:cxn modelId="{CAF74EAA-F807-F74D-8E92-865024ACC431}" type="presParOf" srcId="{4E5C72C3-4A5F-9543-9B11-AD97F45D04EC}" destId="{67223801-78BB-4947-8882-92486CD25543}" srcOrd="1" destOrd="0" presId="urn:microsoft.com/office/officeart/2005/8/layout/vList5"/>
    <dgm:cxn modelId="{1A7A1BDE-07DB-4546-9ABE-7C31A4B188A6}" type="presParOf" srcId="{52AF7647-C9F9-724F-8349-C86EE21BD98E}" destId="{F577B62C-5EC3-8645-8BF0-0D86D72FDD52}" srcOrd="3" destOrd="0" presId="urn:microsoft.com/office/officeart/2005/8/layout/vList5"/>
    <dgm:cxn modelId="{31811B5B-6528-9C47-90CD-0A84481FCAFF}" type="presParOf" srcId="{52AF7647-C9F9-724F-8349-C86EE21BD98E}" destId="{21C67DA6-0AF3-334C-A246-06CC148DB7D8}" srcOrd="4" destOrd="0" presId="urn:microsoft.com/office/officeart/2005/8/layout/vList5"/>
    <dgm:cxn modelId="{7A709E91-3EE8-F04A-B50F-A5824BE37235}" type="presParOf" srcId="{21C67DA6-0AF3-334C-A246-06CC148DB7D8}" destId="{2CD06F0C-FC9A-7F4B-8DCA-6650171F47F7}" srcOrd="0" destOrd="0" presId="urn:microsoft.com/office/officeart/2005/8/layout/vList5"/>
    <dgm:cxn modelId="{C74AA262-51DB-1A45-9049-32B8BA34702E}" type="presParOf" srcId="{21C67DA6-0AF3-334C-A246-06CC148DB7D8}" destId="{8B9B06C3-B56B-2744-93A2-F7A5D368E7DD}" srcOrd="1" destOrd="0" presId="urn:microsoft.com/office/officeart/2005/8/layout/vList5"/>
    <dgm:cxn modelId="{CCB1E889-D3F6-4A4B-B75F-AB6A4ACFEB8E}" type="presParOf" srcId="{52AF7647-C9F9-724F-8349-C86EE21BD98E}" destId="{F20062B3-E59F-7247-B054-C64E984AF583}" srcOrd="5" destOrd="0" presId="urn:microsoft.com/office/officeart/2005/8/layout/vList5"/>
    <dgm:cxn modelId="{A0945558-256C-BC43-B095-58FC3F9B63D6}" type="presParOf" srcId="{52AF7647-C9F9-724F-8349-C86EE21BD98E}" destId="{1A89A19E-3F1A-464B-9164-B1830AC38CBB}" srcOrd="6" destOrd="0" presId="urn:microsoft.com/office/officeart/2005/8/layout/vList5"/>
    <dgm:cxn modelId="{859B10B7-C517-F840-A65A-E4AEE0097BBE}" type="presParOf" srcId="{1A89A19E-3F1A-464B-9164-B1830AC38CBB}" destId="{8DF8550C-97F1-B04C-B0AE-7975D2690114}" srcOrd="0" destOrd="0" presId="urn:microsoft.com/office/officeart/2005/8/layout/vList5"/>
    <dgm:cxn modelId="{609C74BF-F5B4-B648-8730-ACC05DD75E25}" type="presParOf" srcId="{1A89A19E-3F1A-464B-9164-B1830AC38CBB}" destId="{E6549CD5-5A59-9A48-975B-9DF5595D10EA}" srcOrd="1" destOrd="0" presId="urn:microsoft.com/office/officeart/2005/8/layout/vList5"/>
    <dgm:cxn modelId="{C21B3D8C-CE04-6A4A-85C7-DE5DCA0A90E9}" type="presParOf" srcId="{52AF7647-C9F9-724F-8349-C86EE21BD98E}" destId="{425A1247-531F-F849-A891-23B3E79D81DE}" srcOrd="7" destOrd="0" presId="urn:microsoft.com/office/officeart/2005/8/layout/vList5"/>
    <dgm:cxn modelId="{69CB1C73-072D-3444-A1BF-5AC671F52ABA}" type="presParOf" srcId="{52AF7647-C9F9-724F-8349-C86EE21BD98E}" destId="{ABAC8F8D-6A64-D54A-870F-9C0837EF1BCD}" srcOrd="8" destOrd="0" presId="urn:microsoft.com/office/officeart/2005/8/layout/vList5"/>
    <dgm:cxn modelId="{5EED12A6-E05D-8B47-AEE4-F1F25E424953}" type="presParOf" srcId="{ABAC8F8D-6A64-D54A-870F-9C0837EF1BCD}" destId="{B5574C71-4386-894F-987D-83C7BD0D02C2}" srcOrd="0" destOrd="0" presId="urn:microsoft.com/office/officeart/2005/8/layout/vList5"/>
    <dgm:cxn modelId="{EB15F3D3-4C37-364C-93D4-C13662225993}" type="presParOf" srcId="{ABAC8F8D-6A64-D54A-870F-9C0837EF1BCD}" destId="{6CDD3F11-04A7-DC4E-B947-67D3AF032E7A}" srcOrd="1" destOrd="0" presId="urn:microsoft.com/office/officeart/2005/8/layout/vList5"/>
    <dgm:cxn modelId="{4DE54D54-0569-E141-8E14-F99B665E2773}" type="presParOf" srcId="{52AF7647-C9F9-724F-8349-C86EE21BD98E}" destId="{389CEEB5-9580-5449-85A2-C01375DD342D}" srcOrd="9" destOrd="0" presId="urn:microsoft.com/office/officeart/2005/8/layout/vList5"/>
    <dgm:cxn modelId="{2D7638A0-A484-664C-AC46-E98A30A0E745}" type="presParOf" srcId="{52AF7647-C9F9-724F-8349-C86EE21BD98E}" destId="{C2439241-208F-C349-BE98-96D701390292}" srcOrd="10" destOrd="0" presId="urn:microsoft.com/office/officeart/2005/8/layout/vList5"/>
    <dgm:cxn modelId="{CBA1D0D6-0BAA-AB4F-9D9F-57D632AE7637}" type="presParOf" srcId="{C2439241-208F-C349-BE98-96D701390292}" destId="{82649075-42FD-D547-A222-18F1D5A31FB7}" srcOrd="0" destOrd="0" presId="urn:microsoft.com/office/officeart/2005/8/layout/vList5"/>
    <dgm:cxn modelId="{A432D4B5-EBFF-0041-9EFC-B6DF33EAF684}" type="presParOf" srcId="{C2439241-208F-C349-BE98-96D701390292}" destId="{48BF01F6-B754-BB4E-98E2-FB8BDB70D5F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29892-5DF0-304B-AA91-767144885E59}">
      <dsp:nvSpPr>
        <dsp:cNvPr id="0" name=""/>
        <dsp:cNvSpPr/>
      </dsp:nvSpPr>
      <dsp:spPr>
        <a:xfrm>
          <a:off x="4332" y="883"/>
          <a:ext cx="6091667" cy="949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 smtClean="0"/>
            <a:t>Portál</a:t>
          </a:r>
          <a:r>
            <a:rPr lang="en-US" sz="4200" kern="1200" dirty="0" smtClean="0"/>
            <a:t> ODok</a:t>
          </a:r>
          <a:endParaRPr lang="en-US" sz="4200" kern="1200" dirty="0"/>
        </a:p>
      </dsp:txBody>
      <dsp:txXfrm>
        <a:off x="32143" y="28694"/>
        <a:ext cx="6036045" cy="893901"/>
      </dsp:txXfrm>
    </dsp:sp>
    <dsp:sp modelId="{A84C4799-BB18-C044-BFDF-A620C61D134E}">
      <dsp:nvSpPr>
        <dsp:cNvPr id="0" name=""/>
        <dsp:cNvSpPr/>
      </dsp:nvSpPr>
      <dsp:spPr>
        <a:xfrm>
          <a:off x="23649" y="1030167"/>
          <a:ext cx="4490560" cy="949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vLegis</a:t>
          </a:r>
          <a:endParaRPr lang="en-US" sz="2400" kern="1200" dirty="0"/>
        </a:p>
      </dsp:txBody>
      <dsp:txXfrm>
        <a:off x="51460" y="1057978"/>
        <a:ext cx="4434938" cy="893901"/>
      </dsp:txXfrm>
    </dsp:sp>
    <dsp:sp modelId="{14BE4CC9-44C4-B647-9922-7E32FCEAA07C}">
      <dsp:nvSpPr>
        <dsp:cNvPr id="0" name=""/>
        <dsp:cNvSpPr/>
      </dsp:nvSpPr>
      <dsp:spPr>
        <a:xfrm>
          <a:off x="8112" y="2059450"/>
          <a:ext cx="1466065" cy="949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KPL</a:t>
          </a:r>
          <a:endParaRPr lang="en-US" sz="2400" kern="1200" dirty="0"/>
        </a:p>
      </dsp:txBody>
      <dsp:txXfrm>
        <a:off x="35923" y="2087261"/>
        <a:ext cx="1410443" cy="893901"/>
      </dsp:txXfrm>
    </dsp:sp>
    <dsp:sp modelId="{96C36DBB-0869-814E-BCBA-9B5E686AB4E8}">
      <dsp:nvSpPr>
        <dsp:cNvPr id="0" name=""/>
        <dsp:cNvSpPr/>
      </dsp:nvSpPr>
      <dsp:spPr>
        <a:xfrm>
          <a:off x="8112" y="3088734"/>
          <a:ext cx="1466065" cy="949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eKLEP</a:t>
          </a:r>
          <a:endParaRPr lang="en-US" sz="2400" kern="1200" dirty="0"/>
        </a:p>
      </dsp:txBody>
      <dsp:txXfrm>
        <a:off x="35923" y="3116545"/>
        <a:ext cx="1410443" cy="893901"/>
      </dsp:txXfrm>
    </dsp:sp>
    <dsp:sp modelId="{498DC1DC-D842-6044-89D5-2DF2B5E3ADD7}">
      <dsp:nvSpPr>
        <dsp:cNvPr id="0" name=""/>
        <dsp:cNvSpPr/>
      </dsp:nvSpPr>
      <dsp:spPr>
        <a:xfrm>
          <a:off x="1535752" y="2059450"/>
          <a:ext cx="2962919" cy="949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zVlády</a:t>
          </a:r>
          <a:endParaRPr lang="en-US" sz="2400" kern="1200" dirty="0"/>
        </a:p>
      </dsp:txBody>
      <dsp:txXfrm>
        <a:off x="1563563" y="2087261"/>
        <a:ext cx="2907297" cy="893901"/>
      </dsp:txXfrm>
    </dsp:sp>
    <dsp:sp modelId="{D2B14F67-AE1B-B348-AB3A-18FD4164E828}">
      <dsp:nvSpPr>
        <dsp:cNvPr id="0" name=""/>
        <dsp:cNvSpPr/>
      </dsp:nvSpPr>
      <dsp:spPr>
        <a:xfrm>
          <a:off x="1535752" y="3088734"/>
          <a:ext cx="1466065" cy="949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eVláda</a:t>
          </a:r>
          <a:endParaRPr lang="en-US" sz="2400" kern="1200" dirty="0"/>
        </a:p>
      </dsp:txBody>
      <dsp:txXfrm>
        <a:off x="1563563" y="3116545"/>
        <a:ext cx="1410443" cy="893901"/>
      </dsp:txXfrm>
    </dsp:sp>
    <dsp:sp modelId="{D1CC2F46-FF34-2E4B-9684-B536DCA7D7A8}">
      <dsp:nvSpPr>
        <dsp:cNvPr id="0" name=""/>
        <dsp:cNvSpPr/>
      </dsp:nvSpPr>
      <dsp:spPr>
        <a:xfrm>
          <a:off x="3032606" y="3088734"/>
          <a:ext cx="1466065" cy="949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AVS/AVP</a:t>
          </a:r>
          <a:endParaRPr lang="en-US" sz="2400" kern="1200" dirty="0"/>
        </a:p>
      </dsp:txBody>
      <dsp:txXfrm>
        <a:off x="3060417" y="3116545"/>
        <a:ext cx="1410443" cy="893901"/>
      </dsp:txXfrm>
    </dsp:sp>
    <dsp:sp modelId="{1CB32366-3D11-F44F-A7CF-D6B6C278D107}">
      <dsp:nvSpPr>
        <dsp:cNvPr id="0" name=""/>
        <dsp:cNvSpPr/>
      </dsp:nvSpPr>
      <dsp:spPr>
        <a:xfrm>
          <a:off x="4621821" y="1030167"/>
          <a:ext cx="1466065" cy="30329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Helpdesk</a:t>
          </a:r>
          <a:endParaRPr lang="en-US" sz="2400" kern="1200" dirty="0"/>
        </a:p>
      </dsp:txBody>
      <dsp:txXfrm>
        <a:off x="4664761" y="1073107"/>
        <a:ext cx="1380185" cy="2947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92431-ED75-6D49-BC24-9B70DB5E8BCF}">
      <dsp:nvSpPr>
        <dsp:cNvPr id="0" name=""/>
        <dsp:cNvSpPr/>
      </dsp:nvSpPr>
      <dsp:spPr>
        <a:xfrm>
          <a:off x="38537" y="74330"/>
          <a:ext cx="2131407" cy="292955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Veřejnost</a:t>
          </a:r>
          <a:endParaRPr lang="en-US" sz="2000" kern="1200" dirty="0"/>
        </a:p>
      </dsp:txBody>
      <dsp:txXfrm>
        <a:off x="38537" y="74330"/>
        <a:ext cx="2131407" cy="2929551"/>
      </dsp:txXfrm>
    </dsp:sp>
    <dsp:sp modelId="{5EF42EC1-FAC0-7D42-9844-4864B187C280}">
      <dsp:nvSpPr>
        <dsp:cNvPr id="0" name=""/>
        <dsp:cNvSpPr/>
      </dsp:nvSpPr>
      <dsp:spPr>
        <a:xfrm>
          <a:off x="32164" y="3146562"/>
          <a:ext cx="2131407" cy="95789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Uživatelé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produkčních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systémů</a:t>
          </a:r>
          <a:endParaRPr lang="en-US" sz="2000" kern="1200" dirty="0"/>
        </a:p>
      </dsp:txBody>
      <dsp:txXfrm>
        <a:off x="32164" y="3146562"/>
        <a:ext cx="2131407" cy="9578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AA4DC-C081-A649-BF9C-A88B630B7E2B}">
      <dsp:nvSpPr>
        <dsp:cNvPr id="0" name=""/>
        <dsp:cNvSpPr/>
      </dsp:nvSpPr>
      <dsp:spPr>
        <a:xfrm rot="5400000">
          <a:off x="4361795" y="-1812785"/>
          <a:ext cx="612025" cy="43932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noProof="0" smtClean="0"/>
            <a:t>produkční systém</a:t>
          </a:r>
          <a:endParaRPr lang="cs-CZ" sz="1600" kern="1200" noProof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noProof="0" smtClean="0"/>
            <a:t>omezený přístup</a:t>
          </a:r>
          <a:endParaRPr lang="cs-CZ" sz="1600" kern="1200" noProof="0"/>
        </a:p>
      </dsp:txBody>
      <dsp:txXfrm rot="-5400000">
        <a:off x="2471193" y="107694"/>
        <a:ext cx="4363354" cy="552271"/>
      </dsp:txXfrm>
    </dsp:sp>
    <dsp:sp modelId="{60E21008-D2FD-CF40-B1E1-95DE873AA2E8}">
      <dsp:nvSpPr>
        <dsp:cNvPr id="0" name=""/>
        <dsp:cNvSpPr/>
      </dsp:nvSpPr>
      <dsp:spPr>
        <a:xfrm>
          <a:off x="0" y="1313"/>
          <a:ext cx="2471192" cy="7650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noProof="0" smtClean="0"/>
            <a:t>eKLEP</a:t>
          </a:r>
          <a:endParaRPr lang="cs-CZ" sz="4000" kern="1200" noProof="0"/>
        </a:p>
      </dsp:txBody>
      <dsp:txXfrm>
        <a:off x="37346" y="38659"/>
        <a:ext cx="2396500" cy="690340"/>
      </dsp:txXfrm>
    </dsp:sp>
    <dsp:sp modelId="{67223801-78BB-4947-8882-92486CD25543}">
      <dsp:nvSpPr>
        <dsp:cNvPr id="0" name=""/>
        <dsp:cNvSpPr/>
      </dsp:nvSpPr>
      <dsp:spPr>
        <a:xfrm rot="5400000">
          <a:off x="4361795" y="-1009501"/>
          <a:ext cx="612025" cy="43932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noProof="0" smtClean="0"/>
            <a:t>produkční systém</a:t>
          </a:r>
          <a:endParaRPr lang="cs-CZ" sz="1600" kern="1200" noProof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noProof="0" smtClean="0"/>
            <a:t>omezený přístup</a:t>
          </a:r>
          <a:endParaRPr lang="cs-CZ" sz="1600" kern="1200" noProof="0"/>
        </a:p>
      </dsp:txBody>
      <dsp:txXfrm rot="-5400000">
        <a:off x="2471193" y="910978"/>
        <a:ext cx="4363354" cy="552271"/>
      </dsp:txXfrm>
    </dsp:sp>
    <dsp:sp modelId="{6D54EDA1-215B-704A-9EA3-46B1B9F8E814}">
      <dsp:nvSpPr>
        <dsp:cNvPr id="0" name=""/>
        <dsp:cNvSpPr/>
      </dsp:nvSpPr>
      <dsp:spPr>
        <a:xfrm>
          <a:off x="0" y="804597"/>
          <a:ext cx="2471192" cy="7650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noProof="0" smtClean="0"/>
            <a:t>eVláda</a:t>
          </a:r>
          <a:endParaRPr lang="cs-CZ" sz="4000" kern="1200" noProof="0"/>
        </a:p>
      </dsp:txBody>
      <dsp:txXfrm>
        <a:off x="37346" y="841943"/>
        <a:ext cx="2396500" cy="690340"/>
      </dsp:txXfrm>
    </dsp:sp>
    <dsp:sp modelId="{8B9B06C3-B56B-2744-93A2-F7A5D368E7DD}">
      <dsp:nvSpPr>
        <dsp:cNvPr id="0" name=""/>
        <dsp:cNvSpPr/>
      </dsp:nvSpPr>
      <dsp:spPr>
        <a:xfrm rot="5400000">
          <a:off x="4361795" y="-206217"/>
          <a:ext cx="612025" cy="43932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noProof="0" smtClean="0"/>
            <a:t>podpůrná interní aplikace</a:t>
          </a:r>
          <a:endParaRPr lang="cs-CZ" sz="1600" kern="1200" noProof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noProof="0" smtClean="0"/>
            <a:t>omezený přístup</a:t>
          </a:r>
          <a:endParaRPr lang="cs-CZ" sz="1600" kern="1200" noProof="0"/>
        </a:p>
      </dsp:txBody>
      <dsp:txXfrm rot="-5400000">
        <a:off x="2471193" y="1714262"/>
        <a:ext cx="4363354" cy="552271"/>
      </dsp:txXfrm>
    </dsp:sp>
    <dsp:sp modelId="{2CD06F0C-FC9A-7F4B-8DCA-6650171F47F7}">
      <dsp:nvSpPr>
        <dsp:cNvPr id="0" name=""/>
        <dsp:cNvSpPr/>
      </dsp:nvSpPr>
      <dsp:spPr>
        <a:xfrm>
          <a:off x="0" y="1607881"/>
          <a:ext cx="2471192" cy="7650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noProof="0" smtClean="0"/>
            <a:t>AVS/AVP</a:t>
          </a:r>
          <a:endParaRPr lang="cs-CZ" sz="4000" kern="1200" noProof="0"/>
        </a:p>
      </dsp:txBody>
      <dsp:txXfrm>
        <a:off x="37346" y="1645227"/>
        <a:ext cx="2396500" cy="690340"/>
      </dsp:txXfrm>
    </dsp:sp>
    <dsp:sp modelId="{E6549CD5-5A59-9A48-975B-9DF5595D10EA}">
      <dsp:nvSpPr>
        <dsp:cNvPr id="0" name=""/>
        <dsp:cNvSpPr/>
      </dsp:nvSpPr>
      <dsp:spPr>
        <a:xfrm rot="5400000">
          <a:off x="4361795" y="597066"/>
          <a:ext cx="612025" cy="43932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noProof="0" smtClean="0"/>
            <a:t>veřejná knihovna</a:t>
          </a:r>
          <a:endParaRPr lang="cs-CZ" sz="1600" kern="1200" noProof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noProof="0" smtClean="0"/>
            <a:t>prezentace výstupů eKLEP</a:t>
          </a:r>
          <a:endParaRPr lang="cs-CZ" sz="1600" kern="1200" noProof="0"/>
        </a:p>
      </dsp:txBody>
      <dsp:txXfrm rot="-5400000">
        <a:off x="2471193" y="2517546"/>
        <a:ext cx="4363354" cy="552271"/>
      </dsp:txXfrm>
    </dsp:sp>
    <dsp:sp modelId="{8DF8550C-97F1-B04C-B0AE-7975D2690114}">
      <dsp:nvSpPr>
        <dsp:cNvPr id="0" name=""/>
        <dsp:cNvSpPr/>
      </dsp:nvSpPr>
      <dsp:spPr>
        <a:xfrm>
          <a:off x="0" y="2411165"/>
          <a:ext cx="2471192" cy="7650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noProof="0" smtClean="0"/>
            <a:t>KPL</a:t>
          </a:r>
          <a:endParaRPr lang="cs-CZ" sz="4000" kern="1200" noProof="0"/>
        </a:p>
      </dsp:txBody>
      <dsp:txXfrm>
        <a:off x="37346" y="2448511"/>
        <a:ext cx="2396500" cy="690340"/>
      </dsp:txXfrm>
    </dsp:sp>
    <dsp:sp modelId="{6CDD3F11-04A7-DC4E-B947-67D3AF032E7A}">
      <dsp:nvSpPr>
        <dsp:cNvPr id="0" name=""/>
        <dsp:cNvSpPr/>
      </dsp:nvSpPr>
      <dsp:spPr>
        <a:xfrm rot="5400000">
          <a:off x="4361795" y="1400350"/>
          <a:ext cx="612025" cy="43932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noProof="0" smtClean="0"/>
            <a:t>veřejná knihovna</a:t>
          </a:r>
          <a:endParaRPr lang="cs-CZ" sz="1600" kern="1200" noProof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noProof="0" smtClean="0"/>
            <a:t>prezentace výstupů eVlády a AVS/AVP</a:t>
          </a:r>
          <a:endParaRPr lang="cs-CZ" sz="1600" kern="1200" noProof="0"/>
        </a:p>
      </dsp:txBody>
      <dsp:txXfrm rot="-5400000">
        <a:off x="2471193" y="3320830"/>
        <a:ext cx="4363354" cy="552271"/>
      </dsp:txXfrm>
    </dsp:sp>
    <dsp:sp modelId="{B5574C71-4386-894F-987D-83C7BD0D02C2}">
      <dsp:nvSpPr>
        <dsp:cNvPr id="0" name=""/>
        <dsp:cNvSpPr/>
      </dsp:nvSpPr>
      <dsp:spPr>
        <a:xfrm>
          <a:off x="0" y="3214449"/>
          <a:ext cx="2471192" cy="7650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noProof="0" smtClean="0"/>
            <a:t>zVlády</a:t>
          </a:r>
          <a:endParaRPr lang="cs-CZ" sz="4000" kern="1200" noProof="0"/>
        </a:p>
      </dsp:txBody>
      <dsp:txXfrm>
        <a:off x="37346" y="3251795"/>
        <a:ext cx="2396500" cy="690340"/>
      </dsp:txXfrm>
    </dsp:sp>
    <dsp:sp modelId="{48BF01F6-B754-BB4E-98E2-FB8BDB70D5FE}">
      <dsp:nvSpPr>
        <dsp:cNvPr id="0" name=""/>
        <dsp:cNvSpPr/>
      </dsp:nvSpPr>
      <dsp:spPr>
        <a:xfrm rot="5400000">
          <a:off x="4361795" y="2203634"/>
          <a:ext cx="612025" cy="43932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noProof="0" dirty="0" smtClean="0"/>
            <a:t>veřejný souborný katalog dokumentů z KPL, </a:t>
          </a:r>
          <a:r>
            <a:rPr lang="cs-CZ" sz="1600" kern="1200" noProof="0" dirty="0" err="1" smtClean="0"/>
            <a:t>zVlády</a:t>
          </a:r>
          <a:r>
            <a:rPr lang="cs-CZ" sz="1600" kern="1200" noProof="0" dirty="0" smtClean="0"/>
            <a:t> a externího systému ISAP</a:t>
          </a:r>
          <a:endParaRPr lang="cs-CZ" sz="1600" kern="1200" noProof="0" dirty="0"/>
        </a:p>
      </dsp:txBody>
      <dsp:txXfrm rot="-5400000">
        <a:off x="2471193" y="4124114"/>
        <a:ext cx="4363354" cy="552271"/>
      </dsp:txXfrm>
    </dsp:sp>
    <dsp:sp modelId="{82649075-42FD-D547-A222-18F1D5A31FB7}">
      <dsp:nvSpPr>
        <dsp:cNvPr id="0" name=""/>
        <dsp:cNvSpPr/>
      </dsp:nvSpPr>
      <dsp:spPr>
        <a:xfrm>
          <a:off x="0" y="4017733"/>
          <a:ext cx="2471192" cy="7650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noProof="0" smtClean="0"/>
            <a:t>vLegis</a:t>
          </a:r>
          <a:endParaRPr lang="cs-CZ" sz="4000" kern="1200" noProof="0"/>
        </a:p>
      </dsp:txBody>
      <dsp:txXfrm>
        <a:off x="37346" y="4055079"/>
        <a:ext cx="2396500" cy="690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152C6-AB49-492C-BC9D-175F723A2B41}" type="datetimeFigureOut">
              <a:rPr lang="cs-CZ" smtClean="0"/>
              <a:pPr/>
              <a:t>11.4.2013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FB737-C4A4-4A98-B95A-7AE305DF49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491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918EA-D299-4DA4-A08D-E148C2D5819B}" type="datetimeFigureOut">
              <a:rPr lang="cs-CZ" smtClean="0"/>
              <a:pPr/>
              <a:t>11.4.2013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AA43F-EF87-4E89-9234-440E4D3CDB0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206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AA43F-EF87-4E89-9234-440E4D3CDB06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600" dirty="0" smtClean="0">
                <a:latin typeface="Gill Sans MT" charset="0"/>
              </a:rPr>
              <a:t> </a:t>
            </a:r>
            <a:r>
              <a:rPr lang="cs-CZ" sz="1100" dirty="0" smtClean="0">
                <a:latin typeface="Gill Sans MT" charset="0"/>
              </a:rPr>
              <a:t>Vám známého</a:t>
            </a:r>
            <a:r>
              <a:rPr lang="cs-CZ" sz="1200" dirty="0" smtClean="0">
                <a:latin typeface="Gill Sans MT" charset="0"/>
              </a:rPr>
              <a:t> zejména aplikacemi </a:t>
            </a:r>
            <a:r>
              <a:rPr lang="cs-CZ" sz="1200" dirty="0" err="1" smtClean="0">
                <a:latin typeface="Gill Sans MT" charset="0"/>
              </a:rPr>
              <a:t>eklep</a:t>
            </a:r>
            <a:r>
              <a:rPr lang="cs-CZ" sz="1200" dirty="0" smtClean="0">
                <a:latin typeface="Gill Sans MT" charset="0"/>
              </a:rPr>
              <a:t>, </a:t>
            </a:r>
            <a:r>
              <a:rPr lang="cs-CZ" sz="1200" dirty="0" err="1" smtClean="0">
                <a:latin typeface="Gill Sans MT" charset="0"/>
              </a:rPr>
              <a:t>evláda</a:t>
            </a:r>
            <a:r>
              <a:rPr lang="cs-CZ" sz="1200" dirty="0" smtClean="0">
                <a:latin typeface="Gill Sans MT" charset="0"/>
              </a:rPr>
              <a:t>, dokumenty vlády (usnesení, program…)</a:t>
            </a:r>
            <a:r>
              <a:rPr lang="cs-CZ" sz="1600" dirty="0" smtClean="0">
                <a:latin typeface="Gill Sans MT" charset="0"/>
              </a:rPr>
              <a:t> </a:t>
            </a:r>
            <a:r>
              <a:rPr lang="cs-CZ" sz="1200" dirty="0" smtClean="0">
                <a:latin typeface="Gill Sans MT" charset="0"/>
              </a:rPr>
              <a:t>(Novými funkcionalitami jako je, nevím, zda zmínit přímo zde nebo až časem</a:t>
            </a:r>
            <a:r>
              <a:rPr lang="cs-CZ" sz="1600" dirty="0" smtClean="0">
                <a:latin typeface="Gill Sans MT" charset="0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AA43F-EF87-4E89-9234-440E4D3CDB06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4969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Podpora nových částí legislativního procesu: RIA, vnitřní připomínkové řízení na resortu, legislativní nouze,</a:t>
            </a:r>
            <a:r>
              <a:rPr lang="cs-CZ" baseline="0" dirty="0" smtClean="0"/>
              <a:t> ZOS,...</a:t>
            </a:r>
            <a:endParaRPr lang="cs-CZ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AA43F-EF87-4E89-9234-440E4D3CDB06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734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AA43F-EF87-4E89-9234-440E4D3CDB06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539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cs-CZ" sz="2100" dirty="0" smtClean="0"/>
              <a:t>úplného znění</a:t>
            </a:r>
            <a:endParaRPr lang="en-US" sz="2100" dirty="0" smtClean="0"/>
          </a:p>
          <a:p>
            <a:pPr lvl="3"/>
            <a:r>
              <a:rPr lang="cs-CZ" dirty="0" smtClean="0"/>
              <a:t>podpora zpracování v pracovních komisích (PK)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AA43F-EF87-4E89-9234-440E4D3CDB06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1839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100" dirty="0" smtClean="0"/>
              <a:t>další nové funkcionality – změna hesla</a:t>
            </a:r>
            <a:endParaRPr lang="en-US" sz="21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AA43F-EF87-4E89-9234-440E4D3CDB06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8103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2D3F74B-CF20-44C7-ACDB-D3484352E1DF}" type="datetime1">
              <a:rPr lang="cs-CZ" smtClean="0"/>
              <a:pPr/>
              <a:t>11.4.2013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97A7562-73EB-44CD-BC3F-AEB4FB35977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3863-AB64-41F1-ADCF-58FC0C40838E}" type="datetime1">
              <a:rPr lang="cs-CZ" smtClean="0"/>
              <a:pPr/>
              <a:t>11.4.2013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6AE9D-2A36-4A39-A0CC-62159E937F50}" type="datetime1">
              <a:rPr lang="cs-CZ" smtClean="0"/>
              <a:pPr/>
              <a:t>11.4.2013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1703-0C38-41A2-AB67-EA1256C0CBA4}" type="datetime1">
              <a:rPr lang="cs-CZ" smtClean="0"/>
              <a:pPr/>
              <a:t>11.4.2013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2A6102B-AA16-4CD5-9081-D67DA3857EFF}" type="datetime1">
              <a:rPr lang="cs-CZ" smtClean="0"/>
              <a:pPr/>
              <a:t>11.4.2013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97A7562-73EB-44CD-BC3F-AEB4FB35977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4FF9-F048-402A-8E73-9A224CCAF53C}" type="datetime1">
              <a:rPr lang="cs-CZ" smtClean="0"/>
              <a:pPr/>
              <a:t>11.4.2013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3E6B-F8C5-4949-865E-E7B06FCB8999}" type="datetime1">
              <a:rPr lang="cs-CZ" smtClean="0"/>
              <a:pPr/>
              <a:t>11.4.2013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85F00-6ECE-46ED-B9C4-58F7737C69EB}" type="datetime1">
              <a:rPr lang="cs-CZ" smtClean="0"/>
              <a:pPr/>
              <a:t>11.4.2013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D875-41D8-4A8A-BB55-BB8BF95261E8}" type="datetime1">
              <a:rPr lang="cs-CZ" smtClean="0"/>
              <a:pPr/>
              <a:t>11.4.2013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6AD6-6DF9-4724-A4CB-98D44DC60F77}" type="datetime1">
              <a:rPr lang="cs-CZ" smtClean="0"/>
              <a:pPr/>
              <a:t>11.4.2013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1B2F-48CA-4E70-B798-4D4D688A4DD9}" type="datetime1">
              <a:rPr lang="cs-CZ" smtClean="0"/>
              <a:pPr/>
              <a:t>11.4.2013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1F79220-929E-4ACE-BE0C-4231A8DC61B9}" type="datetime1">
              <a:rPr lang="cs-CZ" smtClean="0"/>
              <a:pPr/>
              <a:t>11.4.2013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97A7562-73EB-44CD-BC3F-AEB4FB35977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odok@vlada.cz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9200" y="3878560"/>
            <a:ext cx="6858000" cy="990600"/>
          </a:xfrm>
        </p:spPr>
        <p:txBody>
          <a:bodyPr>
            <a:noAutofit/>
          </a:bodyPr>
          <a:lstStyle/>
          <a:p>
            <a:r>
              <a:rPr lang="cs-CZ" sz="2300" dirty="0" smtClean="0"/>
              <a:t>Seznámení uživatelů s modernizovaným systémem ODok</a:t>
            </a:r>
            <a:endParaRPr lang="cs-CZ" sz="2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Projekt: </a:t>
            </a:r>
            <a:r>
              <a:rPr lang="cs-CZ" dirty="0">
                <a:latin typeface="Bookman Old Style" charset="0"/>
                <a:ea typeface="ＭＳ Ｐゴシック" charset="0"/>
              </a:rPr>
              <a:t>Úprava Informačního systému ODok</a:t>
            </a:r>
          </a:p>
          <a:p>
            <a:pPr>
              <a:lnSpc>
                <a:spcPct val="90000"/>
              </a:lnSpc>
            </a:pPr>
            <a:r>
              <a:rPr lang="cs-CZ" dirty="0" err="1">
                <a:latin typeface="Bookman Old Style" charset="0"/>
                <a:ea typeface="ＭＳ Ｐゴシック" charset="0"/>
              </a:rPr>
              <a:t>Reg</a:t>
            </a:r>
            <a:r>
              <a:rPr lang="cs-CZ" dirty="0">
                <a:latin typeface="Bookman Old Style" charset="0"/>
                <a:ea typeface="ＭＳ Ｐゴシック" charset="0"/>
              </a:rPr>
              <a:t>. č.: CZ.1.06/1.1.00/07.06411 </a:t>
            </a:r>
          </a:p>
        </p:txBody>
      </p:sp>
      <p:pic>
        <p:nvPicPr>
          <p:cNvPr id="8" name="obrázek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224487"/>
            <a:ext cx="8052018" cy="90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Logo ODO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752" y="2416885"/>
            <a:ext cx="3006648" cy="868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Úvod do ODok – Hlavní přínosy modernizace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/>
          </a:bodyPr>
          <a:lstStyle/>
          <a:p>
            <a:r>
              <a:rPr lang="cs-CZ" dirty="0" smtClean="0"/>
              <a:t>Centralizace aplikací – Portál ODok</a:t>
            </a:r>
          </a:p>
          <a:p>
            <a:pPr lvl="1"/>
            <a:r>
              <a:rPr lang="cs-CZ" dirty="0" smtClean="0"/>
              <a:t>Veřejné informace z jednotlivých aplikací na jediném místě</a:t>
            </a:r>
          </a:p>
          <a:p>
            <a:pPr lvl="1"/>
            <a:r>
              <a:rPr lang="cs-CZ" dirty="0" smtClean="0"/>
              <a:t>Konsolidace aplikací určených pro prezentaci veřejnosti</a:t>
            </a:r>
          </a:p>
          <a:p>
            <a:pPr lvl="1"/>
            <a:r>
              <a:rPr lang="cs-CZ" dirty="0" smtClean="0"/>
              <a:t>Vývoj nového veřejného katalogu integrujícího informace z různých aplikací</a:t>
            </a:r>
          </a:p>
          <a:p>
            <a:r>
              <a:rPr lang="cs-CZ" dirty="0" smtClean="0"/>
              <a:t>Modernizace </a:t>
            </a:r>
            <a:r>
              <a:rPr lang="cs-CZ" dirty="0" smtClean="0"/>
              <a:t>produkčních aplikací </a:t>
            </a:r>
            <a:r>
              <a:rPr lang="cs-CZ" dirty="0" err="1" smtClean="0"/>
              <a:t>eKLEP</a:t>
            </a:r>
            <a:r>
              <a:rPr lang="cs-CZ" dirty="0" smtClean="0"/>
              <a:t> a </a:t>
            </a:r>
            <a:r>
              <a:rPr lang="cs-CZ" dirty="0" err="1" smtClean="0"/>
              <a:t>eVláda</a:t>
            </a:r>
            <a:endParaRPr lang="cs-CZ" dirty="0" smtClean="0"/>
          </a:p>
          <a:p>
            <a:pPr lvl="1"/>
            <a:r>
              <a:rPr lang="cs-CZ" dirty="0" smtClean="0"/>
              <a:t>Podpora nových částí legislativního procesu</a:t>
            </a:r>
          </a:p>
          <a:p>
            <a:pPr lvl="1"/>
            <a:r>
              <a:rPr lang="cs-CZ" dirty="0" smtClean="0"/>
              <a:t>Zefektivnění podpory stávajících procesů</a:t>
            </a:r>
          </a:p>
          <a:p>
            <a:pPr lvl="1"/>
            <a:r>
              <a:rPr lang="cs-CZ" dirty="0" smtClean="0"/>
              <a:t>Zvýšení uživatelského komfortu</a:t>
            </a:r>
          </a:p>
        </p:txBody>
      </p:sp>
      <p:pic>
        <p:nvPicPr>
          <p:cNvPr id="6" name="obrázek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0448" y="6366951"/>
            <a:ext cx="3416008" cy="38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046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>
            <a:normAutofit/>
          </a:bodyPr>
          <a:lstStyle/>
          <a:p>
            <a:r>
              <a:rPr lang="cs-CZ" dirty="0" smtClean="0"/>
              <a:t>Úvod do ODok – Struktura ODok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/>
          </a:bodyPr>
          <a:lstStyle/>
          <a:p>
            <a:r>
              <a:rPr lang="cs-CZ" sz="2400" dirty="0"/>
              <a:t>S</a:t>
            </a:r>
            <a:r>
              <a:rPr lang="cs-CZ" sz="2400" dirty="0" smtClean="0"/>
              <a:t>truktura ODok (aplikace, </a:t>
            </a:r>
            <a:r>
              <a:rPr lang="cs-CZ" sz="2400" dirty="0" err="1" smtClean="0"/>
              <a:t>helpdesk</a:t>
            </a:r>
            <a:r>
              <a:rPr lang="cs-CZ" sz="2400" dirty="0" smtClean="0"/>
              <a:t>, portál) a uživatelská práva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28011058"/>
              </p:ext>
            </p:extLst>
          </p:nvPr>
        </p:nvGraphicFramePr>
        <p:xfrm>
          <a:off x="251520" y="19572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981264572"/>
              </p:ext>
            </p:extLst>
          </p:nvPr>
        </p:nvGraphicFramePr>
        <p:xfrm>
          <a:off x="6660232" y="1916832"/>
          <a:ext cx="219573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1" name="obrázek 1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60448" y="6366951"/>
            <a:ext cx="3416008" cy="38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109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>
            <a:normAutofit/>
          </a:bodyPr>
          <a:lstStyle/>
          <a:p>
            <a:r>
              <a:rPr lang="cs-CZ" dirty="0" smtClean="0"/>
              <a:t>Úvod do ODok – Aplikace </a:t>
            </a:r>
            <a:r>
              <a:rPr lang="cs-CZ" dirty="0" err="1" smtClean="0"/>
              <a:t>ODoku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/>
          </a:bodyPr>
          <a:lstStyle/>
          <a:p>
            <a:r>
              <a:rPr lang="cs-CZ" dirty="0" err="1" smtClean="0"/>
              <a:t>eKLEP</a:t>
            </a:r>
            <a:endParaRPr lang="cs-CZ" dirty="0" smtClean="0"/>
          </a:p>
          <a:p>
            <a:pPr lvl="1"/>
            <a:r>
              <a:rPr lang="cs-CZ" sz="2500" dirty="0"/>
              <a:t>Základní funkce </a:t>
            </a:r>
            <a:r>
              <a:rPr lang="cs-CZ" sz="2500" dirty="0" err="1"/>
              <a:t>eKLEP</a:t>
            </a:r>
            <a:r>
              <a:rPr lang="cs-CZ" sz="2500" dirty="0"/>
              <a:t>:</a:t>
            </a:r>
            <a:endParaRPr lang="en-US" sz="2500" dirty="0"/>
          </a:p>
          <a:p>
            <a:pPr lvl="2"/>
            <a:r>
              <a:rPr lang="cs-CZ" sz="2200" dirty="0"/>
              <a:t>slouží k výměně legislativních i některých nelegislativních dokumentů v rámci jejich tvorby a schvalovacího procesu na jednání vlády</a:t>
            </a:r>
            <a:endParaRPr lang="en-US" sz="2200" dirty="0"/>
          </a:p>
          <a:p>
            <a:pPr lvl="2"/>
            <a:r>
              <a:rPr lang="cs-CZ" sz="2200" dirty="0"/>
              <a:t>monitoruje celý životní cyklus dokumentů i včetně událostí, které nastaly mimo vládu – např. v </a:t>
            </a:r>
            <a:r>
              <a:rPr lang="cs-CZ" sz="2200" dirty="0" smtClean="0"/>
              <a:t>Parlamentu</a:t>
            </a:r>
            <a:endParaRPr lang="en-US" sz="2200" dirty="0"/>
          </a:p>
          <a:p>
            <a:pPr lvl="2"/>
            <a:r>
              <a:rPr lang="cs-CZ" sz="2200" dirty="0" err="1"/>
              <a:t>eKLEP</a:t>
            </a:r>
            <a:r>
              <a:rPr lang="cs-CZ" sz="2200" dirty="0"/>
              <a:t> není veřejnosti přístupný</a:t>
            </a:r>
            <a:endParaRPr lang="en-US" sz="2200" dirty="0"/>
          </a:p>
          <a:p>
            <a:pPr lvl="2"/>
            <a:r>
              <a:rPr lang="cs-CZ" sz="2200" dirty="0"/>
              <a:t>výstupní dokumenty jsou uveřejňovány v </a:t>
            </a:r>
            <a:r>
              <a:rPr lang="cs-CZ" sz="2200" dirty="0" smtClean="0"/>
              <a:t>Knihovně připravované legislativy (KPL)</a:t>
            </a:r>
            <a:endParaRPr lang="en-US" sz="2200" dirty="0"/>
          </a:p>
        </p:txBody>
      </p:sp>
      <p:pic>
        <p:nvPicPr>
          <p:cNvPr id="6" name="obrázek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0448" y="6366951"/>
            <a:ext cx="3416008" cy="38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580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>
            <a:normAutofit/>
          </a:bodyPr>
          <a:lstStyle/>
          <a:p>
            <a:r>
              <a:rPr lang="cs-CZ" dirty="0" smtClean="0"/>
              <a:t>Úvod do ODok – Aplikace </a:t>
            </a:r>
            <a:r>
              <a:rPr lang="cs-CZ" dirty="0" err="1" smtClean="0"/>
              <a:t>ODoku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eKLEP</a:t>
            </a:r>
            <a:endParaRPr lang="cs-CZ" dirty="0" smtClean="0"/>
          </a:p>
          <a:p>
            <a:pPr lvl="1"/>
            <a:r>
              <a:rPr lang="cs-CZ" sz="2500" dirty="0"/>
              <a:t>Dokumenty v </a:t>
            </a:r>
            <a:r>
              <a:rPr lang="cs-CZ" sz="2500" dirty="0" err="1"/>
              <a:t>eKLEP</a:t>
            </a:r>
            <a:r>
              <a:rPr lang="cs-CZ" sz="2500" dirty="0"/>
              <a:t>: </a:t>
            </a:r>
            <a:endParaRPr lang="en-US" sz="2500" dirty="0"/>
          </a:p>
          <a:p>
            <a:pPr lvl="2"/>
            <a:r>
              <a:rPr lang="cs-CZ" sz="2200" dirty="0"/>
              <a:t>návrhy právních předpisů - předkladatelem je vláda, ministerstva nebo další ústřední orgány státní </a:t>
            </a:r>
            <a:r>
              <a:rPr lang="cs-CZ" sz="2200" dirty="0" smtClean="0"/>
              <a:t>správy</a:t>
            </a:r>
            <a:endParaRPr lang="en-US" sz="2200" dirty="0"/>
          </a:p>
          <a:p>
            <a:pPr lvl="2"/>
            <a:r>
              <a:rPr lang="cs-CZ" sz="2200" dirty="0"/>
              <a:t>návrhy zákonů, jejichž předkladatelem není </a:t>
            </a:r>
            <a:r>
              <a:rPr lang="cs-CZ" sz="2200" dirty="0" smtClean="0"/>
              <a:t>vláda</a:t>
            </a:r>
            <a:endParaRPr lang="en-US" sz="2200" dirty="0"/>
          </a:p>
          <a:p>
            <a:pPr lvl="2"/>
            <a:r>
              <a:rPr lang="cs-CZ" sz="2200" dirty="0"/>
              <a:t>návrhy na sjednání mezinárodních </a:t>
            </a:r>
            <a:r>
              <a:rPr lang="cs-CZ" sz="2200" dirty="0" smtClean="0"/>
              <a:t>smluv</a:t>
            </a:r>
            <a:endParaRPr lang="en-US" sz="2200" dirty="0"/>
          </a:p>
          <a:p>
            <a:pPr lvl="2"/>
            <a:r>
              <a:rPr lang="cs-CZ" sz="2200" dirty="0"/>
              <a:t>nelegislativní materiály určené pro jednání </a:t>
            </a:r>
            <a:r>
              <a:rPr lang="cs-CZ" sz="2200" dirty="0" smtClean="0"/>
              <a:t>vlády</a:t>
            </a:r>
            <a:endParaRPr lang="en-US" sz="2200" dirty="0"/>
          </a:p>
          <a:p>
            <a:pPr lvl="2"/>
            <a:r>
              <a:rPr lang="cs-CZ" sz="2200" dirty="0"/>
              <a:t>připomínky k legislativním a nelegislativním </a:t>
            </a:r>
            <a:r>
              <a:rPr lang="cs-CZ" sz="2200" dirty="0" smtClean="0"/>
              <a:t>materiálům</a:t>
            </a:r>
            <a:endParaRPr lang="en-US" sz="2200" dirty="0"/>
          </a:p>
          <a:p>
            <a:pPr lvl="2"/>
            <a:r>
              <a:rPr lang="cs-CZ" sz="2200" dirty="0"/>
              <a:t>vypořádání připomínek k legislativním a nelegislativním </a:t>
            </a:r>
            <a:r>
              <a:rPr lang="cs-CZ" sz="2200" dirty="0" smtClean="0"/>
              <a:t>materiálům</a:t>
            </a:r>
            <a:endParaRPr lang="en-US" sz="2200" dirty="0"/>
          </a:p>
          <a:p>
            <a:pPr lvl="2"/>
            <a:r>
              <a:rPr lang="cs-CZ" sz="2200" dirty="0"/>
              <a:t>konečný materiál se zapracovanými připomínkami</a:t>
            </a:r>
            <a:endParaRPr lang="en-US" sz="2200" dirty="0"/>
          </a:p>
          <a:p>
            <a:pPr lvl="2"/>
            <a:r>
              <a:rPr lang="cs-CZ" sz="2200" dirty="0"/>
              <a:t>materiál z jednání </a:t>
            </a:r>
            <a:r>
              <a:rPr lang="cs-CZ" sz="2200" dirty="0" smtClean="0"/>
              <a:t>vlády</a:t>
            </a:r>
            <a:endParaRPr lang="en-US" sz="2200" dirty="0"/>
          </a:p>
          <a:p>
            <a:pPr lvl="2"/>
            <a:r>
              <a:rPr lang="cs-CZ" sz="2200" dirty="0"/>
              <a:t>dokumenty analýzy dopadů </a:t>
            </a:r>
            <a:r>
              <a:rPr lang="cs-CZ" sz="2200" dirty="0" smtClean="0"/>
              <a:t>RIA</a:t>
            </a:r>
            <a:endParaRPr lang="en-US" sz="2200" dirty="0"/>
          </a:p>
        </p:txBody>
      </p:sp>
      <p:pic>
        <p:nvPicPr>
          <p:cNvPr id="6" name="obrázek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0448" y="6366951"/>
            <a:ext cx="3416008" cy="38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620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>
            <a:normAutofit/>
          </a:bodyPr>
          <a:lstStyle/>
          <a:p>
            <a:r>
              <a:rPr lang="cs-CZ" dirty="0" smtClean="0"/>
              <a:t>Úvod do ODok – Aplikace </a:t>
            </a:r>
            <a:r>
              <a:rPr lang="cs-CZ" dirty="0" err="1" smtClean="0"/>
              <a:t>ODoku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eVláda</a:t>
            </a:r>
            <a:endParaRPr lang="cs-CZ" dirty="0" smtClean="0"/>
          </a:p>
          <a:p>
            <a:pPr lvl="1"/>
            <a:r>
              <a:rPr lang="cs-CZ" sz="2500" dirty="0"/>
              <a:t>Základní funkce </a:t>
            </a:r>
            <a:r>
              <a:rPr lang="cs-CZ" sz="2500" dirty="0" err="1"/>
              <a:t>eVláda</a:t>
            </a:r>
            <a:r>
              <a:rPr lang="cs-CZ" sz="2500" dirty="0"/>
              <a:t>:</a:t>
            </a:r>
            <a:endParaRPr lang="en-US" sz="2500" dirty="0"/>
          </a:p>
          <a:p>
            <a:pPr lvl="2"/>
            <a:r>
              <a:rPr lang="en-US" sz="2200" dirty="0"/>
              <a:t>z</a:t>
            </a:r>
            <a:r>
              <a:rPr lang="cs-CZ" sz="2200" dirty="0" err="1" smtClean="0"/>
              <a:t>abezpečuje</a:t>
            </a:r>
            <a:r>
              <a:rPr lang="cs-CZ" sz="2200" dirty="0" smtClean="0"/>
              <a:t> dokumenty </a:t>
            </a:r>
            <a:r>
              <a:rPr lang="cs-CZ" sz="2200" dirty="0"/>
              <a:t>a </a:t>
            </a:r>
            <a:r>
              <a:rPr lang="cs-CZ" sz="2200" dirty="0" smtClean="0"/>
              <a:t>informace určené </a:t>
            </a:r>
            <a:r>
              <a:rPr lang="cs-CZ" sz="2200" dirty="0"/>
              <a:t>pro jednání vlády</a:t>
            </a:r>
            <a:endParaRPr lang="en-US" sz="2200" dirty="0"/>
          </a:p>
          <a:p>
            <a:pPr lvl="2"/>
            <a:r>
              <a:rPr lang="cs-CZ" sz="2200" dirty="0"/>
              <a:t>zobrazuje všechny potřebné informace pro jednání vlády na jednotném místě</a:t>
            </a:r>
            <a:endParaRPr lang="en-US" sz="2200" dirty="0"/>
          </a:p>
          <a:p>
            <a:pPr lvl="2"/>
            <a:r>
              <a:rPr lang="en-US" sz="2200" dirty="0" err="1" smtClean="0"/>
              <a:t>zobrazuje</a:t>
            </a:r>
            <a:r>
              <a:rPr lang="cs-CZ" sz="2200" dirty="0" smtClean="0"/>
              <a:t> průběh bodu jednání vlády</a:t>
            </a:r>
            <a:endParaRPr lang="en-US" sz="2200" dirty="0"/>
          </a:p>
          <a:p>
            <a:pPr lvl="2"/>
            <a:r>
              <a:rPr lang="cs-CZ" sz="2200" dirty="0"/>
              <a:t>zobrazuje úkoly jednotlivých resortů na základě </a:t>
            </a:r>
            <a:r>
              <a:rPr lang="cs-CZ" sz="2200" dirty="0" smtClean="0"/>
              <a:t>plánů </a:t>
            </a:r>
            <a:r>
              <a:rPr lang="cs-CZ" sz="2200" dirty="0"/>
              <a:t>práce </a:t>
            </a:r>
            <a:r>
              <a:rPr lang="cs-CZ" sz="2200" dirty="0" smtClean="0"/>
              <a:t>vlády a usnesení vlády s příslušnými termíny a informacemi o stavu jejich plnění</a:t>
            </a:r>
            <a:endParaRPr lang="en-US" sz="2200" dirty="0"/>
          </a:p>
          <a:p>
            <a:pPr lvl="2"/>
            <a:r>
              <a:rPr lang="cs-CZ" sz="2200" dirty="0"/>
              <a:t>zobrazuje úplnou historii schůzí vlády s viditelnými body jednání</a:t>
            </a:r>
            <a:endParaRPr lang="en-US" sz="2200" dirty="0"/>
          </a:p>
          <a:p>
            <a:pPr lvl="2"/>
            <a:r>
              <a:rPr lang="cs-CZ" sz="2200" dirty="0" err="1"/>
              <a:t>eVláda</a:t>
            </a:r>
            <a:r>
              <a:rPr lang="cs-CZ" sz="2200" dirty="0"/>
              <a:t> není veřejně přístupná</a:t>
            </a:r>
            <a:endParaRPr lang="en-US" sz="2200" dirty="0"/>
          </a:p>
          <a:p>
            <a:pPr lvl="2"/>
            <a:r>
              <a:rPr lang="cs-CZ" sz="2200" dirty="0"/>
              <a:t>výstupní dokumenty jednání vlády jsou uveřejňovány v knihovně </a:t>
            </a:r>
            <a:r>
              <a:rPr lang="cs-CZ" sz="2200" dirty="0" err="1" smtClean="0"/>
              <a:t>zVlády</a:t>
            </a:r>
            <a:endParaRPr lang="en-US" sz="2200" dirty="0"/>
          </a:p>
        </p:txBody>
      </p:sp>
      <p:pic>
        <p:nvPicPr>
          <p:cNvPr id="6" name="obrázek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0448" y="6366951"/>
            <a:ext cx="3416008" cy="38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984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>
            <a:normAutofit/>
          </a:bodyPr>
          <a:lstStyle/>
          <a:p>
            <a:r>
              <a:rPr lang="cs-CZ" dirty="0" smtClean="0"/>
              <a:t>Úvod do ODok – Aplikace </a:t>
            </a:r>
            <a:r>
              <a:rPr lang="cs-CZ" dirty="0" err="1" smtClean="0"/>
              <a:t>ODoku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Agenda vládních spisů, Agenda vládního programu (AVS/AVP)</a:t>
            </a:r>
          </a:p>
          <a:p>
            <a:pPr lvl="1"/>
            <a:r>
              <a:rPr lang="cs-CZ" sz="2500" dirty="0"/>
              <a:t>Základní funkce AVS/AVP:</a:t>
            </a:r>
            <a:endParaRPr lang="en-US" sz="2500" dirty="0"/>
          </a:p>
          <a:p>
            <a:pPr lvl="2"/>
            <a:r>
              <a:rPr lang="cs-CZ" sz="2200" dirty="0"/>
              <a:t>evidence materiálů určených na jednání </a:t>
            </a:r>
            <a:r>
              <a:rPr lang="cs-CZ" sz="2200" dirty="0" smtClean="0"/>
              <a:t>vlády</a:t>
            </a:r>
            <a:endParaRPr lang="en-US" sz="2200" dirty="0"/>
          </a:p>
          <a:p>
            <a:pPr lvl="2"/>
            <a:r>
              <a:rPr lang="cs-CZ" sz="2200" dirty="0"/>
              <a:t>tvorba:</a:t>
            </a:r>
            <a:endParaRPr lang="en-US" sz="2200" dirty="0"/>
          </a:p>
          <a:p>
            <a:pPr lvl="3"/>
            <a:r>
              <a:rPr lang="cs-CZ" sz="1900" dirty="0"/>
              <a:t>programu, dodatku programu a upozornění k programu jednání vlády</a:t>
            </a:r>
            <a:endParaRPr lang="en-US" sz="1900" dirty="0"/>
          </a:p>
          <a:p>
            <a:pPr lvl="3"/>
            <a:r>
              <a:rPr lang="cs-CZ" sz="1900" dirty="0"/>
              <a:t>záznamu z jednání vlády</a:t>
            </a:r>
            <a:endParaRPr lang="en-US" sz="1900" dirty="0"/>
          </a:p>
          <a:p>
            <a:pPr lvl="3"/>
            <a:r>
              <a:rPr lang="cs-CZ" sz="1900" dirty="0"/>
              <a:t>usnesení vlády</a:t>
            </a:r>
            <a:endParaRPr lang="en-US" sz="1900" dirty="0"/>
          </a:p>
          <a:p>
            <a:pPr lvl="2"/>
            <a:r>
              <a:rPr lang="cs-CZ" sz="2200" dirty="0"/>
              <a:t>dokumenty jsou publikovány v knihovně </a:t>
            </a:r>
            <a:r>
              <a:rPr lang="cs-CZ" sz="2200" dirty="0" err="1"/>
              <a:t>zVlády</a:t>
            </a:r>
            <a:endParaRPr lang="en-US" sz="2200" dirty="0"/>
          </a:p>
          <a:p>
            <a:pPr lvl="2"/>
            <a:r>
              <a:rPr lang="cs-CZ" sz="2200" dirty="0" smtClean="0"/>
              <a:t>jedná se o </a:t>
            </a:r>
            <a:r>
              <a:rPr lang="cs-CZ" sz="2200" b="1" dirty="0" smtClean="0"/>
              <a:t>interní aplikace Úřadu vlády používané Odborem vládní agendy</a:t>
            </a:r>
            <a:endParaRPr lang="en-US" sz="2200" dirty="0"/>
          </a:p>
        </p:txBody>
      </p:sp>
      <p:pic>
        <p:nvPicPr>
          <p:cNvPr id="6" name="obrázek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0448" y="6366951"/>
            <a:ext cx="3416008" cy="38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971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>
            <a:normAutofit/>
          </a:bodyPr>
          <a:lstStyle/>
          <a:p>
            <a:r>
              <a:rPr lang="cs-CZ" dirty="0" smtClean="0"/>
              <a:t>Úvod do ODok – Aplikace </a:t>
            </a:r>
            <a:r>
              <a:rPr lang="cs-CZ" dirty="0" err="1" smtClean="0"/>
              <a:t>ODoku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/>
          </a:bodyPr>
          <a:lstStyle/>
          <a:p>
            <a:r>
              <a:rPr lang="cs-CZ" dirty="0" smtClean="0"/>
              <a:t>Knihovna připravované legislativy (KPL)</a:t>
            </a:r>
          </a:p>
          <a:p>
            <a:pPr lvl="1"/>
            <a:r>
              <a:rPr lang="cs-CZ" sz="2500" dirty="0"/>
              <a:t>Základní funkce KPL:</a:t>
            </a:r>
            <a:endParaRPr lang="en-US" sz="2500" dirty="0"/>
          </a:p>
          <a:p>
            <a:pPr lvl="2"/>
            <a:r>
              <a:rPr lang="cs-CZ" sz="2200" dirty="0"/>
              <a:t>zpřístupňuje veřejnosti vládní dokumenty legislativní povahy, které se nacházejí ve schvalovacím </a:t>
            </a:r>
            <a:r>
              <a:rPr lang="cs-CZ" sz="2200" dirty="0" smtClean="0"/>
              <a:t>procesu </a:t>
            </a:r>
            <a:endParaRPr lang="en-US" sz="2200" dirty="0"/>
          </a:p>
          <a:p>
            <a:pPr lvl="2"/>
            <a:r>
              <a:rPr lang="cs-CZ" sz="2200" dirty="0"/>
              <a:t>veřejnost zde může sledovat životní cyklus jednotlivých materiálů od tvorby až ke schválení nebo </a:t>
            </a:r>
            <a:r>
              <a:rPr lang="cs-CZ" sz="2200" dirty="0" smtClean="0"/>
              <a:t>zamítnutí</a:t>
            </a:r>
            <a:endParaRPr lang="en-US" sz="2200" dirty="0"/>
          </a:p>
          <a:p>
            <a:pPr lvl="1"/>
            <a:r>
              <a:rPr lang="cs-CZ" sz="2500" dirty="0"/>
              <a:t>Dokumenty v KPL:</a:t>
            </a:r>
            <a:endParaRPr lang="en-US" sz="2500" dirty="0"/>
          </a:p>
          <a:p>
            <a:pPr lvl="2"/>
            <a:r>
              <a:rPr lang="cs-CZ" sz="2200" dirty="0"/>
              <a:t>návrhy věcných záměrů </a:t>
            </a:r>
            <a:r>
              <a:rPr lang="cs-CZ" sz="2200" dirty="0" smtClean="0"/>
              <a:t>zákonů</a:t>
            </a:r>
            <a:endParaRPr lang="en-US" sz="2200" dirty="0"/>
          </a:p>
          <a:p>
            <a:pPr lvl="2"/>
            <a:r>
              <a:rPr lang="cs-CZ" sz="2200" dirty="0"/>
              <a:t>návrhy </a:t>
            </a:r>
            <a:r>
              <a:rPr lang="cs-CZ" sz="2200" dirty="0" smtClean="0"/>
              <a:t>zákonů</a:t>
            </a:r>
            <a:endParaRPr lang="en-US" sz="2200" dirty="0"/>
          </a:p>
          <a:p>
            <a:pPr lvl="2"/>
            <a:r>
              <a:rPr lang="cs-CZ" sz="2200" dirty="0"/>
              <a:t>návrhy </a:t>
            </a:r>
            <a:r>
              <a:rPr lang="cs-CZ" sz="2200" dirty="0" smtClean="0"/>
              <a:t>vyhlášek</a:t>
            </a:r>
            <a:endParaRPr lang="en-US" sz="2200" dirty="0"/>
          </a:p>
          <a:p>
            <a:pPr lvl="2"/>
            <a:r>
              <a:rPr lang="cs-CZ" sz="2200" dirty="0"/>
              <a:t>návrhy nařízení </a:t>
            </a:r>
            <a:r>
              <a:rPr lang="cs-CZ" sz="2200" dirty="0" smtClean="0"/>
              <a:t>vlády</a:t>
            </a:r>
            <a:endParaRPr lang="en-US" sz="2200" dirty="0"/>
          </a:p>
          <a:p>
            <a:pPr lvl="2"/>
            <a:r>
              <a:rPr lang="cs-CZ" sz="2200" dirty="0"/>
              <a:t>návrhy na sjednání mezinárodních </a:t>
            </a:r>
            <a:r>
              <a:rPr lang="cs-CZ" sz="2200" dirty="0" smtClean="0"/>
              <a:t>smluv</a:t>
            </a:r>
            <a:endParaRPr lang="en-US" sz="2200" dirty="0"/>
          </a:p>
        </p:txBody>
      </p:sp>
      <p:pic>
        <p:nvPicPr>
          <p:cNvPr id="6" name="obrázek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0448" y="6366951"/>
            <a:ext cx="3416008" cy="38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458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>
            <a:normAutofit/>
          </a:bodyPr>
          <a:lstStyle/>
          <a:p>
            <a:r>
              <a:rPr lang="cs-CZ" dirty="0" smtClean="0"/>
              <a:t>Úvod do ODok – Aplikace </a:t>
            </a:r>
            <a:r>
              <a:rPr lang="cs-CZ" dirty="0" err="1" smtClean="0"/>
              <a:t>ODoku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/>
          </a:bodyPr>
          <a:lstStyle/>
          <a:p>
            <a:r>
              <a:rPr lang="cs-CZ" dirty="0" err="1" smtClean="0"/>
              <a:t>zVlády</a:t>
            </a:r>
            <a:r>
              <a:rPr lang="cs-CZ" dirty="0" smtClean="0"/>
              <a:t> (dříve DUS)</a:t>
            </a:r>
          </a:p>
          <a:p>
            <a:pPr lvl="1"/>
            <a:r>
              <a:rPr lang="cs-CZ" sz="2500" dirty="0"/>
              <a:t>Základní funkce </a:t>
            </a:r>
            <a:r>
              <a:rPr lang="cs-CZ" sz="2500" dirty="0" err="1"/>
              <a:t>zVlády</a:t>
            </a:r>
            <a:r>
              <a:rPr lang="cs-CZ" sz="2500" dirty="0"/>
              <a:t>:</a:t>
            </a:r>
            <a:endParaRPr lang="en-US" sz="2500" dirty="0"/>
          </a:p>
          <a:p>
            <a:pPr lvl="2"/>
            <a:r>
              <a:rPr lang="cs-CZ" sz="2200" dirty="0"/>
              <a:t>zpřístupňuje veřejnosti výstupní dokumenty jednání vlády</a:t>
            </a:r>
            <a:endParaRPr lang="en-US" sz="2200" dirty="0"/>
          </a:p>
          <a:p>
            <a:pPr lvl="1"/>
            <a:r>
              <a:rPr lang="cs-CZ" sz="2500" dirty="0"/>
              <a:t>Databáze </a:t>
            </a:r>
            <a:r>
              <a:rPr lang="cs-CZ" sz="2500" dirty="0" err="1"/>
              <a:t>zVlády</a:t>
            </a:r>
            <a:r>
              <a:rPr lang="cs-CZ" sz="2500" dirty="0"/>
              <a:t> uveřejňuje:</a:t>
            </a:r>
            <a:endParaRPr lang="en-US" sz="2500" dirty="0"/>
          </a:p>
          <a:p>
            <a:pPr lvl="2"/>
            <a:r>
              <a:rPr lang="cs-CZ" sz="2200" dirty="0"/>
              <a:t>programy jednání </a:t>
            </a:r>
            <a:r>
              <a:rPr lang="cs-CZ" sz="2200" dirty="0" smtClean="0"/>
              <a:t>vlády</a:t>
            </a:r>
            <a:endParaRPr lang="en-US" sz="2200" dirty="0"/>
          </a:p>
          <a:p>
            <a:pPr lvl="2"/>
            <a:r>
              <a:rPr lang="cs-CZ" sz="2200" dirty="0"/>
              <a:t>veřejně přístupné materiály pro jednání </a:t>
            </a:r>
            <a:r>
              <a:rPr lang="cs-CZ" sz="2200" dirty="0" smtClean="0"/>
              <a:t>vlády</a:t>
            </a:r>
            <a:endParaRPr lang="en-US" sz="2200" dirty="0"/>
          </a:p>
          <a:p>
            <a:pPr lvl="2"/>
            <a:r>
              <a:rPr lang="cs-CZ" sz="2200" dirty="0"/>
              <a:t>záznamy z jednání </a:t>
            </a:r>
            <a:r>
              <a:rPr lang="cs-CZ" sz="2200" dirty="0" smtClean="0"/>
              <a:t>vlády</a:t>
            </a:r>
            <a:endParaRPr lang="en-US" sz="2200" dirty="0"/>
          </a:p>
          <a:p>
            <a:pPr lvl="2"/>
            <a:r>
              <a:rPr lang="cs-CZ" sz="2200" dirty="0"/>
              <a:t>usnesení </a:t>
            </a:r>
            <a:r>
              <a:rPr lang="cs-CZ" sz="2200" dirty="0" smtClean="0"/>
              <a:t>vlády</a:t>
            </a:r>
            <a:endParaRPr lang="en-US" sz="2200" dirty="0"/>
          </a:p>
        </p:txBody>
      </p:sp>
      <p:pic>
        <p:nvPicPr>
          <p:cNvPr id="6" name="obrázek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0448" y="6366951"/>
            <a:ext cx="3416008" cy="38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117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>
            <a:normAutofit/>
          </a:bodyPr>
          <a:lstStyle/>
          <a:p>
            <a:r>
              <a:rPr lang="cs-CZ" dirty="0" smtClean="0"/>
              <a:t>Úvod do ODok – Aplikace </a:t>
            </a:r>
            <a:r>
              <a:rPr lang="cs-CZ" dirty="0" err="1" smtClean="0"/>
              <a:t>ODoku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 smtClean="0"/>
              <a:t>vLegis</a:t>
            </a:r>
            <a:r>
              <a:rPr lang="cs-CZ" dirty="0" smtClean="0"/>
              <a:t> (Katalog vládní legislativy)</a:t>
            </a:r>
          </a:p>
          <a:p>
            <a:pPr lvl="1"/>
            <a:r>
              <a:rPr lang="cs-CZ" sz="2500" dirty="0"/>
              <a:t>Základní funkce </a:t>
            </a:r>
            <a:r>
              <a:rPr lang="cs-CZ" sz="2500" dirty="0" err="1"/>
              <a:t>vLegis</a:t>
            </a:r>
            <a:r>
              <a:rPr lang="cs-CZ" sz="2500" dirty="0"/>
              <a:t>:</a:t>
            </a:r>
            <a:endParaRPr lang="en-US" sz="2500" dirty="0"/>
          </a:p>
          <a:p>
            <a:pPr lvl="2"/>
            <a:r>
              <a:rPr lang="cs-CZ" sz="2200" dirty="0"/>
              <a:t>slouží k jednotnému přístupu k vládní dokumentaci pro veřejnost i státní správu</a:t>
            </a:r>
            <a:endParaRPr lang="en-US" sz="2200" dirty="0"/>
          </a:p>
          <a:p>
            <a:pPr lvl="2"/>
            <a:r>
              <a:rPr lang="cs-CZ" sz="2200" dirty="0"/>
              <a:t>obsahuje zjednodušené katalogové listy veřejných vládních dokumentů</a:t>
            </a:r>
            <a:endParaRPr lang="en-US" sz="2200" dirty="0"/>
          </a:p>
          <a:p>
            <a:pPr lvl="2"/>
            <a:r>
              <a:rPr lang="cs-CZ" sz="2200" dirty="0"/>
              <a:t>přímé propojení katalogových listů na úplné materiály v KPL, </a:t>
            </a:r>
            <a:r>
              <a:rPr lang="cs-CZ" sz="2200" dirty="0" err="1"/>
              <a:t>zVlády</a:t>
            </a:r>
            <a:r>
              <a:rPr lang="cs-CZ" sz="2200" dirty="0"/>
              <a:t> nebo v </a:t>
            </a:r>
            <a:r>
              <a:rPr lang="cs-CZ" sz="2200" dirty="0" err="1" smtClean="0"/>
              <a:t>ISAPu</a:t>
            </a:r>
            <a:r>
              <a:rPr lang="cs-CZ" sz="2200" dirty="0" smtClean="0"/>
              <a:t> (Informační systém pro aproximaci práva)</a:t>
            </a:r>
            <a:endParaRPr lang="en-US" sz="2200" dirty="0"/>
          </a:p>
          <a:p>
            <a:pPr lvl="2"/>
            <a:r>
              <a:rPr lang="cs-CZ" sz="2200" dirty="0"/>
              <a:t>umožňuje uživatelům přípravu a správu rešerší</a:t>
            </a:r>
            <a:endParaRPr lang="en-US" sz="2200" dirty="0"/>
          </a:p>
          <a:p>
            <a:pPr lvl="1"/>
            <a:r>
              <a:rPr lang="cs-CZ" sz="2500" dirty="0" err="1"/>
              <a:t>vLegis</a:t>
            </a:r>
            <a:r>
              <a:rPr lang="cs-CZ" sz="2500" dirty="0"/>
              <a:t> zobrazuje zejména:</a:t>
            </a:r>
            <a:endParaRPr lang="en-US" sz="2500" dirty="0"/>
          </a:p>
          <a:p>
            <a:pPr lvl="2"/>
            <a:r>
              <a:rPr lang="cs-CZ" sz="2200" dirty="0" smtClean="0"/>
              <a:t>zákony</a:t>
            </a:r>
            <a:endParaRPr lang="en-US" sz="2200" dirty="0"/>
          </a:p>
          <a:p>
            <a:pPr lvl="2"/>
            <a:r>
              <a:rPr lang="cs-CZ" sz="2200" dirty="0"/>
              <a:t>nařízení </a:t>
            </a:r>
            <a:r>
              <a:rPr lang="cs-CZ" sz="2200" dirty="0" smtClean="0"/>
              <a:t>vlády</a:t>
            </a:r>
            <a:endParaRPr lang="en-US" sz="2200" dirty="0"/>
          </a:p>
          <a:p>
            <a:pPr lvl="2"/>
            <a:r>
              <a:rPr lang="cs-CZ" sz="2200" dirty="0" smtClean="0"/>
              <a:t>vyhlášky</a:t>
            </a:r>
            <a:endParaRPr lang="en-US" sz="2200" dirty="0"/>
          </a:p>
          <a:p>
            <a:pPr lvl="2"/>
            <a:r>
              <a:rPr lang="cs-CZ" sz="2200" dirty="0"/>
              <a:t>mezinárodní </a:t>
            </a:r>
            <a:r>
              <a:rPr lang="cs-CZ" sz="2200" dirty="0" smtClean="0"/>
              <a:t>smlouvy</a:t>
            </a:r>
            <a:endParaRPr lang="en-US" sz="2200" dirty="0"/>
          </a:p>
          <a:p>
            <a:pPr lvl="2"/>
            <a:r>
              <a:rPr lang="cs-CZ" sz="2200" dirty="0"/>
              <a:t>připravovanou </a:t>
            </a:r>
            <a:r>
              <a:rPr lang="cs-CZ" sz="2200" dirty="0" smtClean="0"/>
              <a:t>legislativu</a:t>
            </a:r>
            <a:endParaRPr lang="en-US" sz="2200" dirty="0"/>
          </a:p>
        </p:txBody>
      </p:sp>
      <p:pic>
        <p:nvPicPr>
          <p:cNvPr id="6" name="obrázek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0448" y="6366951"/>
            <a:ext cx="3416008" cy="38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568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>
            <a:normAutofit/>
          </a:bodyPr>
          <a:lstStyle/>
          <a:p>
            <a:r>
              <a:rPr lang="cs-CZ" dirty="0" smtClean="0"/>
              <a:t>Aplikace ODok - přehled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19</a:t>
            </a:fld>
            <a:endParaRPr lang="cs-CZ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76304108"/>
              </p:ext>
            </p:extLst>
          </p:nvPr>
        </p:nvGraphicFramePr>
        <p:xfrm>
          <a:off x="1187624" y="1412776"/>
          <a:ext cx="6864424" cy="478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obrázek 1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60448" y="6366951"/>
            <a:ext cx="3416008" cy="38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532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Bookman Old Style" charset="0"/>
              </a:rPr>
              <a:t>Projekt: Úprava Informačního systému ODok</a:t>
            </a:r>
            <a:endParaRPr lang="cs-CZ" sz="28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88200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Gill Sans MT" charset="0"/>
              </a:rPr>
              <a:t>P</a:t>
            </a:r>
            <a:r>
              <a:rPr lang="cs-CZ" sz="2800" dirty="0" smtClean="0">
                <a:latin typeface="Gill Sans MT" charset="0"/>
              </a:rPr>
              <a:t>rojekt </a:t>
            </a:r>
            <a:r>
              <a:rPr lang="cs-CZ" sz="2800" dirty="0">
                <a:latin typeface="Gill Sans MT" charset="0"/>
              </a:rPr>
              <a:t>financovaný z prostředků </a:t>
            </a:r>
            <a:r>
              <a:rPr lang="cs-CZ" sz="2500" dirty="0" smtClean="0">
                <a:latin typeface="Gill Sans MT" charset="0"/>
              </a:rPr>
              <a:t>Evropské </a:t>
            </a:r>
            <a:r>
              <a:rPr lang="cs-CZ" sz="2500" dirty="0">
                <a:latin typeface="Gill Sans MT" charset="0"/>
              </a:rPr>
              <a:t>unie, konkrétně Evropského fondu pro regionální rozvoj a Integrovaného operačního programu (IOP) a z prostředků státního rozpočtu. </a:t>
            </a:r>
          </a:p>
          <a:p>
            <a:r>
              <a:rPr lang="cs-CZ" sz="2800" dirty="0" smtClean="0">
                <a:latin typeface="Gill Sans MT" charset="0"/>
              </a:rPr>
              <a:t>Schválená finanční </a:t>
            </a:r>
            <a:r>
              <a:rPr lang="cs-CZ" sz="2800" dirty="0">
                <a:latin typeface="Gill Sans MT" charset="0"/>
              </a:rPr>
              <a:t>podpora projektu </a:t>
            </a:r>
            <a:r>
              <a:rPr lang="cs-CZ" sz="2800" dirty="0" smtClean="0">
                <a:latin typeface="Gill Sans MT" charset="0"/>
              </a:rPr>
              <a:t>- 50,5 </a:t>
            </a:r>
            <a:r>
              <a:rPr lang="cs-CZ" sz="2800" dirty="0">
                <a:latin typeface="Gill Sans MT" charset="0"/>
              </a:rPr>
              <a:t>mil Kč. P</a:t>
            </a:r>
            <a:r>
              <a:rPr lang="cs-CZ" sz="2800" dirty="0" smtClean="0">
                <a:latin typeface="Gill Sans MT" charset="0"/>
              </a:rPr>
              <a:t>ředpokládané </a:t>
            </a:r>
            <a:r>
              <a:rPr lang="cs-CZ" sz="2800" dirty="0">
                <a:latin typeface="Gill Sans MT" charset="0"/>
              </a:rPr>
              <a:t>čerpání </a:t>
            </a:r>
            <a:r>
              <a:rPr lang="cs-CZ" sz="2800" dirty="0" smtClean="0">
                <a:latin typeface="Gill Sans MT" charset="0"/>
              </a:rPr>
              <a:t>po úsporách - cca </a:t>
            </a:r>
            <a:r>
              <a:rPr lang="cs-CZ" sz="2800" dirty="0">
                <a:latin typeface="Gill Sans MT" charset="0"/>
              </a:rPr>
              <a:t>42 mil Kč</a:t>
            </a:r>
            <a:r>
              <a:rPr lang="cs-CZ" sz="2800" dirty="0" smtClean="0">
                <a:latin typeface="Gill Sans MT" charset="0"/>
              </a:rPr>
              <a:t>.</a:t>
            </a:r>
          </a:p>
          <a:p>
            <a:r>
              <a:rPr lang="cs-CZ" sz="2800" dirty="0">
                <a:latin typeface="Gill Sans MT" charset="0"/>
              </a:rPr>
              <a:t>Zásadní </a:t>
            </a:r>
            <a:r>
              <a:rPr lang="cs-CZ" sz="2800" dirty="0" smtClean="0">
                <a:latin typeface="Gill Sans MT" charset="0"/>
              </a:rPr>
              <a:t>oblasti, </a:t>
            </a:r>
            <a:r>
              <a:rPr lang="cs-CZ" sz="2800" dirty="0">
                <a:latin typeface="Gill Sans MT" charset="0"/>
              </a:rPr>
              <a:t>na které je projekt zaměřen a budou zde prezentovány:</a:t>
            </a:r>
          </a:p>
          <a:p>
            <a:pPr lvl="1"/>
            <a:r>
              <a:rPr lang="cs-CZ" sz="1800" dirty="0">
                <a:latin typeface="Gill Sans MT" charset="0"/>
              </a:rPr>
              <a:t>Modernizace stávajících a vytvoření nových funkcionalit systému </a:t>
            </a:r>
            <a:r>
              <a:rPr lang="cs-CZ" sz="1800" dirty="0" smtClean="0">
                <a:latin typeface="Gill Sans MT" charset="0"/>
              </a:rPr>
              <a:t>ODok</a:t>
            </a:r>
            <a:r>
              <a:rPr lang="cs-CZ" sz="1800" dirty="0">
                <a:latin typeface="Gill Sans MT" charset="0"/>
              </a:rPr>
              <a:t>, a dále</a:t>
            </a:r>
          </a:p>
          <a:p>
            <a:pPr lvl="1"/>
            <a:r>
              <a:rPr lang="cs-CZ" sz="1800" dirty="0">
                <a:latin typeface="Gill Sans MT" charset="0"/>
              </a:rPr>
              <a:t>Vytvoření nového legislativního helpdesku s grafickým znázorněním přípravy a schvalování jednotlivých typů materiálů s doprovodnými texty a výkladovým slovníkem. Helpdesk umožňuje i zadávání legislativních a technických dotazů</a:t>
            </a:r>
            <a:r>
              <a:rPr lang="cs-CZ" sz="1800" dirty="0" smtClean="0">
                <a:latin typeface="Gill Sans MT" charset="0"/>
              </a:rPr>
              <a:t>.</a:t>
            </a:r>
            <a:endParaRPr lang="cs-CZ" sz="1800" dirty="0">
              <a:latin typeface="Gill Sans MT" charset="0"/>
            </a:endParaRPr>
          </a:p>
        </p:txBody>
      </p:sp>
      <p:pic>
        <p:nvPicPr>
          <p:cNvPr id="7" name="obrázek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0448" y="6366951"/>
            <a:ext cx="3416008" cy="38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>
            <a:normAutofit/>
          </a:bodyPr>
          <a:lstStyle/>
          <a:p>
            <a:r>
              <a:rPr lang="cs-CZ" dirty="0" smtClean="0"/>
              <a:t>Aplikace ODok – </a:t>
            </a:r>
            <a:r>
              <a:rPr lang="cs-CZ" dirty="0" err="1" smtClean="0"/>
              <a:t>eKLEP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/>
          </a:bodyPr>
          <a:lstStyle/>
          <a:p>
            <a:r>
              <a:rPr lang="cs-CZ" dirty="0" smtClean="0"/>
              <a:t>Stávající </a:t>
            </a:r>
            <a:r>
              <a:rPr lang="cs-CZ" dirty="0"/>
              <a:t>f</a:t>
            </a:r>
            <a:r>
              <a:rPr lang="cs-CZ" dirty="0" smtClean="0"/>
              <a:t>unkcionality</a:t>
            </a:r>
          </a:p>
          <a:p>
            <a:pPr lvl="1"/>
            <a:r>
              <a:rPr lang="cs-CZ" sz="2500" dirty="0"/>
              <a:t>P</a:t>
            </a:r>
            <a:r>
              <a:rPr lang="cs-CZ" sz="2500" dirty="0" smtClean="0"/>
              <a:t>odpora </a:t>
            </a:r>
            <a:r>
              <a:rPr lang="cs-CZ" sz="2500" dirty="0"/>
              <a:t>velké části legislativního procesu </a:t>
            </a:r>
            <a:endParaRPr lang="en-US" sz="2500" dirty="0"/>
          </a:p>
          <a:p>
            <a:pPr lvl="2"/>
            <a:r>
              <a:rPr lang="cs-CZ" sz="2100" dirty="0"/>
              <a:t>mezirezortní připomínkové řízení</a:t>
            </a:r>
            <a:endParaRPr lang="en-US" sz="2100" dirty="0"/>
          </a:p>
          <a:p>
            <a:pPr lvl="2"/>
            <a:r>
              <a:rPr lang="cs-CZ" sz="2100" dirty="0"/>
              <a:t>příprava materiálu pro jednání vlády</a:t>
            </a:r>
            <a:endParaRPr lang="en-US" sz="2100" dirty="0"/>
          </a:p>
          <a:p>
            <a:pPr lvl="2"/>
            <a:r>
              <a:rPr lang="cs-CZ" sz="2100" dirty="0"/>
              <a:t>signace premiérem</a:t>
            </a:r>
            <a:endParaRPr lang="en-US" sz="2100" dirty="0"/>
          </a:p>
          <a:p>
            <a:pPr lvl="1"/>
            <a:r>
              <a:rPr lang="cs-CZ" sz="2500" dirty="0" err="1"/>
              <a:t>A</a:t>
            </a:r>
            <a:r>
              <a:rPr lang="cs-CZ" sz="2500" dirty="0" err="1" smtClean="0"/>
              <a:t>vizovací</a:t>
            </a:r>
            <a:r>
              <a:rPr lang="cs-CZ" sz="2500" dirty="0" smtClean="0"/>
              <a:t> </a:t>
            </a:r>
            <a:r>
              <a:rPr lang="cs-CZ" sz="2500" dirty="0"/>
              <a:t>služba</a:t>
            </a:r>
            <a:endParaRPr lang="en-US" sz="2500" dirty="0"/>
          </a:p>
          <a:p>
            <a:pPr lvl="1"/>
            <a:r>
              <a:rPr lang="cs-CZ" sz="2500" dirty="0"/>
              <a:t>A</a:t>
            </a:r>
            <a:r>
              <a:rPr lang="cs-CZ" sz="2500" dirty="0" smtClean="0"/>
              <a:t>dresářová </a:t>
            </a:r>
            <a:r>
              <a:rPr lang="cs-CZ" sz="2500" dirty="0"/>
              <a:t>služba</a:t>
            </a:r>
            <a:endParaRPr lang="en-US" sz="2500" dirty="0"/>
          </a:p>
          <a:p>
            <a:pPr lvl="1"/>
            <a:r>
              <a:rPr lang="cs-CZ" sz="2500" dirty="0"/>
              <a:t>V</a:t>
            </a:r>
            <a:r>
              <a:rPr lang="cs-CZ" sz="2500" dirty="0" smtClean="0"/>
              <a:t>yhledávací </a:t>
            </a:r>
            <a:r>
              <a:rPr lang="cs-CZ" sz="2500" dirty="0"/>
              <a:t>služba</a:t>
            </a:r>
            <a:endParaRPr lang="en-US" sz="2500" dirty="0"/>
          </a:p>
          <a:p>
            <a:pPr lvl="1"/>
            <a:r>
              <a:rPr lang="cs-CZ" sz="2500" dirty="0"/>
              <a:t>K</a:t>
            </a:r>
            <a:r>
              <a:rPr lang="cs-CZ" sz="2500" dirty="0" smtClean="0"/>
              <a:t>omunikační </a:t>
            </a:r>
            <a:r>
              <a:rPr lang="cs-CZ" sz="2500" dirty="0"/>
              <a:t>rozhraní pro KPL (Knihovna připravované legislativy)</a:t>
            </a:r>
            <a:endParaRPr lang="en-US" sz="2500" dirty="0"/>
          </a:p>
          <a:p>
            <a:pPr lvl="1"/>
            <a:r>
              <a:rPr lang="cs-CZ" sz="2500" dirty="0"/>
              <a:t>K</a:t>
            </a:r>
            <a:r>
              <a:rPr lang="cs-CZ" sz="2500" dirty="0" smtClean="0"/>
              <a:t>omunikační </a:t>
            </a:r>
            <a:r>
              <a:rPr lang="cs-CZ" sz="2500" dirty="0"/>
              <a:t>rozhraní pro AVS, AVP, </a:t>
            </a:r>
            <a:r>
              <a:rPr lang="cs-CZ" sz="2500" dirty="0" err="1"/>
              <a:t>eVláda</a:t>
            </a:r>
            <a:endParaRPr lang="en-US" sz="2500" dirty="0"/>
          </a:p>
        </p:txBody>
      </p:sp>
      <p:pic>
        <p:nvPicPr>
          <p:cNvPr id="6" name="obrázek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0448" y="6366951"/>
            <a:ext cx="3416008" cy="38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102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>
            <a:normAutofit/>
          </a:bodyPr>
          <a:lstStyle/>
          <a:p>
            <a:r>
              <a:rPr lang="cs-CZ" dirty="0" smtClean="0"/>
              <a:t>Aplikace ODok – </a:t>
            </a:r>
            <a:r>
              <a:rPr lang="cs-CZ" dirty="0" err="1" smtClean="0"/>
              <a:t>eKLEP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/>
          </a:bodyPr>
          <a:lstStyle/>
          <a:p>
            <a:r>
              <a:rPr lang="cs-CZ" dirty="0" smtClean="0"/>
              <a:t>Modernizované funkcionality</a:t>
            </a:r>
            <a:endParaRPr lang="cs-CZ" dirty="0"/>
          </a:p>
          <a:p>
            <a:pPr lvl="1"/>
            <a:r>
              <a:rPr lang="cs-CZ" sz="2500" dirty="0"/>
              <a:t>O</a:t>
            </a:r>
            <a:r>
              <a:rPr lang="cs-CZ" sz="2500" dirty="0" smtClean="0"/>
              <a:t>ptimalizace </a:t>
            </a:r>
            <a:r>
              <a:rPr lang="cs-CZ" sz="2500" dirty="0"/>
              <a:t>podpory všech stávajících typů materiálů, zejména:</a:t>
            </a:r>
            <a:endParaRPr lang="en-US" sz="2500" dirty="0"/>
          </a:p>
          <a:p>
            <a:pPr lvl="2"/>
            <a:r>
              <a:rPr lang="cs-CZ" sz="2100" dirty="0"/>
              <a:t>mezinárodních smluv</a:t>
            </a:r>
            <a:endParaRPr lang="en-US" sz="2100" dirty="0"/>
          </a:p>
          <a:p>
            <a:pPr lvl="3"/>
            <a:r>
              <a:rPr lang="cs-CZ" dirty="0"/>
              <a:t>verze pro Ministerstvo zahraničních věcí</a:t>
            </a:r>
            <a:endParaRPr lang="en-US" dirty="0"/>
          </a:p>
          <a:p>
            <a:pPr lvl="2"/>
            <a:r>
              <a:rPr lang="cs-CZ" sz="2100" dirty="0"/>
              <a:t>úplného znění</a:t>
            </a:r>
            <a:endParaRPr lang="en-US" sz="2100" dirty="0"/>
          </a:p>
          <a:p>
            <a:pPr lvl="2"/>
            <a:r>
              <a:rPr lang="cs-CZ" sz="2100" dirty="0" smtClean="0"/>
              <a:t>nelegislativních </a:t>
            </a:r>
            <a:r>
              <a:rPr lang="cs-CZ" sz="2100" dirty="0"/>
              <a:t>materiálů</a:t>
            </a:r>
            <a:endParaRPr lang="en-US" sz="2100" dirty="0"/>
          </a:p>
          <a:p>
            <a:pPr lvl="2"/>
            <a:r>
              <a:rPr lang="cs-CZ" sz="2100" dirty="0" smtClean="0"/>
              <a:t>vyhlášek</a:t>
            </a:r>
            <a:endParaRPr lang="en-US" sz="2100" dirty="0"/>
          </a:p>
          <a:p>
            <a:pPr lvl="3"/>
            <a:r>
              <a:rPr lang="cs-CZ" dirty="0"/>
              <a:t>úplná podpora projednávání v PK, </a:t>
            </a:r>
            <a:r>
              <a:rPr lang="cs-CZ" dirty="0" smtClean="0"/>
              <a:t>LRV</a:t>
            </a:r>
            <a:endParaRPr lang="cs-CZ" dirty="0"/>
          </a:p>
        </p:txBody>
      </p:sp>
      <p:pic>
        <p:nvPicPr>
          <p:cNvPr id="6" name="obrázek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0448" y="6366951"/>
            <a:ext cx="3416008" cy="38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43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>
            <a:normAutofit/>
          </a:bodyPr>
          <a:lstStyle/>
          <a:p>
            <a:r>
              <a:rPr lang="cs-CZ" dirty="0" smtClean="0"/>
              <a:t>Aplikace ODok – </a:t>
            </a:r>
            <a:r>
              <a:rPr lang="cs-CZ" dirty="0" err="1" smtClean="0"/>
              <a:t>eKLEP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/>
          </a:bodyPr>
          <a:lstStyle/>
          <a:p>
            <a:r>
              <a:rPr lang="cs-CZ" dirty="0" smtClean="0"/>
              <a:t>Modernizované funkcionality</a:t>
            </a:r>
            <a:endParaRPr lang="cs-CZ" dirty="0"/>
          </a:p>
          <a:p>
            <a:pPr lvl="1"/>
            <a:r>
              <a:rPr lang="cs-CZ" sz="2500" dirty="0"/>
              <a:t>R</a:t>
            </a:r>
            <a:r>
              <a:rPr lang="cs-CZ" sz="2500" dirty="0" smtClean="0"/>
              <a:t>ozšíření </a:t>
            </a:r>
            <a:r>
              <a:rPr lang="cs-CZ" sz="2500" dirty="0"/>
              <a:t>adresářových služeb</a:t>
            </a:r>
            <a:endParaRPr lang="en-US" sz="2500" dirty="0"/>
          </a:p>
          <a:p>
            <a:pPr lvl="2"/>
            <a:r>
              <a:rPr lang="cs-CZ" sz="2100" dirty="0" smtClean="0"/>
              <a:t>schvalovací proces </a:t>
            </a:r>
            <a:r>
              <a:rPr lang="cs-CZ" sz="2100" dirty="0"/>
              <a:t>aktivace nového registrovaného uživatele pro administrátora </a:t>
            </a:r>
            <a:r>
              <a:rPr lang="cs-CZ" sz="2100" dirty="0" err="1" smtClean="0"/>
              <a:t>eKLEPu</a:t>
            </a:r>
            <a:endParaRPr lang="en-US" sz="2100" dirty="0"/>
          </a:p>
          <a:p>
            <a:pPr lvl="2"/>
            <a:r>
              <a:rPr lang="cs-CZ" sz="2100" dirty="0"/>
              <a:t>d</a:t>
            </a:r>
            <a:r>
              <a:rPr lang="cs-CZ" sz="2100" dirty="0" smtClean="0"/>
              <a:t>alší </a:t>
            </a:r>
            <a:r>
              <a:rPr lang="cs-CZ" sz="2100" dirty="0"/>
              <a:t>nové </a:t>
            </a:r>
            <a:r>
              <a:rPr lang="cs-CZ" sz="2100" dirty="0" smtClean="0"/>
              <a:t>funkcionality</a:t>
            </a:r>
            <a:endParaRPr lang="en-US" sz="2100" dirty="0"/>
          </a:p>
          <a:p>
            <a:pPr lvl="1"/>
            <a:r>
              <a:rPr lang="cs-CZ" sz="2500" dirty="0"/>
              <a:t>R</a:t>
            </a:r>
            <a:r>
              <a:rPr lang="cs-CZ" sz="2500" dirty="0" smtClean="0"/>
              <a:t>ozšíření </a:t>
            </a:r>
            <a:r>
              <a:rPr lang="cs-CZ" sz="2500" dirty="0" err="1"/>
              <a:t>avizovacích</a:t>
            </a:r>
            <a:r>
              <a:rPr lang="cs-CZ" sz="2500" dirty="0"/>
              <a:t> služeb </a:t>
            </a:r>
            <a:endParaRPr lang="en-US" sz="2500" dirty="0"/>
          </a:p>
          <a:p>
            <a:pPr lvl="2"/>
            <a:r>
              <a:rPr lang="cs-CZ" sz="2100" dirty="0"/>
              <a:t>zejména o nové stavové informace z nově naimplementovaných částí legislativního procesu – RIA, Parlament, pracovní komise,...</a:t>
            </a:r>
            <a:endParaRPr lang="en-US" sz="2100" dirty="0"/>
          </a:p>
          <a:p>
            <a:pPr lvl="1"/>
            <a:r>
              <a:rPr lang="cs-CZ" sz="2500" dirty="0"/>
              <a:t>R</a:t>
            </a:r>
            <a:r>
              <a:rPr lang="cs-CZ" sz="2500" dirty="0" smtClean="0"/>
              <a:t>ozšíření </a:t>
            </a:r>
            <a:r>
              <a:rPr lang="cs-CZ" sz="2500" dirty="0"/>
              <a:t>služeb „podpis premiéra“ o kontrasignaci</a:t>
            </a:r>
            <a:endParaRPr lang="en-US" sz="2500" dirty="0"/>
          </a:p>
          <a:p>
            <a:pPr lvl="1"/>
            <a:r>
              <a:rPr lang="cs-CZ" sz="2500" dirty="0"/>
              <a:t>M</a:t>
            </a:r>
            <a:r>
              <a:rPr lang="cs-CZ" sz="2500" dirty="0" smtClean="0"/>
              <a:t>odernizované vyhledávací </a:t>
            </a:r>
            <a:r>
              <a:rPr lang="cs-CZ" sz="2500" dirty="0"/>
              <a:t>služby</a:t>
            </a:r>
            <a:endParaRPr lang="en-US" sz="2500" dirty="0"/>
          </a:p>
          <a:p>
            <a:pPr lvl="2"/>
            <a:r>
              <a:rPr lang="cs-CZ" sz="2100" dirty="0" smtClean="0"/>
              <a:t>propracovanější </a:t>
            </a:r>
            <a:r>
              <a:rPr lang="cs-CZ" sz="2100" dirty="0"/>
              <a:t>fulltextové </a:t>
            </a:r>
            <a:r>
              <a:rPr lang="cs-CZ" sz="2100" dirty="0" smtClean="0"/>
              <a:t>vyhledávání</a:t>
            </a:r>
            <a:endParaRPr lang="en-US" sz="2100" dirty="0"/>
          </a:p>
          <a:p>
            <a:pPr lvl="1"/>
            <a:endParaRPr lang="en-US" sz="2400" dirty="0"/>
          </a:p>
          <a:p>
            <a:endParaRPr lang="cs-CZ" dirty="0" smtClean="0"/>
          </a:p>
        </p:txBody>
      </p:sp>
      <p:pic>
        <p:nvPicPr>
          <p:cNvPr id="6" name="obrázek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0448" y="6366951"/>
            <a:ext cx="3416008" cy="38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091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>
            <a:normAutofit/>
          </a:bodyPr>
          <a:lstStyle/>
          <a:p>
            <a:r>
              <a:rPr lang="cs-CZ" dirty="0" smtClean="0"/>
              <a:t>Aplikace ODok – </a:t>
            </a:r>
            <a:r>
              <a:rPr lang="cs-CZ" dirty="0" err="1" smtClean="0"/>
              <a:t>eKLEP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/>
          </a:bodyPr>
          <a:lstStyle/>
          <a:p>
            <a:r>
              <a:rPr lang="cs-CZ" dirty="0" smtClean="0"/>
              <a:t>Nové funkcionality</a:t>
            </a:r>
            <a:endParaRPr lang="cs-CZ" dirty="0"/>
          </a:p>
          <a:p>
            <a:pPr lvl="1"/>
            <a:r>
              <a:rPr lang="cs-CZ" sz="2500" dirty="0"/>
              <a:t>Nová prezentační vrstva </a:t>
            </a:r>
            <a:r>
              <a:rPr lang="cs-CZ" sz="2500" dirty="0" err="1"/>
              <a:t>eKLEP</a:t>
            </a:r>
            <a:endParaRPr lang="en-US" sz="2500" dirty="0"/>
          </a:p>
          <a:p>
            <a:pPr lvl="2"/>
            <a:r>
              <a:rPr lang="cs-CZ" sz="2100" dirty="0"/>
              <a:t>Základní princip rozdělení </a:t>
            </a:r>
            <a:r>
              <a:rPr lang="cs-CZ" sz="2100" dirty="0" err="1"/>
              <a:t>eKLEP</a:t>
            </a:r>
            <a:r>
              <a:rPr lang="cs-CZ" sz="2100" dirty="0"/>
              <a:t> zůstane </a:t>
            </a:r>
            <a:r>
              <a:rPr lang="cs-CZ" sz="2100" dirty="0" smtClean="0"/>
              <a:t>zachován (obr. 1)</a:t>
            </a:r>
            <a:endParaRPr lang="en-US" sz="2100" dirty="0"/>
          </a:p>
          <a:p>
            <a:pPr lvl="2"/>
            <a:r>
              <a:rPr lang="cs-CZ" sz="2100" dirty="0"/>
              <a:t>Lepší </a:t>
            </a:r>
            <a:r>
              <a:rPr lang="cs-CZ" sz="2100" dirty="0" smtClean="0"/>
              <a:t>uživatelská přívětivost </a:t>
            </a:r>
            <a:r>
              <a:rPr lang="cs-CZ" sz="2100" dirty="0"/>
              <a:t>systému při:</a:t>
            </a:r>
            <a:endParaRPr lang="en-US" sz="2100" dirty="0"/>
          </a:p>
          <a:p>
            <a:pPr lvl="3"/>
            <a:r>
              <a:rPr lang="cs-CZ" dirty="0"/>
              <a:t>t</a:t>
            </a:r>
            <a:r>
              <a:rPr lang="cs-CZ" dirty="0" smtClean="0"/>
              <a:t>vorbě </a:t>
            </a:r>
            <a:r>
              <a:rPr lang="cs-CZ" dirty="0"/>
              <a:t>nových </a:t>
            </a:r>
            <a:r>
              <a:rPr lang="cs-CZ" dirty="0" smtClean="0"/>
              <a:t>materiálů (obr. 2)</a:t>
            </a:r>
            <a:r>
              <a:rPr lang="cs-CZ" sz="1000" dirty="0"/>
              <a:t> </a:t>
            </a:r>
            <a:endParaRPr lang="en-US" dirty="0"/>
          </a:p>
          <a:p>
            <a:pPr lvl="3"/>
            <a:r>
              <a:rPr lang="cs-CZ" dirty="0"/>
              <a:t>z</a:t>
            </a:r>
            <a:r>
              <a:rPr lang="cs-CZ" dirty="0" smtClean="0"/>
              <a:t>obrazení </a:t>
            </a:r>
            <a:r>
              <a:rPr lang="cs-CZ" dirty="0"/>
              <a:t>pohledů a stránkování v </a:t>
            </a:r>
            <a:r>
              <a:rPr lang="cs-CZ" dirty="0" smtClean="0"/>
              <a:t>pohledech (obr. 3)</a:t>
            </a:r>
            <a:endParaRPr lang="en-US" dirty="0"/>
          </a:p>
          <a:p>
            <a:pPr lvl="3"/>
            <a:r>
              <a:rPr lang="cs-CZ" dirty="0"/>
              <a:t>o</a:t>
            </a:r>
            <a:r>
              <a:rPr lang="cs-CZ" dirty="0" smtClean="0"/>
              <a:t>rientaci </a:t>
            </a:r>
            <a:r>
              <a:rPr lang="cs-CZ" dirty="0"/>
              <a:t>v informacích o </a:t>
            </a:r>
            <a:r>
              <a:rPr lang="cs-CZ" dirty="0" smtClean="0"/>
              <a:t>materiálech (obr. 4a, 4b, 4c)</a:t>
            </a:r>
            <a:endParaRPr lang="en-US" dirty="0"/>
          </a:p>
          <a:p>
            <a:pPr lvl="2"/>
            <a:r>
              <a:rPr lang="cs-CZ" sz="2100" dirty="0"/>
              <a:t>Jednotné napojení na </a:t>
            </a:r>
            <a:r>
              <a:rPr lang="cs-CZ" sz="2100" dirty="0" smtClean="0"/>
              <a:t>další</a:t>
            </a:r>
            <a:r>
              <a:rPr lang="cs-CZ" sz="2100" dirty="0"/>
              <a:t> </a:t>
            </a:r>
            <a:r>
              <a:rPr lang="cs-CZ" sz="2100" dirty="0" smtClean="0"/>
              <a:t>aplikace </a:t>
            </a:r>
            <a:r>
              <a:rPr lang="cs-CZ" sz="2100" dirty="0"/>
              <a:t>ODok – </a:t>
            </a:r>
            <a:r>
              <a:rPr lang="cs-CZ" sz="2100" dirty="0" err="1"/>
              <a:t>eVláda</a:t>
            </a:r>
            <a:r>
              <a:rPr lang="cs-CZ" sz="2100" dirty="0"/>
              <a:t> a Portál ODok (KPL, </a:t>
            </a:r>
            <a:r>
              <a:rPr lang="cs-CZ" sz="2100" dirty="0" err="1"/>
              <a:t>zVlády</a:t>
            </a:r>
            <a:r>
              <a:rPr lang="cs-CZ" sz="2100" dirty="0"/>
              <a:t>, </a:t>
            </a:r>
            <a:r>
              <a:rPr lang="cs-CZ" sz="2100" dirty="0" err="1"/>
              <a:t>vLegis</a:t>
            </a:r>
            <a:r>
              <a:rPr lang="cs-CZ" sz="2100" dirty="0" smtClean="0"/>
              <a:t>)</a:t>
            </a:r>
            <a:endParaRPr lang="en-US" sz="2100" dirty="0"/>
          </a:p>
        </p:txBody>
      </p:sp>
      <p:pic>
        <p:nvPicPr>
          <p:cNvPr id="6" name="obrázek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0448" y="6366951"/>
            <a:ext cx="3416008" cy="38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471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3" name="TextBox 2"/>
          <p:cNvSpPr txBox="1"/>
          <p:nvPr/>
        </p:nvSpPr>
        <p:spPr>
          <a:xfrm>
            <a:off x="1619672" y="6381328"/>
            <a:ext cx="4064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Obr.1 – Základní princip rozdělení </a:t>
            </a:r>
            <a:r>
              <a:rPr lang="cs-CZ" dirty="0" err="1" smtClean="0"/>
              <a:t>eKLEP</a:t>
            </a:r>
            <a:endParaRPr lang="cs-CZ" dirty="0"/>
          </a:p>
        </p:txBody>
      </p:sp>
      <p:pic>
        <p:nvPicPr>
          <p:cNvPr id="5" name="Picture 4" descr="eKLEP - Zakladni princip rozdelen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1"/>
            <a:ext cx="8676456" cy="634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1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3" name="TextBox 2"/>
          <p:cNvSpPr txBox="1"/>
          <p:nvPr/>
        </p:nvSpPr>
        <p:spPr>
          <a:xfrm>
            <a:off x="1619672" y="6381328"/>
            <a:ext cx="419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2 – </a:t>
            </a:r>
            <a:r>
              <a:rPr lang="cs-CZ" dirty="0" err="1" smtClean="0"/>
              <a:t>eKLEP</a:t>
            </a:r>
            <a:r>
              <a:rPr lang="cs-CZ" dirty="0" smtClean="0"/>
              <a:t> – Tvorba nového materiálu</a:t>
            </a:r>
            <a:endParaRPr lang="cs-CZ" dirty="0"/>
          </a:p>
        </p:txBody>
      </p:sp>
      <p:pic>
        <p:nvPicPr>
          <p:cNvPr id="4" name="Picture 3" descr="eKLEP - Nový materi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"/>
            <a:ext cx="8596869" cy="630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4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3" name="TextBox 2"/>
          <p:cNvSpPr txBox="1"/>
          <p:nvPr/>
        </p:nvSpPr>
        <p:spPr>
          <a:xfrm>
            <a:off x="1619672" y="6381328"/>
            <a:ext cx="5081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3 – </a:t>
            </a:r>
            <a:r>
              <a:rPr lang="cs-CZ" dirty="0" err="1" smtClean="0"/>
              <a:t>eKLEP</a:t>
            </a:r>
            <a:r>
              <a:rPr lang="cs-CZ" dirty="0" smtClean="0"/>
              <a:t> – Pohledy a stránkování v pohledech</a:t>
            </a:r>
            <a:endParaRPr lang="cs-CZ" dirty="0"/>
          </a:p>
        </p:txBody>
      </p:sp>
      <p:pic>
        <p:nvPicPr>
          <p:cNvPr id="6" name="Picture 5" descr="eKLEP - zobrazeni v pohlede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8466352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5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3" name="TextBox 2"/>
          <p:cNvSpPr txBox="1"/>
          <p:nvPr/>
        </p:nvSpPr>
        <p:spPr>
          <a:xfrm>
            <a:off x="1619672" y="6381328"/>
            <a:ext cx="492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4a – </a:t>
            </a:r>
            <a:r>
              <a:rPr lang="cs-CZ" dirty="0" err="1" smtClean="0"/>
              <a:t>eKLEP</a:t>
            </a:r>
            <a:r>
              <a:rPr lang="cs-CZ" dirty="0" smtClean="0"/>
              <a:t> – Informace o materiálech - Popis</a:t>
            </a:r>
            <a:endParaRPr lang="cs-CZ" dirty="0"/>
          </a:p>
        </p:txBody>
      </p:sp>
      <p:pic>
        <p:nvPicPr>
          <p:cNvPr id="4" name="Picture 3" descr="eKLEP - material - pop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57" y="44624"/>
            <a:ext cx="8480915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4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3" name="TextBox 2"/>
          <p:cNvSpPr txBox="1"/>
          <p:nvPr/>
        </p:nvSpPr>
        <p:spPr>
          <a:xfrm>
            <a:off x="1619672" y="6381328"/>
            <a:ext cx="5098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4b – </a:t>
            </a:r>
            <a:r>
              <a:rPr lang="cs-CZ" dirty="0" err="1" smtClean="0"/>
              <a:t>eKLEP</a:t>
            </a:r>
            <a:r>
              <a:rPr lang="cs-CZ" dirty="0" smtClean="0"/>
              <a:t> – Informace o materiálech - Přílohy</a:t>
            </a:r>
            <a:endParaRPr lang="cs-CZ" dirty="0"/>
          </a:p>
        </p:txBody>
      </p:sp>
      <p:pic>
        <p:nvPicPr>
          <p:cNvPr id="5" name="Picture 4" descr="eKLEP - material - priloh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6" y="44624"/>
            <a:ext cx="8574724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7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3" name="TextBox 2"/>
          <p:cNvSpPr txBox="1"/>
          <p:nvPr/>
        </p:nvSpPr>
        <p:spPr>
          <a:xfrm>
            <a:off x="1619672" y="6381328"/>
            <a:ext cx="6294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4c – </a:t>
            </a:r>
            <a:r>
              <a:rPr lang="cs-CZ" dirty="0" err="1" smtClean="0"/>
              <a:t>eKLEP</a:t>
            </a:r>
            <a:r>
              <a:rPr lang="cs-CZ" dirty="0" smtClean="0"/>
              <a:t> – Informace o materiálech – Připomínkové řízení</a:t>
            </a:r>
            <a:endParaRPr lang="cs-CZ" dirty="0"/>
          </a:p>
        </p:txBody>
      </p:sp>
      <p:pic>
        <p:nvPicPr>
          <p:cNvPr id="5" name="Picture 4" descr="eKLEP - material - MP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0"/>
            <a:ext cx="8509147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4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/>
          <a:lstStyle/>
          <a:p>
            <a:r>
              <a:rPr lang="cs-CZ" dirty="0" smtClean="0"/>
              <a:t>Osnova školení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88200"/>
          </a:xfrm>
        </p:spPr>
        <p:txBody>
          <a:bodyPr>
            <a:normAutofit/>
          </a:bodyPr>
          <a:lstStyle/>
          <a:p>
            <a:r>
              <a:rPr lang="cs-CZ" dirty="0" smtClean="0"/>
              <a:t>Úvod do ODok</a:t>
            </a:r>
          </a:p>
          <a:p>
            <a:pPr lvl="1"/>
            <a:r>
              <a:rPr lang="cs-CZ" dirty="0" smtClean="0"/>
              <a:t>Historie ODok</a:t>
            </a:r>
          </a:p>
          <a:p>
            <a:pPr lvl="1"/>
            <a:r>
              <a:rPr lang="cs-CZ" dirty="0" smtClean="0"/>
              <a:t>Východiska pro modernizovaný ODok</a:t>
            </a:r>
          </a:p>
          <a:p>
            <a:pPr lvl="1"/>
            <a:r>
              <a:rPr lang="cs-CZ" dirty="0" smtClean="0"/>
              <a:t>Hlavní přínosy modernizace</a:t>
            </a:r>
          </a:p>
          <a:p>
            <a:pPr lvl="1"/>
            <a:r>
              <a:rPr lang="cs-CZ" dirty="0" smtClean="0"/>
              <a:t>Struktura ODok</a:t>
            </a:r>
          </a:p>
          <a:p>
            <a:pPr lvl="1"/>
            <a:r>
              <a:rPr lang="cs-CZ" dirty="0" smtClean="0"/>
              <a:t>Přehled aplikací modernizovaného </a:t>
            </a:r>
            <a:r>
              <a:rPr lang="cs-CZ" dirty="0" err="1" smtClean="0"/>
              <a:t>ODoku</a:t>
            </a:r>
            <a:endParaRPr lang="cs-CZ" dirty="0" smtClean="0"/>
          </a:p>
          <a:p>
            <a:r>
              <a:rPr lang="cs-CZ" dirty="0" smtClean="0"/>
              <a:t>Aplikace ODok</a:t>
            </a:r>
          </a:p>
          <a:p>
            <a:pPr lvl="1"/>
            <a:r>
              <a:rPr lang="cs-CZ" dirty="0" smtClean="0"/>
              <a:t>Existující funkcionality</a:t>
            </a:r>
          </a:p>
          <a:p>
            <a:pPr lvl="1"/>
            <a:r>
              <a:rPr lang="cs-CZ" dirty="0" smtClean="0"/>
              <a:t>Modernizované a nové funkcionality</a:t>
            </a:r>
          </a:p>
          <a:p>
            <a:r>
              <a:rPr lang="cs-CZ" dirty="0" smtClean="0"/>
              <a:t>Portál ODok</a:t>
            </a:r>
          </a:p>
          <a:p>
            <a:r>
              <a:rPr lang="cs-CZ" dirty="0" smtClean="0"/>
              <a:t>Aktuální stav projektu</a:t>
            </a:r>
          </a:p>
        </p:txBody>
      </p:sp>
      <p:pic>
        <p:nvPicPr>
          <p:cNvPr id="6" name="obrázek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0448" y="6366951"/>
            <a:ext cx="3416008" cy="38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062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>
            <a:normAutofit/>
          </a:bodyPr>
          <a:lstStyle/>
          <a:p>
            <a:r>
              <a:rPr lang="cs-CZ" dirty="0" smtClean="0"/>
              <a:t>Aplikace ODok – </a:t>
            </a:r>
            <a:r>
              <a:rPr lang="cs-CZ" dirty="0" err="1" smtClean="0"/>
              <a:t>eKLEP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/>
          </a:bodyPr>
          <a:lstStyle/>
          <a:p>
            <a:r>
              <a:rPr lang="cs-CZ" dirty="0" smtClean="0"/>
              <a:t>Nové funkcionality</a:t>
            </a:r>
            <a:endParaRPr lang="cs-CZ" dirty="0"/>
          </a:p>
          <a:p>
            <a:pPr lvl="1"/>
            <a:r>
              <a:rPr lang="cs-CZ" sz="2500" dirty="0"/>
              <a:t>P</a:t>
            </a:r>
            <a:r>
              <a:rPr lang="cs-CZ" sz="2500" dirty="0" smtClean="0"/>
              <a:t>odpora </a:t>
            </a:r>
            <a:r>
              <a:rPr lang="cs-CZ" sz="2500" dirty="0"/>
              <a:t>dalších částí legislativního procesu </a:t>
            </a:r>
            <a:endParaRPr lang="en-US" sz="2500" dirty="0"/>
          </a:p>
          <a:p>
            <a:pPr lvl="2"/>
            <a:r>
              <a:rPr lang="cs-CZ" sz="2100" dirty="0"/>
              <a:t>podpora RIA –  integrace procesu tvorby materiálu – hodnocení dopadů RIA</a:t>
            </a:r>
            <a:endParaRPr lang="en-US" sz="2100" dirty="0"/>
          </a:p>
          <a:p>
            <a:pPr lvl="3"/>
            <a:r>
              <a:rPr lang="cs-CZ" dirty="0" smtClean="0"/>
              <a:t>vložení Přehledu </a:t>
            </a:r>
            <a:r>
              <a:rPr lang="cs-CZ" dirty="0"/>
              <a:t>dopadů</a:t>
            </a:r>
            <a:endParaRPr lang="en-US" dirty="0"/>
          </a:p>
          <a:p>
            <a:pPr lvl="3"/>
            <a:r>
              <a:rPr lang="cs-CZ" dirty="0"/>
              <a:t>r</a:t>
            </a:r>
            <a:r>
              <a:rPr lang="cs-CZ" dirty="0" smtClean="0"/>
              <a:t>ozhodnutí </a:t>
            </a:r>
            <a:r>
              <a:rPr lang="cs-CZ" dirty="0"/>
              <a:t>o provedení RIA</a:t>
            </a:r>
            <a:endParaRPr lang="en-US" dirty="0"/>
          </a:p>
          <a:p>
            <a:pPr lvl="3"/>
            <a:r>
              <a:rPr lang="cs-CZ" dirty="0"/>
              <a:t>t</a:t>
            </a:r>
            <a:r>
              <a:rPr lang="cs-CZ" dirty="0" smtClean="0"/>
              <a:t>vorba </a:t>
            </a:r>
            <a:r>
              <a:rPr lang="cs-CZ" dirty="0"/>
              <a:t>variant předpisu – konzultace předkladatele se subjekty z </a:t>
            </a:r>
            <a:r>
              <a:rPr lang="cs-CZ" dirty="0" err="1"/>
              <a:t>DataKO</a:t>
            </a:r>
            <a:endParaRPr lang="en-US" dirty="0"/>
          </a:p>
          <a:p>
            <a:pPr lvl="3"/>
            <a:r>
              <a:rPr lang="cs-CZ" dirty="0"/>
              <a:t>v</a:t>
            </a:r>
            <a:r>
              <a:rPr lang="cs-CZ" dirty="0" smtClean="0"/>
              <a:t>ložení </a:t>
            </a:r>
            <a:r>
              <a:rPr lang="cs-CZ" dirty="0"/>
              <a:t>Závěrečné zprávy RIA</a:t>
            </a:r>
            <a:endParaRPr lang="en-US" dirty="0"/>
          </a:p>
          <a:p>
            <a:pPr lvl="3"/>
            <a:r>
              <a:rPr lang="cs-CZ" dirty="0"/>
              <a:t>z</a:t>
            </a:r>
            <a:r>
              <a:rPr lang="cs-CZ" dirty="0" smtClean="0"/>
              <a:t>aložení </a:t>
            </a:r>
            <a:r>
              <a:rPr lang="cs-CZ" dirty="0"/>
              <a:t>„nového" materiálu – navázaného na proces RIA</a:t>
            </a:r>
            <a:endParaRPr lang="en-US" dirty="0"/>
          </a:p>
          <a:p>
            <a:pPr lvl="2"/>
            <a:r>
              <a:rPr lang="cs-CZ" sz="2100" dirty="0"/>
              <a:t>podpora procesu legislativní nouze</a:t>
            </a:r>
            <a:endParaRPr lang="en-US" sz="2100" dirty="0"/>
          </a:p>
          <a:p>
            <a:pPr lvl="3"/>
            <a:r>
              <a:rPr lang="cs-CZ" dirty="0"/>
              <a:t>označení materiálu, že je projednáván v legislativní nouzi</a:t>
            </a:r>
            <a:endParaRPr lang="en-US" dirty="0"/>
          </a:p>
          <a:p>
            <a:pPr lvl="3"/>
            <a:r>
              <a:rPr lang="cs-CZ" dirty="0"/>
              <a:t>zachycení specifik schvalovacího </a:t>
            </a:r>
            <a:r>
              <a:rPr lang="cs-CZ" dirty="0" smtClean="0"/>
              <a:t>procesu</a:t>
            </a:r>
          </a:p>
          <a:p>
            <a:pPr lvl="2"/>
            <a:r>
              <a:rPr lang="cs-CZ" sz="2100" dirty="0"/>
              <a:t>podpora zákonného opatření senátu</a:t>
            </a:r>
            <a:endParaRPr lang="en-US" sz="2100" dirty="0"/>
          </a:p>
          <a:p>
            <a:pPr lvl="3"/>
            <a:r>
              <a:rPr lang="cs-CZ" dirty="0"/>
              <a:t>integrace do </a:t>
            </a:r>
            <a:r>
              <a:rPr lang="cs-CZ" dirty="0" err="1"/>
              <a:t>eKLEP</a:t>
            </a:r>
            <a:r>
              <a:rPr lang="cs-CZ" dirty="0"/>
              <a:t> jako nový typ </a:t>
            </a:r>
            <a:r>
              <a:rPr lang="cs-CZ" dirty="0" smtClean="0"/>
              <a:t>materiálu</a:t>
            </a:r>
            <a:endParaRPr lang="en-US" dirty="0"/>
          </a:p>
        </p:txBody>
      </p:sp>
      <p:pic>
        <p:nvPicPr>
          <p:cNvPr id="6" name="obrázek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0448" y="6366951"/>
            <a:ext cx="3416008" cy="38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144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>
            <a:normAutofit/>
          </a:bodyPr>
          <a:lstStyle/>
          <a:p>
            <a:r>
              <a:rPr lang="cs-CZ" dirty="0" smtClean="0"/>
              <a:t>Aplikace ODok – </a:t>
            </a:r>
            <a:r>
              <a:rPr lang="cs-CZ" dirty="0" err="1" smtClean="0"/>
              <a:t>eKLEP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/>
          </a:bodyPr>
          <a:lstStyle/>
          <a:p>
            <a:r>
              <a:rPr lang="cs-CZ" dirty="0" smtClean="0"/>
              <a:t>Nové funkcionality</a:t>
            </a:r>
            <a:endParaRPr lang="cs-CZ" dirty="0"/>
          </a:p>
          <a:p>
            <a:pPr lvl="1"/>
            <a:r>
              <a:rPr lang="cs-CZ" sz="2500" dirty="0"/>
              <a:t>P</a:t>
            </a:r>
            <a:r>
              <a:rPr lang="cs-CZ" sz="2500" dirty="0" smtClean="0"/>
              <a:t>odpora </a:t>
            </a:r>
            <a:r>
              <a:rPr lang="cs-CZ" sz="2500" dirty="0"/>
              <a:t>dalších částí legislativního procesu </a:t>
            </a:r>
            <a:endParaRPr lang="cs-CZ" sz="2500" dirty="0" smtClean="0"/>
          </a:p>
          <a:p>
            <a:pPr lvl="2"/>
            <a:r>
              <a:rPr lang="cs-CZ" sz="2100" dirty="0"/>
              <a:t>projednávání nevládního návrhu zákona – stanovisko</a:t>
            </a:r>
            <a:endParaRPr lang="en-US" sz="2100" dirty="0"/>
          </a:p>
          <a:p>
            <a:pPr lvl="2"/>
            <a:r>
              <a:rPr lang="cs-CZ" sz="2100" dirty="0"/>
              <a:t>podpora resortní mezinárodní smlouvy</a:t>
            </a:r>
            <a:endParaRPr lang="en-US" sz="2100" dirty="0"/>
          </a:p>
          <a:p>
            <a:pPr lvl="3"/>
            <a:r>
              <a:rPr lang="cs-CZ" dirty="0"/>
              <a:t>nově doplňuje v systému již naimplementované prezidentské a vládní mezinárodní smlouvy</a:t>
            </a:r>
            <a:endParaRPr lang="en-US" dirty="0"/>
          </a:p>
          <a:p>
            <a:pPr lvl="2"/>
            <a:r>
              <a:rPr lang="cs-CZ" sz="2100" dirty="0"/>
              <a:t>podpora </a:t>
            </a:r>
            <a:r>
              <a:rPr lang="cs-CZ" sz="2100" dirty="0" smtClean="0"/>
              <a:t>vnitřního resortního </a:t>
            </a:r>
            <a:r>
              <a:rPr lang="cs-CZ" sz="2100" dirty="0"/>
              <a:t>připomínkového řízení</a:t>
            </a:r>
            <a:endParaRPr lang="en-US" sz="2100" dirty="0"/>
          </a:p>
          <a:p>
            <a:pPr lvl="3"/>
            <a:r>
              <a:rPr lang="cs-CZ" dirty="0"/>
              <a:t>tvorba materiálu na resortu</a:t>
            </a:r>
            <a:endParaRPr lang="en-US" dirty="0"/>
          </a:p>
          <a:p>
            <a:pPr lvl="3"/>
            <a:r>
              <a:rPr lang="cs-CZ" dirty="0"/>
              <a:t>postoupení finálního materiálu do </a:t>
            </a:r>
            <a:r>
              <a:rPr lang="cs-CZ" dirty="0" err="1"/>
              <a:t>eKLEPu</a:t>
            </a:r>
            <a:r>
              <a:rPr lang="cs-CZ" dirty="0"/>
              <a:t> jako nový materiál</a:t>
            </a:r>
            <a:endParaRPr lang="en-US" dirty="0"/>
          </a:p>
          <a:p>
            <a:pPr lvl="2"/>
            <a:r>
              <a:rPr lang="cs-CZ" sz="2100" dirty="0"/>
              <a:t>podpis prezidenta</a:t>
            </a:r>
            <a:endParaRPr lang="en-US" sz="2100" dirty="0"/>
          </a:p>
          <a:p>
            <a:pPr lvl="1"/>
            <a:r>
              <a:rPr lang="cs-CZ" dirty="0"/>
              <a:t>P</a:t>
            </a:r>
            <a:r>
              <a:rPr lang="cs-CZ" dirty="0" smtClean="0"/>
              <a:t>ropojení </a:t>
            </a:r>
            <a:r>
              <a:rPr lang="cs-CZ" dirty="0"/>
              <a:t>věcného záměru zákona s navazujícím návrhem </a:t>
            </a:r>
            <a:r>
              <a:rPr lang="cs-CZ" dirty="0" smtClean="0"/>
              <a:t>zákona</a:t>
            </a:r>
            <a:endParaRPr lang="en-US" dirty="0"/>
          </a:p>
        </p:txBody>
      </p:sp>
      <p:pic>
        <p:nvPicPr>
          <p:cNvPr id="6" name="obrázek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0448" y="6366951"/>
            <a:ext cx="3416008" cy="38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66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>
            <a:normAutofit/>
          </a:bodyPr>
          <a:lstStyle/>
          <a:p>
            <a:r>
              <a:rPr lang="cs-CZ" dirty="0" smtClean="0"/>
              <a:t>Aplikace ODok – </a:t>
            </a:r>
            <a:r>
              <a:rPr lang="cs-CZ" dirty="0" err="1" smtClean="0"/>
              <a:t>eKLEP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/>
          </a:bodyPr>
          <a:lstStyle/>
          <a:p>
            <a:r>
              <a:rPr lang="cs-CZ" dirty="0" smtClean="0"/>
              <a:t>Nové funkcionality</a:t>
            </a:r>
          </a:p>
          <a:p>
            <a:pPr lvl="1"/>
            <a:r>
              <a:rPr lang="cs-CZ" sz="2500" dirty="0"/>
              <a:t>N</a:t>
            </a:r>
            <a:r>
              <a:rPr lang="cs-CZ" sz="2500" dirty="0" smtClean="0"/>
              <a:t>ový </a:t>
            </a:r>
            <a:r>
              <a:rPr lang="cs-CZ" sz="2500" dirty="0"/>
              <a:t>modul LRV a pracovních komisí</a:t>
            </a:r>
            <a:r>
              <a:rPr lang="cs-CZ" sz="1300" dirty="0"/>
              <a:t> </a:t>
            </a:r>
            <a:endParaRPr lang="en-US" sz="2500" dirty="0"/>
          </a:p>
          <a:p>
            <a:pPr lvl="2"/>
            <a:r>
              <a:rPr lang="cs-CZ" sz="2100" dirty="0"/>
              <a:t>ucelený přehled o plánovaných schůzích pracovních </a:t>
            </a:r>
            <a:r>
              <a:rPr lang="cs-CZ" sz="2100" dirty="0" smtClean="0"/>
              <a:t>komisí (obr. 5)</a:t>
            </a:r>
            <a:endParaRPr lang="en-US" sz="2100" dirty="0"/>
          </a:p>
          <a:p>
            <a:pPr lvl="2"/>
            <a:r>
              <a:rPr lang="cs-CZ" sz="2100" dirty="0"/>
              <a:t>evidence a správa materiálů na jednání pracovních komisí</a:t>
            </a:r>
            <a:endParaRPr lang="en-US" sz="2100" dirty="0"/>
          </a:p>
          <a:p>
            <a:pPr lvl="2"/>
            <a:r>
              <a:rPr lang="cs-CZ" sz="2100" dirty="0"/>
              <a:t>tvorba a schválení programu pracovní </a:t>
            </a:r>
            <a:r>
              <a:rPr lang="cs-CZ" sz="2100" dirty="0" smtClean="0"/>
              <a:t>komise (obr. 6)</a:t>
            </a:r>
            <a:endParaRPr lang="en-US" sz="2100" dirty="0"/>
          </a:p>
          <a:p>
            <a:pPr lvl="2"/>
            <a:r>
              <a:rPr lang="cs-CZ" sz="2100" dirty="0"/>
              <a:t>evidence stanovisek pracovních </a:t>
            </a:r>
            <a:r>
              <a:rPr lang="cs-CZ" sz="2100" dirty="0" smtClean="0"/>
              <a:t>komisí</a:t>
            </a:r>
            <a:endParaRPr lang="en-US" sz="2100" dirty="0"/>
          </a:p>
          <a:p>
            <a:pPr lvl="2"/>
            <a:r>
              <a:rPr lang="cs-CZ" sz="2100" dirty="0"/>
              <a:t>podpůrný nástroj pro tvorbu programu jednání LRV a stanoviska LRV</a:t>
            </a:r>
            <a:endParaRPr lang="en-US" sz="2100" dirty="0"/>
          </a:p>
          <a:p>
            <a:pPr lvl="2"/>
            <a:r>
              <a:rPr lang="cs-CZ" sz="2100" dirty="0"/>
              <a:t>přístupné pouze pro sekretariát LRV a členy pracovních </a:t>
            </a:r>
            <a:r>
              <a:rPr lang="cs-CZ" sz="2100" dirty="0" smtClean="0"/>
              <a:t>komisí</a:t>
            </a:r>
          </a:p>
          <a:p>
            <a:pPr lvl="1"/>
            <a:endParaRPr lang="en-US" sz="2400" dirty="0"/>
          </a:p>
        </p:txBody>
      </p:sp>
      <p:pic>
        <p:nvPicPr>
          <p:cNvPr id="6" name="obrázek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0448" y="6366951"/>
            <a:ext cx="3416008" cy="38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333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3" name="TextBox 2"/>
          <p:cNvSpPr txBox="1"/>
          <p:nvPr/>
        </p:nvSpPr>
        <p:spPr>
          <a:xfrm>
            <a:off x="1619672" y="6381328"/>
            <a:ext cx="7083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5 – </a:t>
            </a:r>
            <a:r>
              <a:rPr lang="cs-CZ" dirty="0" err="1" smtClean="0"/>
              <a:t>eKLEP</a:t>
            </a:r>
            <a:r>
              <a:rPr lang="cs-CZ" dirty="0" smtClean="0"/>
              <a:t> – LRV - přehled </a:t>
            </a:r>
            <a:r>
              <a:rPr lang="cs-CZ" dirty="0"/>
              <a:t>o plánovaných schůzích pracovních komisí</a:t>
            </a:r>
          </a:p>
        </p:txBody>
      </p:sp>
      <p:pic>
        <p:nvPicPr>
          <p:cNvPr id="5" name="Picture 4" descr="eKLEP - LRV - schuze P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712968" cy="634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2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3" name="TextBox 2"/>
          <p:cNvSpPr txBox="1"/>
          <p:nvPr/>
        </p:nvSpPr>
        <p:spPr>
          <a:xfrm>
            <a:off x="1619672" y="6381328"/>
            <a:ext cx="508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6 – </a:t>
            </a:r>
            <a:r>
              <a:rPr lang="cs-CZ" dirty="0" err="1" smtClean="0"/>
              <a:t>eKLEP</a:t>
            </a:r>
            <a:r>
              <a:rPr lang="cs-CZ" dirty="0" smtClean="0"/>
              <a:t> – LRV - programy </a:t>
            </a:r>
            <a:r>
              <a:rPr lang="cs-CZ" dirty="0"/>
              <a:t>pracovních komisí</a:t>
            </a:r>
          </a:p>
        </p:txBody>
      </p:sp>
      <p:pic>
        <p:nvPicPr>
          <p:cNvPr id="4" name="Picture 3" descr="eKLEP - LRV - programy schuzi P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"/>
            <a:ext cx="8640960" cy="630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8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>
            <a:normAutofit/>
          </a:bodyPr>
          <a:lstStyle/>
          <a:p>
            <a:r>
              <a:rPr lang="cs-CZ" dirty="0" smtClean="0"/>
              <a:t>Aplikace ODok – </a:t>
            </a:r>
            <a:r>
              <a:rPr lang="cs-CZ" dirty="0" err="1" smtClean="0"/>
              <a:t>eKLEP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35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/>
          </a:bodyPr>
          <a:lstStyle/>
          <a:p>
            <a:r>
              <a:rPr lang="cs-CZ" dirty="0" smtClean="0"/>
              <a:t>Nové funkcionality</a:t>
            </a:r>
          </a:p>
          <a:p>
            <a:pPr lvl="1"/>
            <a:r>
              <a:rPr lang="cs-CZ" sz="2500" dirty="0"/>
              <a:t>Verze materiálu, historie příloh a historie stavů materiálů</a:t>
            </a:r>
            <a:r>
              <a:rPr lang="cs-CZ" sz="1300" dirty="0"/>
              <a:t> </a:t>
            </a:r>
            <a:endParaRPr lang="en-US" sz="2500" dirty="0"/>
          </a:p>
          <a:p>
            <a:pPr lvl="2"/>
            <a:r>
              <a:rPr lang="cs-CZ" sz="2100" dirty="0"/>
              <a:t>j</a:t>
            </a:r>
            <a:r>
              <a:rPr lang="cs-CZ" sz="2100" dirty="0" smtClean="0"/>
              <a:t>ednotné </a:t>
            </a:r>
            <a:r>
              <a:rPr lang="cs-CZ" sz="2100" dirty="0"/>
              <a:t>místo pro rychlý přístup k přílohám jednotlivých verzí </a:t>
            </a:r>
            <a:r>
              <a:rPr lang="cs-CZ" sz="2100" dirty="0" smtClean="0"/>
              <a:t>materiálu (obr. 7)</a:t>
            </a:r>
            <a:endParaRPr lang="en-US" sz="2100" dirty="0"/>
          </a:p>
          <a:p>
            <a:pPr lvl="1"/>
            <a:r>
              <a:rPr lang="cs-CZ" sz="2500" dirty="0"/>
              <a:t>Zavedení řízeného slovníku oblastí práva a klíčových slov pro zvýšení komfortu </a:t>
            </a:r>
            <a:r>
              <a:rPr lang="cs-CZ" sz="2500" dirty="0" smtClean="0"/>
              <a:t>uživatele (obr. 8)</a:t>
            </a:r>
            <a:endParaRPr lang="en-US" sz="2500" dirty="0"/>
          </a:p>
          <a:p>
            <a:pPr lvl="1"/>
            <a:r>
              <a:rPr lang="cs-CZ" sz="2500" dirty="0"/>
              <a:t>Možnost předání materiálu jinému </a:t>
            </a:r>
            <a:r>
              <a:rPr lang="cs-CZ" sz="2500" dirty="0" smtClean="0"/>
              <a:t>předkladateli</a:t>
            </a:r>
          </a:p>
          <a:p>
            <a:pPr lvl="2"/>
            <a:r>
              <a:rPr lang="cs-CZ" sz="2200" dirty="0" smtClean="0"/>
              <a:t>tj. z resortu na resort</a:t>
            </a:r>
            <a:endParaRPr lang="en-US" sz="2200" dirty="0"/>
          </a:p>
        </p:txBody>
      </p:sp>
      <p:pic>
        <p:nvPicPr>
          <p:cNvPr id="6" name="obrázek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0448" y="6366951"/>
            <a:ext cx="3416008" cy="38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718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3" name="TextBox 2"/>
          <p:cNvSpPr txBox="1"/>
          <p:nvPr/>
        </p:nvSpPr>
        <p:spPr>
          <a:xfrm>
            <a:off x="1619672" y="6381328"/>
            <a:ext cx="7114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7 – </a:t>
            </a:r>
            <a:r>
              <a:rPr lang="cs-CZ" dirty="0" err="1" smtClean="0"/>
              <a:t>eKLEP</a:t>
            </a:r>
            <a:r>
              <a:rPr lang="cs-CZ" dirty="0" smtClean="0"/>
              <a:t> – </a:t>
            </a:r>
            <a:r>
              <a:rPr lang="cs-CZ" dirty="0"/>
              <a:t>Verze materiálu, historie příloh a historie stavů materiálů</a:t>
            </a:r>
          </a:p>
        </p:txBody>
      </p:sp>
      <p:pic>
        <p:nvPicPr>
          <p:cNvPr id="5" name="Picture 4" descr="eKLEP - material - histor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640960" cy="632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9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3" name="TextBox 2"/>
          <p:cNvSpPr txBox="1"/>
          <p:nvPr/>
        </p:nvSpPr>
        <p:spPr>
          <a:xfrm>
            <a:off x="1619672" y="6381328"/>
            <a:ext cx="443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8 – </a:t>
            </a:r>
            <a:r>
              <a:rPr lang="cs-CZ" dirty="0" err="1" smtClean="0"/>
              <a:t>eKLEP</a:t>
            </a:r>
            <a:r>
              <a:rPr lang="cs-CZ" dirty="0" smtClean="0"/>
              <a:t> – oblasti práva a klíčová slova</a:t>
            </a:r>
            <a:endParaRPr lang="cs-CZ" dirty="0"/>
          </a:p>
        </p:txBody>
      </p:sp>
      <p:pic>
        <p:nvPicPr>
          <p:cNvPr id="4" name="Picture 3" descr="eKLEP - Nový materiál - klic slov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3653"/>
            <a:ext cx="8424936" cy="626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3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>
            <a:normAutofit/>
          </a:bodyPr>
          <a:lstStyle/>
          <a:p>
            <a:r>
              <a:rPr lang="cs-CZ" dirty="0" smtClean="0"/>
              <a:t>Aplikace ODok – </a:t>
            </a:r>
            <a:r>
              <a:rPr lang="cs-CZ" dirty="0" err="1" smtClean="0"/>
              <a:t>eKLEP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/>
          </a:bodyPr>
          <a:lstStyle/>
          <a:p>
            <a:r>
              <a:rPr lang="cs-CZ" dirty="0" smtClean="0"/>
              <a:t>Nové funkcionality</a:t>
            </a:r>
          </a:p>
          <a:p>
            <a:pPr lvl="1"/>
            <a:r>
              <a:rPr lang="cs-CZ" sz="2500" dirty="0"/>
              <a:t>M</a:t>
            </a:r>
            <a:r>
              <a:rPr lang="cs-CZ" sz="2500" dirty="0" smtClean="0"/>
              <a:t>odernizovaný systém rozšíří možnosti další spolupráce s externími systémy do budoucna</a:t>
            </a:r>
          </a:p>
          <a:p>
            <a:pPr lvl="2"/>
            <a:r>
              <a:rPr lang="cs-CZ" sz="2200" dirty="0" smtClean="0"/>
              <a:t>komunikační </a:t>
            </a:r>
            <a:r>
              <a:rPr lang="cs-CZ" sz="2200" dirty="0"/>
              <a:t>rozhraní – IS PSP, IS SEN </a:t>
            </a:r>
            <a:endParaRPr lang="en-US" sz="2200" dirty="0"/>
          </a:p>
          <a:p>
            <a:pPr lvl="3"/>
            <a:r>
              <a:rPr lang="cs-CZ" sz="1900" dirty="0"/>
              <a:t>tok vládních materiálů do  PSP a Senátu</a:t>
            </a:r>
            <a:endParaRPr lang="en-US" sz="1900" dirty="0"/>
          </a:p>
          <a:p>
            <a:pPr lvl="3"/>
            <a:r>
              <a:rPr lang="cs-CZ" sz="1900" dirty="0"/>
              <a:t>import stavových informací z jednání Parlamentu</a:t>
            </a:r>
            <a:endParaRPr lang="en-US" sz="1900" dirty="0"/>
          </a:p>
          <a:p>
            <a:pPr lvl="2"/>
            <a:r>
              <a:rPr lang="cs-CZ" sz="2200" dirty="0" smtClean="0"/>
              <a:t>univerzální </a:t>
            </a:r>
            <a:r>
              <a:rPr lang="cs-CZ" sz="2200" dirty="0"/>
              <a:t>komunikační rozhraní pro napojení Sbírky zákonů a Sbírky mezinárodních smluv </a:t>
            </a:r>
            <a:endParaRPr lang="cs-CZ" sz="2200" dirty="0" smtClean="0"/>
          </a:p>
        </p:txBody>
      </p:sp>
      <p:pic>
        <p:nvPicPr>
          <p:cNvPr id="6" name="obrázek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0448" y="6366951"/>
            <a:ext cx="3416008" cy="38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210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>
            <a:normAutofit/>
          </a:bodyPr>
          <a:lstStyle/>
          <a:p>
            <a:r>
              <a:rPr lang="cs-CZ" dirty="0" smtClean="0"/>
              <a:t>Aplikace ODok – AVS/AVP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</a:t>
            </a:r>
            <a:r>
              <a:rPr lang="cs-CZ" dirty="0" smtClean="0"/>
              <a:t>távající funkcionality</a:t>
            </a:r>
          </a:p>
          <a:p>
            <a:pPr lvl="1"/>
            <a:r>
              <a:rPr lang="cs-CZ" sz="2500" dirty="0"/>
              <a:t>E</a:t>
            </a:r>
            <a:r>
              <a:rPr lang="cs-CZ" sz="2500" dirty="0" smtClean="0"/>
              <a:t>vidence </a:t>
            </a:r>
            <a:r>
              <a:rPr lang="cs-CZ" sz="2500" dirty="0"/>
              <a:t>a správa materiálů určených na jednání vlády</a:t>
            </a:r>
            <a:endParaRPr lang="en-US" sz="2500" dirty="0"/>
          </a:p>
          <a:p>
            <a:pPr lvl="1"/>
            <a:r>
              <a:rPr lang="cs-CZ" sz="2500" dirty="0"/>
              <a:t>T</a:t>
            </a:r>
            <a:r>
              <a:rPr lang="cs-CZ" sz="2500" dirty="0" smtClean="0"/>
              <a:t>vorba</a:t>
            </a:r>
            <a:r>
              <a:rPr lang="cs-CZ" sz="2500" dirty="0"/>
              <a:t>:</a:t>
            </a:r>
            <a:endParaRPr lang="en-US" sz="2500" dirty="0"/>
          </a:p>
          <a:p>
            <a:pPr lvl="2"/>
            <a:r>
              <a:rPr lang="cs-CZ" sz="2100" dirty="0"/>
              <a:t>programu a dodatku programu jednání vlády</a:t>
            </a:r>
            <a:endParaRPr lang="en-US" sz="2100" dirty="0"/>
          </a:p>
          <a:p>
            <a:pPr lvl="2"/>
            <a:r>
              <a:rPr lang="cs-CZ" sz="2100" dirty="0"/>
              <a:t>záznamu z jednání vlády</a:t>
            </a:r>
            <a:endParaRPr lang="en-US" sz="2100" dirty="0"/>
          </a:p>
          <a:p>
            <a:pPr lvl="2"/>
            <a:r>
              <a:rPr lang="cs-CZ" sz="2100" dirty="0"/>
              <a:t>usnesení vlády – publikovány jsou v knihovně </a:t>
            </a:r>
            <a:r>
              <a:rPr lang="cs-CZ" sz="2100" dirty="0" err="1"/>
              <a:t>zVlády</a:t>
            </a:r>
            <a:endParaRPr lang="en-US" sz="2100" dirty="0"/>
          </a:p>
          <a:p>
            <a:pPr lvl="1"/>
            <a:r>
              <a:rPr lang="cs-CZ" sz="2500" dirty="0"/>
              <a:t>S</a:t>
            </a:r>
            <a:r>
              <a:rPr lang="cs-CZ" sz="2500" dirty="0" smtClean="0"/>
              <a:t>práva </a:t>
            </a:r>
            <a:r>
              <a:rPr lang="cs-CZ" sz="2500" dirty="0"/>
              <a:t>projednávání jednotlivých bodů programu jednání </a:t>
            </a:r>
            <a:r>
              <a:rPr lang="cs-CZ" sz="2500" dirty="0" smtClean="0"/>
              <a:t>vlády</a:t>
            </a:r>
          </a:p>
          <a:p>
            <a:r>
              <a:rPr lang="cs-CZ" dirty="0"/>
              <a:t>Nové a modernizované funkcionality</a:t>
            </a:r>
          </a:p>
          <a:p>
            <a:pPr lvl="1"/>
            <a:r>
              <a:rPr lang="cs-CZ" sz="2500" dirty="0" smtClean="0"/>
              <a:t>Modernizované interní </a:t>
            </a:r>
            <a:r>
              <a:rPr lang="cs-CZ" sz="2500" dirty="0"/>
              <a:t>komunikační rozhraní s </a:t>
            </a:r>
            <a:r>
              <a:rPr lang="cs-CZ" sz="2500" dirty="0" err="1"/>
              <a:t>eKLEP</a:t>
            </a:r>
            <a:r>
              <a:rPr lang="cs-CZ" sz="2500" dirty="0"/>
              <a:t> a </a:t>
            </a:r>
            <a:r>
              <a:rPr lang="cs-CZ" sz="2500" dirty="0" err="1"/>
              <a:t>eVláda</a:t>
            </a:r>
            <a:endParaRPr lang="en-US" sz="2500" dirty="0"/>
          </a:p>
          <a:p>
            <a:pPr lvl="1"/>
            <a:r>
              <a:rPr lang="cs-CZ" sz="2500" dirty="0" smtClean="0"/>
              <a:t>Upravená </a:t>
            </a:r>
            <a:r>
              <a:rPr lang="cs-CZ" sz="2500" dirty="0"/>
              <a:t>administrace AVS/</a:t>
            </a:r>
            <a:r>
              <a:rPr lang="cs-CZ" sz="2500" dirty="0" smtClean="0"/>
              <a:t>AVP</a:t>
            </a:r>
            <a:endParaRPr lang="en-US" sz="2500" dirty="0"/>
          </a:p>
        </p:txBody>
      </p:sp>
      <p:pic>
        <p:nvPicPr>
          <p:cNvPr id="6" name="obrázek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0448" y="6366951"/>
            <a:ext cx="3416008" cy="38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090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/>
          <a:lstStyle/>
          <a:p>
            <a:r>
              <a:rPr lang="cs-CZ" dirty="0" smtClean="0"/>
              <a:t>Úvod do ODok - Historie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Konec roku 2000 – Identifikace cílů</a:t>
            </a:r>
          </a:p>
          <a:p>
            <a:pPr lvl="1"/>
            <a:r>
              <a:rPr lang="cs-CZ" dirty="0"/>
              <a:t>Úřad vlády</a:t>
            </a:r>
          </a:p>
          <a:p>
            <a:pPr lvl="2"/>
            <a:r>
              <a:rPr lang="cs-CZ" dirty="0"/>
              <a:t>Standardizovat a optimalizovat proces výměny elektronických dokumentů mezi ústředními orgány státní správy včetně jejich </a:t>
            </a:r>
            <a:r>
              <a:rPr lang="cs-CZ" dirty="0" smtClean="0"/>
              <a:t>publikování </a:t>
            </a:r>
            <a:endParaRPr lang="cs-CZ" dirty="0"/>
          </a:p>
          <a:p>
            <a:pPr lvl="2"/>
            <a:r>
              <a:rPr lang="cs-CZ" dirty="0"/>
              <a:t>Standardizovat a optimalizovat proces řízení publikace a distribuce vládních dokumentů v meziresortním </a:t>
            </a:r>
            <a:r>
              <a:rPr lang="cs-CZ" dirty="0" smtClean="0"/>
              <a:t>kontextu</a:t>
            </a:r>
          </a:p>
          <a:p>
            <a:r>
              <a:rPr lang="cs-CZ" dirty="0"/>
              <a:t>Březen 2001 – Projektový záměr</a:t>
            </a:r>
          </a:p>
          <a:p>
            <a:pPr lvl="1"/>
            <a:r>
              <a:rPr lang="cs-CZ" dirty="0"/>
              <a:t>Název: </a:t>
            </a:r>
            <a:r>
              <a:rPr lang="cs-CZ" dirty="0" smtClean="0"/>
              <a:t> Výměna </a:t>
            </a:r>
            <a:r>
              <a:rPr lang="cs-CZ" dirty="0"/>
              <a:t>dokumentů</a:t>
            </a:r>
          </a:p>
          <a:p>
            <a:pPr lvl="1"/>
            <a:r>
              <a:rPr lang="cs-CZ" dirty="0"/>
              <a:t>Proces meziresortní komunikace</a:t>
            </a:r>
          </a:p>
          <a:p>
            <a:pPr lvl="1"/>
            <a:r>
              <a:rPr lang="cs-CZ" dirty="0"/>
              <a:t>Proces řízení oběhu a publikace vládních </a:t>
            </a:r>
            <a:r>
              <a:rPr lang="cs-CZ" dirty="0" smtClean="0"/>
              <a:t>dokumentů</a:t>
            </a:r>
            <a:endParaRPr lang="cs-CZ" dirty="0"/>
          </a:p>
          <a:p>
            <a:pPr lvl="1"/>
            <a:r>
              <a:rPr lang="cs-CZ" dirty="0"/>
              <a:t>Ucelená soustava věcných a procesních standardů, kterým podléhají dotčené činnosti a použité technologie a </a:t>
            </a:r>
            <a:r>
              <a:rPr lang="cs-CZ" dirty="0" smtClean="0"/>
              <a:t>postupy </a:t>
            </a:r>
            <a:endParaRPr lang="cs-CZ" dirty="0"/>
          </a:p>
          <a:p>
            <a:pPr lvl="1"/>
            <a:r>
              <a:rPr lang="cs-CZ" dirty="0"/>
              <a:t>Východisko: program EC DG III/B/6IDA (</a:t>
            </a:r>
            <a:r>
              <a:rPr lang="cs-CZ" dirty="0" err="1"/>
              <a:t>Interchange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Data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Administration</a:t>
            </a:r>
            <a:r>
              <a:rPr lang="cs-CZ" dirty="0"/>
              <a:t>) a předpisy EU zabývající se slučitelností informačního obsahu </a:t>
            </a:r>
          </a:p>
        </p:txBody>
      </p:sp>
      <p:pic>
        <p:nvPicPr>
          <p:cNvPr id="6" name="obrázek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0448" y="6366951"/>
            <a:ext cx="3416008" cy="38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227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>
            <a:normAutofit/>
          </a:bodyPr>
          <a:lstStyle/>
          <a:p>
            <a:r>
              <a:rPr lang="cs-CZ" dirty="0" smtClean="0"/>
              <a:t>Aplikace ODok – </a:t>
            </a:r>
            <a:r>
              <a:rPr lang="cs-CZ" dirty="0" err="1" smtClean="0"/>
              <a:t>eVláda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40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/>
          </a:bodyPr>
          <a:lstStyle/>
          <a:p>
            <a:r>
              <a:rPr lang="cs-CZ" dirty="0" smtClean="0"/>
              <a:t>Stávající funkcionality</a:t>
            </a:r>
          </a:p>
          <a:p>
            <a:pPr lvl="1"/>
            <a:r>
              <a:rPr lang="cs-CZ" sz="2500" dirty="0"/>
              <a:t>Z</a:t>
            </a:r>
            <a:r>
              <a:rPr lang="cs-CZ" sz="2500" dirty="0" smtClean="0"/>
              <a:t>obrazení </a:t>
            </a:r>
            <a:r>
              <a:rPr lang="cs-CZ" sz="2500" dirty="0"/>
              <a:t>aktuálního jednání vlády online</a:t>
            </a:r>
            <a:endParaRPr lang="en-US" sz="2500" dirty="0"/>
          </a:p>
          <a:p>
            <a:pPr lvl="1"/>
            <a:r>
              <a:rPr lang="cs-CZ" sz="2500" dirty="0"/>
              <a:t>Z</a:t>
            </a:r>
            <a:r>
              <a:rPr lang="cs-CZ" sz="2500" dirty="0" smtClean="0"/>
              <a:t>obrazení </a:t>
            </a:r>
            <a:r>
              <a:rPr lang="cs-CZ" sz="2500" dirty="0"/>
              <a:t>archivních jednání vlády s uveřejněním</a:t>
            </a:r>
            <a:endParaRPr lang="en-US" sz="2500" dirty="0"/>
          </a:p>
          <a:p>
            <a:pPr lvl="2"/>
            <a:r>
              <a:rPr lang="cs-CZ" sz="2100" dirty="0"/>
              <a:t>jednotlivých bodů programu jednání</a:t>
            </a:r>
            <a:endParaRPr lang="en-US" sz="2100" dirty="0"/>
          </a:p>
          <a:p>
            <a:pPr lvl="2"/>
            <a:r>
              <a:rPr lang="cs-CZ" sz="2100" dirty="0"/>
              <a:t>typem projednání </a:t>
            </a:r>
            <a:endParaRPr lang="cs-CZ" sz="2100" dirty="0" smtClean="0"/>
          </a:p>
          <a:p>
            <a:r>
              <a:rPr lang="cs-CZ" sz="2700" dirty="0" smtClean="0"/>
              <a:t>Nové funkcionality</a:t>
            </a:r>
          </a:p>
          <a:p>
            <a:pPr lvl="1"/>
            <a:r>
              <a:rPr lang="cs-CZ" sz="2500" dirty="0"/>
              <a:t>Nová modernizovaná prezentační vrstva </a:t>
            </a:r>
            <a:r>
              <a:rPr lang="cs-CZ" sz="2500" dirty="0" err="1" smtClean="0"/>
              <a:t>eVlády</a:t>
            </a:r>
            <a:r>
              <a:rPr lang="cs-CZ" sz="2500" dirty="0" smtClean="0"/>
              <a:t> (obr. 9)</a:t>
            </a:r>
            <a:endParaRPr lang="en-US" sz="2500" dirty="0"/>
          </a:p>
          <a:p>
            <a:pPr lvl="2"/>
            <a:r>
              <a:rPr lang="cs-CZ" sz="2100" dirty="0" smtClean="0"/>
              <a:t>nové </a:t>
            </a:r>
            <a:r>
              <a:rPr lang="cs-CZ" sz="2100" dirty="0"/>
              <a:t>zobrazení </a:t>
            </a:r>
            <a:r>
              <a:rPr lang="cs-CZ" sz="2100" dirty="0" smtClean="0"/>
              <a:t>materiálu (obr. 10)</a:t>
            </a:r>
            <a:endParaRPr lang="en-US" sz="2100" dirty="0"/>
          </a:p>
          <a:p>
            <a:pPr lvl="2"/>
            <a:r>
              <a:rPr lang="cs-CZ" sz="2100" dirty="0"/>
              <a:t>z</a:t>
            </a:r>
            <a:r>
              <a:rPr lang="cs-CZ" sz="2100" dirty="0" smtClean="0"/>
              <a:t>jednodušený </a:t>
            </a:r>
            <a:r>
              <a:rPr lang="cs-CZ" sz="2100" dirty="0"/>
              <a:t>přístup k </a:t>
            </a:r>
            <a:r>
              <a:rPr lang="cs-CZ" sz="2100" dirty="0" smtClean="0"/>
              <a:t>informacím</a:t>
            </a:r>
            <a:endParaRPr lang="en-US" sz="2100" dirty="0"/>
          </a:p>
        </p:txBody>
      </p:sp>
      <p:pic>
        <p:nvPicPr>
          <p:cNvPr id="6" name="obrázek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0448" y="6366951"/>
            <a:ext cx="3416008" cy="38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011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41</a:t>
            </a:fld>
            <a:endParaRPr lang="cs-CZ"/>
          </a:p>
        </p:txBody>
      </p:sp>
      <p:sp>
        <p:nvSpPr>
          <p:cNvPr id="3" name="TextBox 2"/>
          <p:cNvSpPr txBox="1"/>
          <p:nvPr/>
        </p:nvSpPr>
        <p:spPr>
          <a:xfrm>
            <a:off x="1619672" y="6381328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9 – </a:t>
            </a:r>
            <a:r>
              <a:rPr lang="cs-CZ" dirty="0" err="1" smtClean="0"/>
              <a:t>eVláda</a:t>
            </a:r>
            <a:endParaRPr lang="cs-CZ" dirty="0"/>
          </a:p>
        </p:txBody>
      </p:sp>
      <p:pic>
        <p:nvPicPr>
          <p:cNvPr id="6" name="Picture 5" descr="eVláda - historie schuz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624"/>
            <a:ext cx="8585036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0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42</a:t>
            </a:fld>
            <a:endParaRPr lang="cs-CZ"/>
          </a:p>
        </p:txBody>
      </p:sp>
      <p:sp>
        <p:nvSpPr>
          <p:cNvPr id="3" name="TextBox 2"/>
          <p:cNvSpPr txBox="1"/>
          <p:nvPr/>
        </p:nvSpPr>
        <p:spPr>
          <a:xfrm>
            <a:off x="1619672" y="6381328"/>
            <a:ext cx="2697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10 – </a:t>
            </a:r>
            <a:r>
              <a:rPr lang="cs-CZ" dirty="0" err="1" smtClean="0"/>
              <a:t>eVláda</a:t>
            </a:r>
            <a:r>
              <a:rPr lang="cs-CZ" dirty="0" smtClean="0"/>
              <a:t> - materiál</a:t>
            </a:r>
            <a:endParaRPr lang="cs-CZ" dirty="0"/>
          </a:p>
        </p:txBody>
      </p:sp>
      <p:pic>
        <p:nvPicPr>
          <p:cNvPr id="4" name="Picture 3" descr="eVláda - materi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27" y="0"/>
            <a:ext cx="8620253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4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>
            <a:normAutofit/>
          </a:bodyPr>
          <a:lstStyle/>
          <a:p>
            <a:r>
              <a:rPr lang="cs-CZ" dirty="0" smtClean="0"/>
              <a:t>Aplikace ODok – KPL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43</a:t>
            </a:fld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/>
          </a:bodyPr>
          <a:lstStyle/>
          <a:p>
            <a:r>
              <a:rPr lang="cs-CZ" dirty="0" smtClean="0"/>
              <a:t>Stávající funkcionality</a:t>
            </a:r>
          </a:p>
          <a:p>
            <a:pPr lvl="1"/>
            <a:r>
              <a:rPr lang="cs-CZ" sz="2500" dirty="0"/>
              <a:t>Zobrazení novinek připravované legislativy</a:t>
            </a:r>
            <a:endParaRPr lang="en-US" sz="2500" dirty="0"/>
          </a:p>
          <a:p>
            <a:pPr lvl="1"/>
            <a:r>
              <a:rPr lang="cs-CZ" sz="2500" dirty="0"/>
              <a:t>Metadatové prohledávání zveřejněných </a:t>
            </a:r>
            <a:r>
              <a:rPr lang="cs-CZ" sz="2500" dirty="0" smtClean="0"/>
              <a:t>materiálů</a:t>
            </a:r>
            <a:endParaRPr lang="cs-CZ" sz="2700" dirty="0" smtClean="0"/>
          </a:p>
          <a:p>
            <a:r>
              <a:rPr lang="cs-CZ" sz="2700" dirty="0" smtClean="0"/>
              <a:t>Modernizované funkcionality</a:t>
            </a:r>
          </a:p>
          <a:p>
            <a:pPr lvl="1"/>
            <a:r>
              <a:rPr lang="cs-CZ" sz="2500" dirty="0" smtClean="0"/>
              <a:t>Modernizace </a:t>
            </a:r>
            <a:r>
              <a:rPr lang="cs-CZ" sz="2500" dirty="0"/>
              <a:t>vyhledávání v KPL</a:t>
            </a:r>
            <a:endParaRPr lang="en-US" sz="2500" dirty="0"/>
          </a:p>
          <a:p>
            <a:pPr lvl="1"/>
            <a:r>
              <a:rPr lang="cs-CZ" sz="2500" dirty="0"/>
              <a:t>Zvýšení uživatelského </a:t>
            </a:r>
            <a:r>
              <a:rPr lang="cs-CZ" sz="2500" dirty="0" smtClean="0"/>
              <a:t>komfortu</a:t>
            </a:r>
            <a:endParaRPr lang="en-US" sz="2500" dirty="0"/>
          </a:p>
        </p:txBody>
      </p:sp>
      <p:pic>
        <p:nvPicPr>
          <p:cNvPr id="6" name="obrázek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0448" y="6366951"/>
            <a:ext cx="3416008" cy="38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035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>
            <a:normAutofit/>
          </a:bodyPr>
          <a:lstStyle/>
          <a:p>
            <a:r>
              <a:rPr lang="cs-CZ" dirty="0" smtClean="0"/>
              <a:t>Aplikace ODok – KPL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44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/>
          </a:bodyPr>
          <a:lstStyle/>
          <a:p>
            <a:r>
              <a:rPr lang="cs-CZ" dirty="0" smtClean="0"/>
              <a:t>Nové funkcionality</a:t>
            </a:r>
          </a:p>
          <a:p>
            <a:pPr lvl="1"/>
            <a:r>
              <a:rPr lang="cs-CZ" dirty="0"/>
              <a:t>Nový a sjednocený vzhled se všemi veřejnými knihovnami </a:t>
            </a:r>
            <a:r>
              <a:rPr lang="cs-CZ" dirty="0" smtClean="0"/>
              <a:t>ODok (obr. 11)</a:t>
            </a:r>
            <a:endParaRPr lang="en-US" dirty="0"/>
          </a:p>
          <a:p>
            <a:pPr lvl="1"/>
            <a:r>
              <a:rPr lang="cs-CZ" dirty="0"/>
              <a:t>Fulltextové prohledávání materiálů</a:t>
            </a:r>
            <a:endParaRPr lang="en-US" dirty="0"/>
          </a:p>
          <a:p>
            <a:pPr lvl="1"/>
            <a:r>
              <a:rPr lang="cs-CZ" dirty="0"/>
              <a:t>Možnost metadatového vyhledávání  přímo podle klíčových slov vedených v řízeném slovníku v </a:t>
            </a:r>
            <a:r>
              <a:rPr lang="cs-CZ" dirty="0" err="1" smtClean="0"/>
              <a:t>eKLEPu</a:t>
            </a:r>
            <a:r>
              <a:rPr lang="cs-CZ" dirty="0" smtClean="0"/>
              <a:t> (obr. 12)</a:t>
            </a:r>
            <a:endParaRPr lang="en-US" dirty="0"/>
          </a:p>
          <a:p>
            <a:pPr lvl="1"/>
            <a:r>
              <a:rPr lang="cs-CZ" dirty="0"/>
              <a:t>Propojení s dokumenty z jednání </a:t>
            </a:r>
            <a:r>
              <a:rPr lang="cs-CZ" dirty="0" smtClean="0"/>
              <a:t>vlády (obr.13)</a:t>
            </a:r>
            <a:endParaRPr lang="en-US" dirty="0"/>
          </a:p>
          <a:p>
            <a:pPr lvl="1"/>
            <a:r>
              <a:rPr lang="cs-CZ" dirty="0"/>
              <a:t>Návaznost na uskutečněné jednání vlády</a:t>
            </a:r>
            <a:endParaRPr lang="en-US" dirty="0"/>
          </a:p>
          <a:p>
            <a:pPr lvl="1"/>
            <a:r>
              <a:rPr lang="cs-CZ" dirty="0"/>
              <a:t>Možnost tvorby rešerší – propojení na rešeršní košík katalogu </a:t>
            </a:r>
            <a:r>
              <a:rPr lang="cs-CZ" dirty="0" err="1"/>
              <a:t>vLegis</a:t>
            </a:r>
            <a:endParaRPr lang="en-US" dirty="0"/>
          </a:p>
          <a:p>
            <a:pPr lvl="1"/>
            <a:r>
              <a:rPr lang="cs-CZ" dirty="0"/>
              <a:t>Centralizace informací - zpřístupnění veřejnosti z Portálu </a:t>
            </a:r>
            <a:r>
              <a:rPr lang="cs-CZ" dirty="0" smtClean="0"/>
              <a:t>ODok</a:t>
            </a:r>
            <a:endParaRPr lang="en-US" dirty="0"/>
          </a:p>
        </p:txBody>
      </p:sp>
      <p:pic>
        <p:nvPicPr>
          <p:cNvPr id="6" name="obrázek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0448" y="6366951"/>
            <a:ext cx="3416008" cy="38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447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45</a:t>
            </a:fld>
            <a:endParaRPr lang="cs-CZ"/>
          </a:p>
        </p:txBody>
      </p:sp>
      <p:sp>
        <p:nvSpPr>
          <p:cNvPr id="3" name="TextBox 2"/>
          <p:cNvSpPr txBox="1"/>
          <p:nvPr/>
        </p:nvSpPr>
        <p:spPr>
          <a:xfrm>
            <a:off x="1619672" y="6381328"/>
            <a:ext cx="2207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11 – KPL - vstup</a:t>
            </a:r>
            <a:endParaRPr lang="cs-CZ" dirty="0"/>
          </a:p>
        </p:txBody>
      </p:sp>
      <p:pic>
        <p:nvPicPr>
          <p:cNvPr id="6" name="Picture 5" descr="KPL - vstup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76002" cy="623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8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46</a:t>
            </a:fld>
            <a:endParaRPr lang="cs-CZ"/>
          </a:p>
        </p:txBody>
      </p:sp>
      <p:sp>
        <p:nvSpPr>
          <p:cNvPr id="3" name="TextBox 2"/>
          <p:cNvSpPr txBox="1"/>
          <p:nvPr/>
        </p:nvSpPr>
        <p:spPr>
          <a:xfrm>
            <a:off x="1619672" y="6381328"/>
            <a:ext cx="3980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12 – KPL – metadatové vyhledávání</a:t>
            </a:r>
            <a:endParaRPr lang="cs-CZ" dirty="0"/>
          </a:p>
        </p:txBody>
      </p:sp>
      <p:pic>
        <p:nvPicPr>
          <p:cNvPr id="5" name="Picture 4" descr="KPL - vyhledavan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923"/>
            <a:ext cx="9144000" cy="609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4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47</a:t>
            </a:fld>
            <a:endParaRPr lang="cs-CZ"/>
          </a:p>
        </p:txBody>
      </p:sp>
      <p:sp>
        <p:nvSpPr>
          <p:cNvPr id="3" name="TextBox 2"/>
          <p:cNvSpPr txBox="1"/>
          <p:nvPr/>
        </p:nvSpPr>
        <p:spPr>
          <a:xfrm>
            <a:off x="1619672" y="6381328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13 – KPL – materiál, propojení na </a:t>
            </a:r>
            <a:r>
              <a:rPr lang="cs-CZ" dirty="0" err="1" smtClean="0"/>
              <a:t>zVlády</a:t>
            </a:r>
            <a:endParaRPr lang="cs-CZ" dirty="0"/>
          </a:p>
        </p:txBody>
      </p:sp>
      <p:pic>
        <p:nvPicPr>
          <p:cNvPr id="5" name="Picture 4" descr="KPL - materi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24"/>
            <a:ext cx="8802575" cy="630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4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>
            <a:normAutofit/>
          </a:bodyPr>
          <a:lstStyle/>
          <a:p>
            <a:r>
              <a:rPr lang="cs-CZ" dirty="0" smtClean="0"/>
              <a:t>Aplikace ODok – </a:t>
            </a:r>
            <a:r>
              <a:rPr lang="cs-CZ" dirty="0" err="1" smtClean="0"/>
              <a:t>zVlády</a:t>
            </a:r>
            <a:r>
              <a:rPr lang="cs-CZ" dirty="0" smtClean="0"/>
              <a:t> (dříve DUS)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48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/>
          </a:bodyPr>
          <a:lstStyle/>
          <a:p>
            <a:r>
              <a:rPr lang="cs-CZ" dirty="0" smtClean="0"/>
              <a:t>Stávající funkcionality</a:t>
            </a:r>
          </a:p>
          <a:p>
            <a:pPr lvl="1"/>
            <a:r>
              <a:rPr lang="cs-CZ" sz="2500" dirty="0"/>
              <a:t>Zpřístupňuje </a:t>
            </a:r>
            <a:r>
              <a:rPr lang="cs-CZ" sz="2500" dirty="0" smtClean="0"/>
              <a:t>veřejnosti </a:t>
            </a:r>
            <a:r>
              <a:rPr lang="cs-CZ" sz="2500" dirty="0"/>
              <a:t>dokumenty jednání vlády</a:t>
            </a:r>
            <a:endParaRPr lang="en-US" sz="2500" dirty="0"/>
          </a:p>
          <a:p>
            <a:pPr lvl="2"/>
            <a:r>
              <a:rPr lang="cs-CZ" sz="2100" dirty="0"/>
              <a:t>programy jednání </a:t>
            </a:r>
            <a:r>
              <a:rPr lang="cs-CZ" sz="2100" dirty="0" smtClean="0"/>
              <a:t>vlády</a:t>
            </a:r>
            <a:endParaRPr lang="en-US" sz="2100" dirty="0"/>
          </a:p>
          <a:p>
            <a:pPr lvl="2"/>
            <a:r>
              <a:rPr lang="cs-CZ" sz="2100" dirty="0"/>
              <a:t>veřejně přístupné materiály pro jednání </a:t>
            </a:r>
            <a:r>
              <a:rPr lang="cs-CZ" sz="2100" dirty="0" smtClean="0"/>
              <a:t>vlády</a:t>
            </a:r>
            <a:endParaRPr lang="en-US" sz="2100" dirty="0"/>
          </a:p>
          <a:p>
            <a:pPr lvl="2"/>
            <a:r>
              <a:rPr lang="cs-CZ" sz="2100" dirty="0"/>
              <a:t>záznamy z jednání </a:t>
            </a:r>
            <a:r>
              <a:rPr lang="cs-CZ" sz="2100" dirty="0" smtClean="0"/>
              <a:t>vlády</a:t>
            </a:r>
            <a:endParaRPr lang="en-US" sz="2100" dirty="0"/>
          </a:p>
          <a:p>
            <a:pPr lvl="2"/>
            <a:r>
              <a:rPr lang="cs-CZ" sz="2100" dirty="0"/>
              <a:t>usnesení </a:t>
            </a:r>
            <a:r>
              <a:rPr lang="cs-CZ" sz="2100" dirty="0" smtClean="0"/>
              <a:t>vlády</a:t>
            </a:r>
            <a:endParaRPr lang="en-US" sz="2100" dirty="0"/>
          </a:p>
          <a:p>
            <a:pPr lvl="1"/>
            <a:r>
              <a:rPr lang="cs-CZ" sz="2500" dirty="0"/>
              <a:t>Metadatové prohledávání </a:t>
            </a:r>
            <a:r>
              <a:rPr lang="cs-CZ" sz="2500" dirty="0" smtClean="0"/>
              <a:t>dokumentů</a:t>
            </a:r>
            <a:endParaRPr lang="cs-CZ" dirty="0" smtClean="0"/>
          </a:p>
        </p:txBody>
      </p:sp>
      <p:pic>
        <p:nvPicPr>
          <p:cNvPr id="6" name="obrázek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0448" y="6366951"/>
            <a:ext cx="3416008" cy="38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479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>
            <a:normAutofit/>
          </a:bodyPr>
          <a:lstStyle/>
          <a:p>
            <a:r>
              <a:rPr lang="cs-CZ" dirty="0" smtClean="0"/>
              <a:t>Aplikace ODok – </a:t>
            </a:r>
            <a:r>
              <a:rPr lang="cs-CZ" dirty="0" err="1" smtClean="0"/>
              <a:t>zVlády</a:t>
            </a:r>
            <a:r>
              <a:rPr lang="cs-CZ" dirty="0" smtClean="0"/>
              <a:t> (dříve DUS)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49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/>
          </a:bodyPr>
          <a:lstStyle/>
          <a:p>
            <a:r>
              <a:rPr lang="cs-CZ" dirty="0" smtClean="0"/>
              <a:t>Modernizované funkcionality</a:t>
            </a:r>
          </a:p>
          <a:p>
            <a:pPr lvl="1"/>
            <a:r>
              <a:rPr lang="cs-CZ" dirty="0"/>
              <a:t>M</a:t>
            </a:r>
            <a:r>
              <a:rPr lang="cs-CZ" dirty="0" smtClean="0"/>
              <a:t>odernizace vyhledávání</a:t>
            </a:r>
            <a:endParaRPr lang="en-US" dirty="0"/>
          </a:p>
          <a:p>
            <a:pPr lvl="1"/>
            <a:r>
              <a:rPr lang="cs-CZ" dirty="0"/>
              <a:t>Z</a:t>
            </a:r>
            <a:r>
              <a:rPr lang="cs-CZ" dirty="0" smtClean="0"/>
              <a:t>výšení </a:t>
            </a:r>
            <a:r>
              <a:rPr lang="cs-CZ" dirty="0"/>
              <a:t>uživatelského </a:t>
            </a:r>
            <a:r>
              <a:rPr lang="cs-CZ" dirty="0" smtClean="0"/>
              <a:t>komfortu</a:t>
            </a:r>
          </a:p>
          <a:p>
            <a:r>
              <a:rPr lang="cs-CZ" dirty="0" smtClean="0"/>
              <a:t>Nové funkcionality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ový </a:t>
            </a:r>
            <a:r>
              <a:rPr lang="cs-CZ" dirty="0"/>
              <a:t>a sjednocený vzhled se všemi veřejnými knihovnami </a:t>
            </a:r>
            <a:r>
              <a:rPr lang="cs-CZ" dirty="0" smtClean="0"/>
              <a:t>ODok (obr. 14)</a:t>
            </a:r>
            <a:endParaRPr lang="en-US" dirty="0"/>
          </a:p>
          <a:p>
            <a:pPr lvl="1"/>
            <a:r>
              <a:rPr lang="cs-CZ" dirty="0"/>
              <a:t>P</a:t>
            </a:r>
            <a:r>
              <a:rPr lang="cs-CZ" dirty="0" smtClean="0"/>
              <a:t>ropojení </a:t>
            </a:r>
            <a:r>
              <a:rPr lang="cs-CZ" dirty="0"/>
              <a:t>usnesení na související projednávané materiály – přímé odkazy na KPL</a:t>
            </a:r>
            <a:endParaRPr lang="en-US" dirty="0"/>
          </a:p>
          <a:p>
            <a:pPr lvl="1"/>
            <a:r>
              <a:rPr lang="cs-CZ" dirty="0"/>
              <a:t>M</a:t>
            </a:r>
            <a:r>
              <a:rPr lang="cs-CZ" dirty="0" smtClean="0"/>
              <a:t>ožnost </a:t>
            </a:r>
            <a:r>
              <a:rPr lang="cs-CZ" dirty="0"/>
              <a:t>zahrnutí dokumentu jednání vlády do provedených </a:t>
            </a:r>
            <a:r>
              <a:rPr lang="cs-CZ" dirty="0" smtClean="0"/>
              <a:t>rešerší </a:t>
            </a:r>
            <a:r>
              <a:rPr lang="cs-CZ" dirty="0"/>
              <a:t>– rešeršní košík</a:t>
            </a:r>
            <a:endParaRPr lang="en-US" dirty="0"/>
          </a:p>
          <a:p>
            <a:pPr lvl="1"/>
            <a:r>
              <a:rPr lang="cs-CZ" dirty="0"/>
              <a:t>C</a:t>
            </a:r>
            <a:r>
              <a:rPr lang="cs-CZ" dirty="0" smtClean="0"/>
              <a:t>entralizace </a:t>
            </a:r>
            <a:r>
              <a:rPr lang="cs-CZ" dirty="0"/>
              <a:t>informací - zpřístupnění veřejnosti z Portálu </a:t>
            </a:r>
            <a:r>
              <a:rPr lang="cs-CZ" dirty="0" err="1" smtClean="0"/>
              <a:t>Odok</a:t>
            </a:r>
            <a:endParaRPr lang="en-US" dirty="0"/>
          </a:p>
        </p:txBody>
      </p:sp>
      <p:pic>
        <p:nvPicPr>
          <p:cNvPr id="6" name="obrázek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0448" y="6366951"/>
            <a:ext cx="3416008" cy="38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785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/>
          <a:lstStyle/>
          <a:p>
            <a:r>
              <a:rPr lang="cs-CZ" dirty="0" smtClean="0"/>
              <a:t>Úvod do ODok - Historie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Květen 2001 – Zařazení do Akčního plánu SIP</a:t>
            </a:r>
          </a:p>
          <a:p>
            <a:pPr lvl="1"/>
            <a:r>
              <a:rPr lang="cs-CZ" dirty="0"/>
              <a:t>Název: Oběh dokumentů mezi ústředními orgány státní správy (ODok)</a:t>
            </a:r>
          </a:p>
          <a:p>
            <a:pPr lvl="1"/>
            <a:r>
              <a:rPr lang="cs-CZ" dirty="0" smtClean="0"/>
              <a:t>Nositelé</a:t>
            </a:r>
            <a:r>
              <a:rPr lang="cs-CZ" dirty="0"/>
              <a:t>: ÚV, PSP PČR, Senát PČR, MF, MV, MPO</a:t>
            </a:r>
          </a:p>
          <a:p>
            <a:pPr lvl="1"/>
            <a:r>
              <a:rPr lang="cs-CZ" dirty="0"/>
              <a:t>Vytvořit ucelenou soustavu metod a prostředků podpory meziresortního oběhu dokumentů</a:t>
            </a:r>
          </a:p>
          <a:p>
            <a:pPr lvl="1"/>
            <a:r>
              <a:rPr lang="cs-CZ" dirty="0"/>
              <a:t>Využít standardy běžné v zemích EU</a:t>
            </a:r>
          </a:p>
          <a:p>
            <a:pPr lvl="1"/>
            <a:r>
              <a:rPr lang="cs-CZ" dirty="0"/>
              <a:t>Implementovat tuto soustavu za použití prostředků moderních </a:t>
            </a:r>
            <a:r>
              <a:rPr lang="cs-CZ"/>
              <a:t>informačních </a:t>
            </a:r>
            <a:r>
              <a:rPr lang="cs-CZ" smtClean="0"/>
              <a:t>technologií</a:t>
            </a:r>
            <a:endParaRPr lang="cs-CZ" dirty="0" smtClean="0"/>
          </a:p>
          <a:p>
            <a:r>
              <a:rPr lang="cs-CZ" dirty="0"/>
              <a:t>Červenec 2001 – Schválený projektový záměr</a:t>
            </a:r>
          </a:p>
          <a:p>
            <a:r>
              <a:rPr lang="cs-CZ" dirty="0"/>
              <a:t>Září 2001 – Start projektu</a:t>
            </a:r>
          </a:p>
          <a:p>
            <a:r>
              <a:rPr lang="cs-CZ" dirty="0"/>
              <a:t>Konec roku 2001</a:t>
            </a:r>
          </a:p>
          <a:p>
            <a:pPr lvl="1"/>
            <a:r>
              <a:rPr lang="cs-CZ" dirty="0"/>
              <a:t>Procesní analýza legislativního procesu</a:t>
            </a:r>
          </a:p>
          <a:p>
            <a:pPr lvl="1"/>
            <a:r>
              <a:rPr lang="cs-CZ" dirty="0"/>
              <a:t>Metadatový model</a:t>
            </a:r>
          </a:p>
          <a:p>
            <a:pPr lvl="1"/>
            <a:r>
              <a:rPr lang="cs-CZ" dirty="0"/>
              <a:t>Šablony MS Word</a:t>
            </a:r>
          </a:p>
          <a:p>
            <a:pPr lvl="1"/>
            <a:r>
              <a:rPr lang="cs-CZ" dirty="0"/>
              <a:t>Návrh formalizovaného popisu struktury a vzhledu legislativních </a:t>
            </a:r>
            <a:r>
              <a:rPr lang="cs-CZ" dirty="0" smtClean="0"/>
              <a:t>dokumentů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6" name="obrázek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0448" y="6366951"/>
            <a:ext cx="3416008" cy="38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704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50</a:t>
            </a:fld>
            <a:endParaRPr lang="cs-CZ"/>
          </a:p>
        </p:txBody>
      </p:sp>
      <p:sp>
        <p:nvSpPr>
          <p:cNvPr id="3" name="TextBox 2"/>
          <p:cNvSpPr txBox="1"/>
          <p:nvPr/>
        </p:nvSpPr>
        <p:spPr>
          <a:xfrm>
            <a:off x="1619672" y="6381328"/>
            <a:ext cx="2469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14 – </a:t>
            </a:r>
            <a:r>
              <a:rPr lang="cs-CZ" dirty="0" err="1" smtClean="0"/>
              <a:t>zVlády</a:t>
            </a:r>
            <a:r>
              <a:rPr lang="cs-CZ" dirty="0" smtClean="0"/>
              <a:t> – vstup</a:t>
            </a:r>
            <a:endParaRPr lang="cs-CZ" dirty="0"/>
          </a:p>
        </p:txBody>
      </p:sp>
      <p:pic>
        <p:nvPicPr>
          <p:cNvPr id="6" name="Picture 5" descr="zVlady - vstup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082"/>
            <a:ext cx="9036496" cy="604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3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>
            <a:normAutofit/>
          </a:bodyPr>
          <a:lstStyle/>
          <a:p>
            <a:r>
              <a:rPr lang="cs-CZ" dirty="0" smtClean="0"/>
              <a:t>Aplikace ODok – </a:t>
            </a:r>
            <a:r>
              <a:rPr lang="cs-CZ" dirty="0" err="1" smtClean="0"/>
              <a:t>vLegis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51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Nové funkcionality</a:t>
            </a:r>
          </a:p>
          <a:p>
            <a:pPr lvl="1"/>
            <a:r>
              <a:rPr lang="cs-CZ" sz="2500" dirty="0"/>
              <a:t>S</a:t>
            </a:r>
            <a:r>
              <a:rPr lang="cs-CZ" sz="2500" dirty="0" smtClean="0"/>
              <a:t>jednocený </a:t>
            </a:r>
            <a:r>
              <a:rPr lang="cs-CZ" sz="2500" dirty="0"/>
              <a:t>vzhled se všemi veřejnými knihovnami ODok</a:t>
            </a:r>
            <a:endParaRPr lang="en-US" sz="2500" dirty="0"/>
          </a:p>
          <a:p>
            <a:pPr lvl="1"/>
            <a:r>
              <a:rPr lang="cs-CZ" sz="2500" dirty="0"/>
              <a:t>J</a:t>
            </a:r>
            <a:r>
              <a:rPr lang="cs-CZ" sz="2500" dirty="0" smtClean="0"/>
              <a:t>ednotný </a:t>
            </a:r>
            <a:r>
              <a:rPr lang="cs-CZ" sz="2500" dirty="0"/>
              <a:t>přístup k vládní dokumentaci pro veřejnost i státní správu</a:t>
            </a:r>
            <a:endParaRPr lang="en-US" sz="2500" dirty="0"/>
          </a:p>
          <a:p>
            <a:pPr lvl="1"/>
            <a:r>
              <a:rPr lang="cs-CZ" sz="2500" dirty="0"/>
              <a:t>P</a:t>
            </a:r>
            <a:r>
              <a:rPr lang="cs-CZ" sz="2500" dirty="0" smtClean="0"/>
              <a:t>římé </a:t>
            </a:r>
            <a:r>
              <a:rPr lang="cs-CZ" sz="2500" dirty="0"/>
              <a:t>propojení katalogových listů na úplné materiály v KPL, </a:t>
            </a:r>
            <a:r>
              <a:rPr lang="cs-CZ" sz="2500" dirty="0" err="1"/>
              <a:t>zVlády</a:t>
            </a:r>
            <a:r>
              <a:rPr lang="cs-CZ" sz="2500" dirty="0"/>
              <a:t> nebo v </a:t>
            </a:r>
            <a:r>
              <a:rPr lang="cs-CZ" sz="2500" dirty="0" err="1"/>
              <a:t>ISAPu</a:t>
            </a:r>
            <a:endParaRPr lang="en-US" sz="2500" dirty="0"/>
          </a:p>
          <a:p>
            <a:pPr lvl="1"/>
            <a:r>
              <a:rPr lang="cs-CZ" sz="2500" dirty="0"/>
              <a:t>N</a:t>
            </a:r>
            <a:r>
              <a:rPr lang="cs-CZ" sz="2500" dirty="0" smtClean="0"/>
              <a:t>apojení </a:t>
            </a:r>
            <a:r>
              <a:rPr lang="cs-CZ" sz="2500" dirty="0"/>
              <a:t>na ISAP</a:t>
            </a:r>
            <a:endParaRPr lang="en-US" sz="2500" dirty="0"/>
          </a:p>
          <a:p>
            <a:pPr lvl="2"/>
            <a:r>
              <a:rPr lang="cs-CZ" sz="2100" dirty="0"/>
              <a:t>dokumenty z </a:t>
            </a:r>
            <a:r>
              <a:rPr lang="cs-CZ" sz="2100" dirty="0" err="1"/>
              <a:t>ISAPu</a:t>
            </a:r>
            <a:r>
              <a:rPr lang="cs-CZ" sz="2100" dirty="0"/>
              <a:t> budou dohledatelné v katalogu </a:t>
            </a:r>
            <a:r>
              <a:rPr lang="cs-CZ" sz="2100" dirty="0" err="1"/>
              <a:t>vLegis</a:t>
            </a:r>
            <a:r>
              <a:rPr lang="cs-CZ" sz="2100" dirty="0"/>
              <a:t> společně se všemi veřejně přístupnými dokumenty systému ODok</a:t>
            </a:r>
            <a:endParaRPr lang="en-US" sz="2100" dirty="0"/>
          </a:p>
          <a:p>
            <a:pPr lvl="1"/>
            <a:r>
              <a:rPr lang="cs-CZ" sz="2500" dirty="0"/>
              <a:t>M</a:t>
            </a:r>
            <a:r>
              <a:rPr lang="cs-CZ" sz="2500" dirty="0" smtClean="0"/>
              <a:t>etadatové </a:t>
            </a:r>
            <a:r>
              <a:rPr lang="cs-CZ" sz="2500" dirty="0"/>
              <a:t>prohledávání dokumentace a její následné </a:t>
            </a:r>
            <a:r>
              <a:rPr lang="cs-CZ" sz="2500" dirty="0" smtClean="0"/>
              <a:t>filtrování </a:t>
            </a:r>
          </a:p>
          <a:p>
            <a:pPr marL="274320" lvl="1" indent="0">
              <a:buNone/>
            </a:pPr>
            <a:r>
              <a:rPr lang="cs-CZ" sz="2500" dirty="0"/>
              <a:t>	</a:t>
            </a:r>
            <a:r>
              <a:rPr lang="cs-CZ" sz="2500" dirty="0" smtClean="0"/>
              <a:t>(obr.15)</a:t>
            </a:r>
            <a:endParaRPr lang="en-US" sz="2500" dirty="0"/>
          </a:p>
          <a:p>
            <a:pPr lvl="1"/>
            <a:r>
              <a:rPr lang="cs-CZ" sz="2500" dirty="0"/>
              <a:t>R</a:t>
            </a:r>
            <a:r>
              <a:rPr lang="cs-CZ" sz="2500" dirty="0" smtClean="0"/>
              <a:t>ešeršní košík (obr. 16)</a:t>
            </a:r>
            <a:endParaRPr lang="en-US" sz="2500" dirty="0"/>
          </a:p>
          <a:p>
            <a:pPr lvl="2"/>
            <a:r>
              <a:rPr lang="cs-CZ" sz="2100" dirty="0"/>
              <a:t>umožňuje přihlášeným uživatelům přípravu a správu rešerší</a:t>
            </a:r>
            <a:endParaRPr lang="en-US" sz="2100" dirty="0"/>
          </a:p>
          <a:p>
            <a:pPr lvl="2"/>
            <a:r>
              <a:rPr lang="cs-CZ" sz="2100" dirty="0"/>
              <a:t>p</a:t>
            </a:r>
            <a:r>
              <a:rPr lang="cs-CZ" sz="2100" dirty="0" smtClean="0"/>
              <a:t>ropojení </a:t>
            </a:r>
            <a:r>
              <a:rPr lang="cs-CZ" sz="2100" dirty="0"/>
              <a:t>materiálů v rešerši na jejich zdrojové zobrazení</a:t>
            </a:r>
            <a:endParaRPr lang="en-US" sz="2100" dirty="0"/>
          </a:p>
          <a:p>
            <a:pPr lvl="2"/>
            <a:r>
              <a:rPr lang="cs-CZ" sz="2100" dirty="0"/>
              <a:t>m</a:t>
            </a:r>
            <a:r>
              <a:rPr lang="cs-CZ" sz="2100" dirty="0" smtClean="0"/>
              <a:t>ožnost </a:t>
            </a:r>
            <a:r>
              <a:rPr lang="cs-CZ" sz="2100" dirty="0"/>
              <a:t>exportu rešerše do formátu PDF</a:t>
            </a:r>
            <a:endParaRPr lang="en-US" sz="2100" dirty="0"/>
          </a:p>
          <a:p>
            <a:pPr lvl="1"/>
            <a:r>
              <a:rPr lang="cs-CZ" sz="2500" dirty="0"/>
              <a:t>C</a:t>
            </a:r>
            <a:r>
              <a:rPr lang="cs-CZ" sz="2500" dirty="0" smtClean="0"/>
              <a:t>entralizace </a:t>
            </a:r>
            <a:r>
              <a:rPr lang="cs-CZ" sz="2500" dirty="0"/>
              <a:t>informací - zpřístupnění veřejnosti z Portálu </a:t>
            </a:r>
            <a:r>
              <a:rPr lang="cs-CZ" sz="2500" dirty="0" smtClean="0"/>
              <a:t>ODok</a:t>
            </a:r>
            <a:endParaRPr lang="en-US" sz="2500" dirty="0"/>
          </a:p>
        </p:txBody>
      </p:sp>
      <p:pic>
        <p:nvPicPr>
          <p:cNvPr id="6" name="obrázek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0448" y="6366951"/>
            <a:ext cx="3416008" cy="38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52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52</a:t>
            </a:fld>
            <a:endParaRPr lang="cs-CZ"/>
          </a:p>
        </p:txBody>
      </p:sp>
      <p:sp>
        <p:nvSpPr>
          <p:cNvPr id="3" name="TextBox 2"/>
          <p:cNvSpPr txBox="1"/>
          <p:nvPr/>
        </p:nvSpPr>
        <p:spPr>
          <a:xfrm>
            <a:off x="1619672" y="6381328"/>
            <a:ext cx="607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15 – </a:t>
            </a:r>
            <a:r>
              <a:rPr lang="cs-CZ" dirty="0" err="1" smtClean="0"/>
              <a:t>vLegis</a:t>
            </a:r>
            <a:r>
              <a:rPr lang="cs-CZ" dirty="0" smtClean="0"/>
              <a:t> – metadatové vyhledávání a následné filtrování</a:t>
            </a:r>
            <a:endParaRPr lang="cs-CZ" dirty="0"/>
          </a:p>
        </p:txBody>
      </p:sp>
      <p:pic>
        <p:nvPicPr>
          <p:cNvPr id="5" name="Picture 4" descr="vLegis - dokum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690"/>
            <a:ext cx="9144000" cy="605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6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53</a:t>
            </a:fld>
            <a:endParaRPr lang="cs-CZ"/>
          </a:p>
        </p:txBody>
      </p:sp>
      <p:sp>
        <p:nvSpPr>
          <p:cNvPr id="3" name="TextBox 2"/>
          <p:cNvSpPr txBox="1"/>
          <p:nvPr/>
        </p:nvSpPr>
        <p:spPr>
          <a:xfrm>
            <a:off x="1619672" y="6381328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16 – </a:t>
            </a:r>
            <a:r>
              <a:rPr lang="cs-CZ" dirty="0" err="1" smtClean="0"/>
              <a:t>vLegis</a:t>
            </a:r>
            <a:r>
              <a:rPr lang="cs-CZ" dirty="0" smtClean="0"/>
              <a:t> – rešeršní košík</a:t>
            </a:r>
            <a:endParaRPr lang="cs-CZ" dirty="0"/>
          </a:p>
        </p:txBody>
      </p:sp>
      <p:pic>
        <p:nvPicPr>
          <p:cNvPr id="4" name="Picture 3" descr="vLegis - kosi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67"/>
            <a:ext cx="9144000" cy="56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3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>
            <a:normAutofit/>
          </a:bodyPr>
          <a:lstStyle/>
          <a:p>
            <a:r>
              <a:rPr lang="cs-CZ" dirty="0" smtClean="0"/>
              <a:t>Portál ODok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54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Účel portálu</a:t>
            </a:r>
          </a:p>
          <a:p>
            <a:pPr lvl="1"/>
            <a:r>
              <a:rPr lang="cs-CZ" sz="2500" dirty="0"/>
              <a:t>Centrální zdroj informací pro uživatele a veřejnost</a:t>
            </a:r>
            <a:r>
              <a:rPr lang="cs-CZ" sz="1300" dirty="0"/>
              <a:t> </a:t>
            </a:r>
            <a:endParaRPr lang="en-US" sz="2500" dirty="0"/>
          </a:p>
          <a:p>
            <a:pPr lvl="2"/>
            <a:r>
              <a:rPr lang="cs-CZ" sz="2100" dirty="0"/>
              <a:t>jednotný přístup k informacím</a:t>
            </a:r>
            <a:endParaRPr lang="en-US" sz="2100" dirty="0"/>
          </a:p>
          <a:p>
            <a:pPr lvl="2"/>
            <a:r>
              <a:rPr lang="cs-CZ" sz="2100" dirty="0"/>
              <a:t>už nebude nutné </a:t>
            </a:r>
            <a:r>
              <a:rPr lang="cs-CZ" sz="2100" dirty="0" smtClean="0"/>
              <a:t>shromažďovat </a:t>
            </a:r>
            <a:r>
              <a:rPr lang="cs-CZ" sz="2100" dirty="0"/>
              <a:t>informace </a:t>
            </a:r>
            <a:r>
              <a:rPr lang="cs-CZ" sz="2100" dirty="0" smtClean="0"/>
              <a:t>ze stránek </a:t>
            </a:r>
            <a:r>
              <a:rPr lang="cs-CZ" sz="2100" dirty="0"/>
              <a:t>vlády, knihovny připravované legislativy, případně </a:t>
            </a:r>
            <a:r>
              <a:rPr lang="cs-CZ" sz="2100" dirty="0" err="1"/>
              <a:t>ISAPu</a:t>
            </a:r>
            <a:endParaRPr lang="en-US" sz="2100" dirty="0"/>
          </a:p>
          <a:p>
            <a:pPr lvl="2"/>
            <a:r>
              <a:rPr lang="cs-CZ" sz="2100" dirty="0"/>
              <a:t>p</a:t>
            </a:r>
            <a:r>
              <a:rPr lang="cs-CZ" sz="2100" dirty="0" smtClean="0"/>
              <a:t>ropojení </a:t>
            </a:r>
            <a:r>
              <a:rPr lang="cs-CZ" sz="2100" dirty="0"/>
              <a:t>informací z jednotlivých systémů</a:t>
            </a:r>
            <a:endParaRPr lang="en-US" sz="2100" dirty="0"/>
          </a:p>
          <a:p>
            <a:pPr lvl="2"/>
            <a:r>
              <a:rPr lang="cs-CZ" sz="2100" dirty="0"/>
              <a:t>j</a:t>
            </a:r>
            <a:r>
              <a:rPr lang="cs-CZ" sz="2100" dirty="0" smtClean="0"/>
              <a:t>ednotné </a:t>
            </a:r>
            <a:r>
              <a:rPr lang="cs-CZ" sz="2100" dirty="0"/>
              <a:t>uživatelské prostředí zvyšuje komfort uživatele</a:t>
            </a:r>
            <a:endParaRPr lang="en-US" sz="2100" dirty="0"/>
          </a:p>
          <a:p>
            <a:pPr lvl="1"/>
            <a:r>
              <a:rPr lang="cs-CZ" sz="2500" dirty="0"/>
              <a:t>Rozcestník do všech dílčích aplikací ODok včetně </a:t>
            </a:r>
            <a:r>
              <a:rPr lang="cs-CZ" sz="2500" dirty="0" smtClean="0"/>
              <a:t>helpdesku (obr. 17)</a:t>
            </a:r>
          </a:p>
        </p:txBody>
      </p:sp>
      <p:pic>
        <p:nvPicPr>
          <p:cNvPr id="6" name="obrázek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0448" y="6366951"/>
            <a:ext cx="3416008" cy="38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565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55</a:t>
            </a:fld>
            <a:endParaRPr lang="cs-CZ"/>
          </a:p>
        </p:txBody>
      </p:sp>
      <p:sp>
        <p:nvSpPr>
          <p:cNvPr id="3" name="TextBox 2"/>
          <p:cNvSpPr txBox="1"/>
          <p:nvPr/>
        </p:nvSpPr>
        <p:spPr>
          <a:xfrm>
            <a:off x="1619672" y="6381328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17 – Portál Aplikace ODok – úvodní stránka</a:t>
            </a:r>
            <a:endParaRPr lang="cs-CZ" dirty="0"/>
          </a:p>
        </p:txBody>
      </p:sp>
      <p:pic>
        <p:nvPicPr>
          <p:cNvPr id="5" name="Picture 4" descr="Portál - uvo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496944" cy="630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6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>
            <a:normAutofit/>
          </a:bodyPr>
          <a:lstStyle/>
          <a:p>
            <a:r>
              <a:rPr lang="cs-CZ" dirty="0" smtClean="0"/>
              <a:t>Portál ODok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56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Základní funkcionality</a:t>
            </a:r>
          </a:p>
          <a:p>
            <a:pPr lvl="1"/>
            <a:r>
              <a:rPr lang="cs-CZ" sz="2500" dirty="0" smtClean="0"/>
              <a:t>Portál ODok integruje veřejné aplikace ODok, tj. KPL</a:t>
            </a:r>
            <a:r>
              <a:rPr lang="cs-CZ" sz="2500" dirty="0"/>
              <a:t>, </a:t>
            </a:r>
            <a:r>
              <a:rPr lang="cs-CZ" sz="2500" dirty="0" err="1"/>
              <a:t>zVlády</a:t>
            </a:r>
            <a:r>
              <a:rPr lang="cs-CZ" sz="2500" dirty="0"/>
              <a:t> a </a:t>
            </a:r>
            <a:r>
              <a:rPr lang="cs-CZ" sz="2500" dirty="0" err="1" smtClean="0"/>
              <a:t>vLegis</a:t>
            </a:r>
            <a:r>
              <a:rPr lang="cs-CZ" sz="2500" dirty="0" smtClean="0"/>
              <a:t>, a Helpdesk </a:t>
            </a:r>
            <a:r>
              <a:rPr lang="cs-CZ" sz="2500" dirty="0"/>
              <a:t>ODok</a:t>
            </a:r>
            <a:endParaRPr lang="en-US" sz="2500" dirty="0"/>
          </a:p>
          <a:p>
            <a:pPr lvl="1"/>
            <a:r>
              <a:rPr lang="cs-CZ" sz="2500" dirty="0"/>
              <a:t>Po zaregistrování zpřístupnění dalších funkcionalit</a:t>
            </a:r>
            <a:endParaRPr lang="en-US" sz="2500" dirty="0"/>
          </a:p>
          <a:p>
            <a:pPr lvl="2"/>
            <a:r>
              <a:rPr lang="cs-CZ" sz="2100" dirty="0"/>
              <a:t>r</a:t>
            </a:r>
            <a:r>
              <a:rPr lang="cs-CZ" sz="2100" dirty="0" smtClean="0"/>
              <a:t>ešeršní </a:t>
            </a:r>
            <a:r>
              <a:rPr lang="cs-CZ" sz="2100" dirty="0"/>
              <a:t>košík katalogu </a:t>
            </a:r>
            <a:r>
              <a:rPr lang="cs-CZ" sz="2100" dirty="0" err="1"/>
              <a:t>vLegis</a:t>
            </a:r>
            <a:endParaRPr lang="en-US" sz="2100" dirty="0"/>
          </a:p>
          <a:p>
            <a:pPr lvl="2"/>
            <a:r>
              <a:rPr lang="cs-CZ" sz="2100" dirty="0"/>
              <a:t>RSS kanály</a:t>
            </a:r>
            <a:r>
              <a:rPr lang="cs-CZ" sz="1100" dirty="0"/>
              <a:t> </a:t>
            </a:r>
            <a:endParaRPr lang="en-US" sz="2100" dirty="0"/>
          </a:p>
          <a:p>
            <a:pPr lvl="1"/>
            <a:r>
              <a:rPr lang="cs-CZ" sz="2500" dirty="0"/>
              <a:t>Diferenciace uživatelských práv podle rolí</a:t>
            </a:r>
            <a:endParaRPr lang="en-US" sz="2500" dirty="0"/>
          </a:p>
          <a:p>
            <a:pPr lvl="2"/>
            <a:r>
              <a:rPr lang="cs-CZ" sz="2100" dirty="0"/>
              <a:t>a</a:t>
            </a:r>
            <a:r>
              <a:rPr lang="cs-CZ" sz="2100" dirty="0" smtClean="0"/>
              <a:t>nonymní </a:t>
            </a:r>
            <a:r>
              <a:rPr lang="cs-CZ" sz="2100" dirty="0"/>
              <a:t>uživatelé, přihlášená veřejnost a uživatelé </a:t>
            </a:r>
            <a:r>
              <a:rPr lang="cs-CZ" sz="2100" dirty="0" err="1"/>
              <a:t>eKLEPu</a:t>
            </a:r>
            <a:r>
              <a:rPr lang="cs-CZ" sz="2100" dirty="0"/>
              <a:t> a </a:t>
            </a:r>
            <a:r>
              <a:rPr lang="cs-CZ" sz="2100" dirty="0" err="1"/>
              <a:t>eVlády</a:t>
            </a:r>
            <a:r>
              <a:rPr lang="cs-CZ" sz="2100" dirty="0"/>
              <a:t> budou mít k dispozici jiné </a:t>
            </a:r>
            <a:r>
              <a:rPr lang="cs-CZ" sz="2100" dirty="0" smtClean="0"/>
              <a:t>funkcionality</a:t>
            </a:r>
            <a:endParaRPr lang="en-US" sz="2100" dirty="0"/>
          </a:p>
        </p:txBody>
      </p:sp>
      <p:pic>
        <p:nvPicPr>
          <p:cNvPr id="6" name="obrázek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0448" y="6366951"/>
            <a:ext cx="3416008" cy="38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939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>
            <a:normAutofit/>
          </a:bodyPr>
          <a:lstStyle/>
          <a:p>
            <a:r>
              <a:rPr lang="cs-CZ" dirty="0" smtClean="0"/>
              <a:t>Portál ODok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57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Uživatelská práva</a:t>
            </a:r>
          </a:p>
          <a:p>
            <a:pPr lvl="1"/>
            <a:r>
              <a:rPr lang="cs-CZ" sz="2500" dirty="0"/>
              <a:t>Anonymní uživatelé</a:t>
            </a:r>
            <a:endParaRPr lang="en-US" sz="2500" dirty="0"/>
          </a:p>
          <a:p>
            <a:pPr lvl="2"/>
            <a:r>
              <a:rPr lang="cs-CZ" sz="2100" dirty="0"/>
              <a:t>p</a:t>
            </a:r>
            <a:r>
              <a:rPr lang="cs-CZ" sz="2100" dirty="0" smtClean="0"/>
              <a:t>řístup </a:t>
            </a:r>
            <a:r>
              <a:rPr lang="cs-CZ" sz="2100" dirty="0"/>
              <a:t>do KPL, </a:t>
            </a:r>
            <a:r>
              <a:rPr lang="cs-CZ" sz="2100" dirty="0" err="1"/>
              <a:t>zVlády</a:t>
            </a:r>
            <a:r>
              <a:rPr lang="cs-CZ" sz="2100" dirty="0"/>
              <a:t> a </a:t>
            </a:r>
            <a:r>
              <a:rPr lang="cs-CZ" sz="2100" dirty="0" err="1"/>
              <a:t>vLegis</a:t>
            </a:r>
            <a:r>
              <a:rPr lang="cs-CZ" sz="2100" dirty="0"/>
              <a:t> a do znalostní báze helpdesku</a:t>
            </a:r>
            <a:endParaRPr lang="en-US" sz="2100" dirty="0"/>
          </a:p>
          <a:p>
            <a:pPr lvl="1"/>
            <a:r>
              <a:rPr lang="cs-CZ" sz="2500" dirty="0"/>
              <a:t>Přihlášená veřejnost</a:t>
            </a:r>
            <a:endParaRPr lang="en-US" sz="2500" dirty="0"/>
          </a:p>
          <a:p>
            <a:pPr lvl="2"/>
            <a:r>
              <a:rPr lang="cs-CZ" sz="2100" dirty="0"/>
              <a:t>p</a:t>
            </a:r>
            <a:r>
              <a:rPr lang="cs-CZ" sz="2100" dirty="0" smtClean="0"/>
              <a:t>řístup </a:t>
            </a:r>
            <a:r>
              <a:rPr lang="cs-CZ" sz="2100" dirty="0"/>
              <a:t>do KPL, </a:t>
            </a:r>
            <a:r>
              <a:rPr lang="cs-CZ" sz="2100" dirty="0" err="1"/>
              <a:t>zVlády</a:t>
            </a:r>
            <a:r>
              <a:rPr lang="cs-CZ" sz="2100" dirty="0"/>
              <a:t> a </a:t>
            </a:r>
            <a:r>
              <a:rPr lang="cs-CZ" sz="2100" dirty="0" err="1"/>
              <a:t>vLegis</a:t>
            </a:r>
            <a:r>
              <a:rPr lang="cs-CZ" sz="2100" dirty="0"/>
              <a:t> a do znalostní báze </a:t>
            </a:r>
            <a:r>
              <a:rPr lang="cs-CZ" sz="2100" dirty="0" smtClean="0"/>
              <a:t>helpdesku</a:t>
            </a:r>
            <a:endParaRPr lang="en-US" sz="2100" dirty="0"/>
          </a:p>
          <a:p>
            <a:pPr lvl="2"/>
            <a:r>
              <a:rPr lang="cs-CZ" sz="2100" dirty="0"/>
              <a:t>m</a:t>
            </a:r>
            <a:r>
              <a:rPr lang="cs-CZ" sz="2100" dirty="0" smtClean="0"/>
              <a:t>ožnost </a:t>
            </a:r>
            <a:r>
              <a:rPr lang="cs-CZ" sz="2100" dirty="0"/>
              <a:t>tvorby rešerší</a:t>
            </a:r>
            <a:endParaRPr lang="en-US" sz="2100" dirty="0"/>
          </a:p>
          <a:p>
            <a:pPr lvl="1"/>
            <a:r>
              <a:rPr lang="cs-CZ" sz="2500" dirty="0" smtClean="0"/>
              <a:t>Stávající uživatelé </a:t>
            </a:r>
            <a:r>
              <a:rPr lang="cs-CZ" sz="2500" dirty="0" err="1"/>
              <a:t>eKLEPu</a:t>
            </a:r>
            <a:r>
              <a:rPr lang="cs-CZ" sz="2500" dirty="0"/>
              <a:t> nebo </a:t>
            </a:r>
            <a:r>
              <a:rPr lang="cs-CZ" sz="2500" dirty="0" err="1"/>
              <a:t>eVlády</a:t>
            </a:r>
            <a:endParaRPr lang="en-US" sz="2500" dirty="0"/>
          </a:p>
          <a:p>
            <a:pPr lvl="2"/>
            <a:r>
              <a:rPr lang="cs-CZ" sz="2100" dirty="0"/>
              <a:t>p</a:t>
            </a:r>
            <a:r>
              <a:rPr lang="cs-CZ" sz="2100" dirty="0" smtClean="0"/>
              <a:t>řístup i do </a:t>
            </a:r>
            <a:r>
              <a:rPr lang="cs-CZ" sz="2100" dirty="0"/>
              <a:t>KPL, </a:t>
            </a:r>
            <a:r>
              <a:rPr lang="cs-CZ" sz="2100" dirty="0" err="1"/>
              <a:t>zVlády</a:t>
            </a:r>
            <a:r>
              <a:rPr lang="cs-CZ" sz="2100" dirty="0"/>
              <a:t> a </a:t>
            </a:r>
            <a:r>
              <a:rPr lang="cs-CZ" sz="2100" dirty="0" err="1"/>
              <a:t>vLegis</a:t>
            </a:r>
            <a:r>
              <a:rPr lang="cs-CZ" sz="2100" dirty="0"/>
              <a:t> a do znalostní báze </a:t>
            </a:r>
            <a:r>
              <a:rPr lang="cs-CZ" sz="2100" dirty="0" smtClean="0"/>
              <a:t>helpdesku</a:t>
            </a:r>
            <a:endParaRPr lang="en-US" sz="2100" dirty="0"/>
          </a:p>
          <a:p>
            <a:pPr lvl="2"/>
            <a:r>
              <a:rPr lang="cs-CZ" sz="2100" dirty="0"/>
              <a:t>m</a:t>
            </a:r>
            <a:r>
              <a:rPr lang="cs-CZ" sz="2100" dirty="0" smtClean="0"/>
              <a:t>ožnost </a:t>
            </a:r>
            <a:r>
              <a:rPr lang="cs-CZ" sz="2100" dirty="0"/>
              <a:t>tvorby rešerší</a:t>
            </a:r>
            <a:endParaRPr lang="en-US" sz="2100" dirty="0"/>
          </a:p>
          <a:p>
            <a:pPr lvl="2"/>
            <a:r>
              <a:rPr lang="cs-CZ" sz="2100" dirty="0"/>
              <a:t>m</a:t>
            </a:r>
            <a:r>
              <a:rPr lang="cs-CZ" sz="2100" dirty="0" smtClean="0"/>
              <a:t>ožnost podání </a:t>
            </a:r>
            <a:r>
              <a:rPr lang="cs-CZ" sz="2100" dirty="0"/>
              <a:t>technického nebo odborného dotazu v helpdesku</a:t>
            </a:r>
            <a:endParaRPr lang="en-US" sz="2100" dirty="0"/>
          </a:p>
          <a:p>
            <a:pPr marL="0" indent="0">
              <a:buNone/>
            </a:pPr>
            <a:endParaRPr lang="cs-CZ" sz="2800" dirty="0"/>
          </a:p>
        </p:txBody>
      </p:sp>
      <p:pic>
        <p:nvPicPr>
          <p:cNvPr id="6" name="obrázek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0448" y="6366951"/>
            <a:ext cx="3416008" cy="38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042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>
            <a:normAutofit/>
          </a:bodyPr>
          <a:lstStyle/>
          <a:p>
            <a:r>
              <a:rPr lang="cs-CZ" dirty="0" smtClean="0"/>
              <a:t>Aktuální stav projektu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58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/>
              <a:t>Aktuální fáze</a:t>
            </a:r>
          </a:p>
          <a:p>
            <a:pPr lvl="1"/>
            <a:r>
              <a:rPr lang="cs-CZ" sz="2500" dirty="0" smtClean="0"/>
              <a:t>Aplikace ODok - fáze testování</a:t>
            </a:r>
          </a:p>
          <a:p>
            <a:pPr lvl="1"/>
            <a:r>
              <a:rPr lang="cs-CZ" sz="2500" dirty="0" smtClean="0"/>
              <a:t>Helpdesk ODok  - dokončení aplikace, počátek testovací fáze</a:t>
            </a:r>
          </a:p>
          <a:p>
            <a:r>
              <a:rPr lang="cs-CZ" sz="2800" dirty="0" smtClean="0"/>
              <a:t>Předpokládané spuštění modernizovaného ODok</a:t>
            </a:r>
          </a:p>
          <a:p>
            <a:pPr lvl="1"/>
            <a:r>
              <a:rPr lang="cs-CZ" sz="2500" dirty="0" smtClean="0"/>
              <a:t>červen </a:t>
            </a:r>
            <a:r>
              <a:rPr lang="cs-CZ" sz="2500" dirty="0"/>
              <a:t>– </a:t>
            </a:r>
            <a:r>
              <a:rPr lang="cs-CZ" sz="2500" dirty="0" smtClean="0"/>
              <a:t>červenec 2013</a:t>
            </a:r>
            <a:endParaRPr lang="cs-CZ" sz="2500" dirty="0"/>
          </a:p>
          <a:p>
            <a:pPr lvl="1"/>
            <a:r>
              <a:rPr lang="cs-CZ" sz="2500" dirty="0" smtClean="0"/>
              <a:t>spuštění </a:t>
            </a:r>
            <a:r>
              <a:rPr lang="cs-CZ" sz="2500" dirty="0"/>
              <a:t>projektu jako celku včetně </a:t>
            </a:r>
            <a:r>
              <a:rPr lang="cs-CZ" sz="2500" dirty="0" smtClean="0"/>
              <a:t>helpdesku</a:t>
            </a:r>
            <a:endParaRPr lang="cs-CZ" sz="2500" dirty="0"/>
          </a:p>
          <a:p>
            <a:pPr lvl="1"/>
            <a:r>
              <a:rPr lang="cs-CZ" sz="2500" dirty="0" smtClean="0"/>
              <a:t>uživatelé </a:t>
            </a:r>
            <a:r>
              <a:rPr lang="cs-CZ" sz="2500" dirty="0"/>
              <a:t>budou o průběhu spouštění informováni s dostatečným </a:t>
            </a:r>
            <a:r>
              <a:rPr lang="cs-CZ" sz="2500" dirty="0" smtClean="0"/>
              <a:t>předstihem</a:t>
            </a:r>
          </a:p>
          <a:p>
            <a:r>
              <a:rPr lang="cs-CZ" sz="2800" dirty="0" smtClean="0"/>
              <a:t>Upozornění</a:t>
            </a:r>
          </a:p>
          <a:p>
            <a:pPr lvl="1"/>
            <a:r>
              <a:rPr lang="cs-CZ" sz="2500" dirty="0" smtClean="0"/>
              <a:t>snímky obrazovek a fotografie </a:t>
            </a:r>
            <a:r>
              <a:rPr lang="cs-CZ" sz="2500" dirty="0"/>
              <a:t>uvedené v prezentaci jsou pouze </a:t>
            </a:r>
            <a:r>
              <a:rPr lang="cs-CZ" sz="2500" dirty="0" smtClean="0"/>
              <a:t>ilustrační</a:t>
            </a:r>
            <a:endParaRPr lang="en-US" sz="2500" dirty="0"/>
          </a:p>
        </p:txBody>
      </p:sp>
      <p:pic>
        <p:nvPicPr>
          <p:cNvPr id="8" name="obrázek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0448" y="6366951"/>
            <a:ext cx="3416008" cy="38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605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>
            <a:normAutofit/>
          </a:bodyPr>
          <a:lstStyle/>
          <a:p>
            <a:r>
              <a:rPr lang="cs-CZ" dirty="0" smtClean="0"/>
              <a:t>Podporovaná technologie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59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Prohlížeče</a:t>
            </a:r>
          </a:p>
          <a:p>
            <a:pPr lvl="1"/>
            <a:r>
              <a:rPr lang="cs-CZ" sz="2500" dirty="0" smtClean="0"/>
              <a:t>Internet Explorer 7 a vyšší</a:t>
            </a:r>
          </a:p>
          <a:p>
            <a:pPr lvl="1"/>
            <a:r>
              <a:rPr lang="cs-CZ" sz="2500" dirty="0" err="1" smtClean="0"/>
              <a:t>Firefox</a:t>
            </a:r>
            <a:r>
              <a:rPr lang="cs-CZ" sz="2500" dirty="0" smtClean="0"/>
              <a:t> 3 a vyšší</a:t>
            </a:r>
          </a:p>
          <a:p>
            <a:pPr lvl="1"/>
            <a:r>
              <a:rPr lang="cs-CZ" sz="2500" dirty="0" smtClean="0"/>
              <a:t>Google Chrome 4 a vyšší</a:t>
            </a:r>
          </a:p>
          <a:p>
            <a:pPr lvl="1"/>
            <a:r>
              <a:rPr lang="cs-CZ" sz="2500" dirty="0" smtClean="0"/>
              <a:t>Další požadavky: doplňky pro čtení PDF a </a:t>
            </a:r>
            <a:r>
              <a:rPr lang="cs-CZ" sz="2500" dirty="0" err="1" smtClean="0"/>
              <a:t>flash</a:t>
            </a:r>
            <a:r>
              <a:rPr lang="cs-CZ" sz="2500" dirty="0" smtClean="0"/>
              <a:t> aplikací</a:t>
            </a:r>
          </a:p>
          <a:p>
            <a:r>
              <a:rPr lang="cs-CZ" sz="2800" dirty="0" smtClean="0"/>
              <a:t>Operační systémy počítačů</a:t>
            </a:r>
          </a:p>
          <a:p>
            <a:pPr lvl="1"/>
            <a:r>
              <a:rPr lang="cs-CZ" sz="2200" dirty="0" smtClean="0"/>
              <a:t>Windows XP a vyšší</a:t>
            </a:r>
          </a:p>
          <a:p>
            <a:pPr lvl="1"/>
            <a:r>
              <a:rPr lang="cs-CZ" sz="2200" dirty="0" smtClean="0"/>
              <a:t>MAC OS X</a:t>
            </a:r>
          </a:p>
          <a:p>
            <a:pPr lvl="1"/>
            <a:r>
              <a:rPr lang="cs-CZ" sz="2200" dirty="0" smtClean="0"/>
              <a:t>Linux (</a:t>
            </a:r>
            <a:r>
              <a:rPr lang="cs-CZ" sz="2200" dirty="0" err="1" smtClean="0"/>
              <a:t>RedHat</a:t>
            </a:r>
            <a:r>
              <a:rPr lang="cs-CZ" sz="2200" dirty="0" smtClean="0"/>
              <a:t>, </a:t>
            </a:r>
            <a:r>
              <a:rPr lang="cs-CZ" sz="2200" dirty="0" err="1" smtClean="0"/>
              <a:t>SuSe</a:t>
            </a:r>
            <a:r>
              <a:rPr lang="cs-CZ" sz="2200" dirty="0" smtClean="0"/>
              <a:t>, </a:t>
            </a:r>
            <a:r>
              <a:rPr lang="cs-CZ" sz="2200" dirty="0" err="1" smtClean="0"/>
              <a:t>Debian</a:t>
            </a:r>
            <a:r>
              <a:rPr lang="cs-CZ" sz="2200" dirty="0" smtClean="0"/>
              <a:t> a </a:t>
            </a:r>
            <a:r>
              <a:rPr lang="cs-CZ" sz="2200" dirty="0" err="1" smtClean="0"/>
              <a:t>Ubuntu</a:t>
            </a:r>
            <a:r>
              <a:rPr lang="cs-CZ" sz="2200" dirty="0" smtClean="0"/>
              <a:t>)</a:t>
            </a:r>
          </a:p>
          <a:p>
            <a:r>
              <a:rPr lang="cs-CZ" sz="2500" dirty="0" smtClean="0"/>
              <a:t>Přihlášení do systémů </a:t>
            </a:r>
            <a:r>
              <a:rPr lang="cs-CZ" sz="2500" dirty="0" err="1" smtClean="0"/>
              <a:t>eKLEP</a:t>
            </a:r>
            <a:r>
              <a:rPr lang="cs-CZ" sz="2500" dirty="0" smtClean="0"/>
              <a:t>, </a:t>
            </a:r>
            <a:r>
              <a:rPr lang="cs-CZ" sz="2500" dirty="0" err="1" smtClean="0"/>
              <a:t>eVláda</a:t>
            </a:r>
            <a:r>
              <a:rPr lang="cs-CZ" sz="2500" dirty="0" smtClean="0"/>
              <a:t> i na Portál ODok</a:t>
            </a:r>
          </a:p>
          <a:p>
            <a:pPr lvl="1"/>
            <a:r>
              <a:rPr lang="cs-CZ" sz="2200" dirty="0" smtClean="0"/>
              <a:t>celá emailová adresa a heslo</a:t>
            </a:r>
          </a:p>
        </p:txBody>
      </p:sp>
      <p:pic>
        <p:nvPicPr>
          <p:cNvPr id="6" name="obrázek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0448" y="6366951"/>
            <a:ext cx="3416008" cy="38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71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/>
          <a:lstStyle/>
          <a:p>
            <a:r>
              <a:rPr lang="cs-CZ" dirty="0" smtClean="0"/>
              <a:t>Úvod do ODok - Historie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Celý rok 2002 – Realizace</a:t>
            </a:r>
          </a:p>
          <a:p>
            <a:pPr lvl="1"/>
            <a:r>
              <a:rPr lang="cs-CZ" dirty="0"/>
              <a:t>Proces automatizovaného sledování legislativních návrhů</a:t>
            </a:r>
          </a:p>
          <a:p>
            <a:pPr lvl="1"/>
            <a:r>
              <a:rPr lang="cs-CZ" dirty="0"/>
              <a:t>Vznik </a:t>
            </a:r>
            <a:r>
              <a:rPr lang="cs-CZ" dirty="0" err="1"/>
              <a:t>eKLEP</a:t>
            </a:r>
            <a:r>
              <a:rPr lang="cs-CZ" dirty="0"/>
              <a:t> (Elektronická knihovna legislativního procesu)</a:t>
            </a:r>
          </a:p>
          <a:p>
            <a:pPr lvl="1"/>
            <a:r>
              <a:rPr lang="cs-CZ" dirty="0"/>
              <a:t>Vznik AVS, AVP, </a:t>
            </a:r>
            <a:r>
              <a:rPr lang="cs-CZ" dirty="0" err="1"/>
              <a:t>eVLADA</a:t>
            </a:r>
            <a:r>
              <a:rPr lang="cs-CZ" dirty="0"/>
              <a:t>, DUS</a:t>
            </a:r>
          </a:p>
          <a:p>
            <a:pPr lvl="1"/>
            <a:r>
              <a:rPr lang="cs-CZ" dirty="0"/>
              <a:t>Bezpečnostní model</a:t>
            </a:r>
          </a:p>
          <a:p>
            <a:r>
              <a:rPr lang="cs-CZ" dirty="0" smtClean="0"/>
              <a:t>Leden </a:t>
            </a:r>
            <a:r>
              <a:rPr lang="cs-CZ" dirty="0"/>
              <a:t>2003 – Zkušební provoz</a:t>
            </a:r>
          </a:p>
          <a:p>
            <a:pPr lvl="1"/>
            <a:r>
              <a:rPr lang="cs-CZ" dirty="0"/>
              <a:t>Opuštění vize možnosti formalizovaného popisu struktury a vzhledu legislativních dokumentů</a:t>
            </a:r>
          </a:p>
          <a:p>
            <a:r>
              <a:rPr lang="cs-CZ" dirty="0"/>
              <a:t>Leden 2004 až dosud – Produkce</a:t>
            </a:r>
          </a:p>
          <a:p>
            <a:pPr lvl="1"/>
            <a:r>
              <a:rPr lang="cs-CZ" dirty="0"/>
              <a:t>Drobné změny funkcionality</a:t>
            </a:r>
          </a:p>
          <a:p>
            <a:pPr lvl="1"/>
            <a:r>
              <a:rPr lang="cs-CZ" dirty="0"/>
              <a:t>Doplnění nových funkcionalit</a:t>
            </a:r>
          </a:p>
          <a:p>
            <a:pPr lvl="1"/>
            <a:r>
              <a:rPr lang="cs-CZ" dirty="0"/>
              <a:t>Změna koncepce úložiště (2007)</a:t>
            </a:r>
          </a:p>
          <a:p>
            <a:pPr lvl="1"/>
            <a:r>
              <a:rPr lang="cs-CZ" dirty="0" smtClean="0"/>
              <a:t>Průběžné </a:t>
            </a:r>
            <a:r>
              <a:rPr lang="cs-CZ" dirty="0"/>
              <a:t>úpravy </a:t>
            </a:r>
            <a:r>
              <a:rPr lang="cs-CZ" dirty="0" smtClean="0"/>
              <a:t>uživatelského rozhraní</a:t>
            </a:r>
            <a:endParaRPr lang="cs-CZ" dirty="0"/>
          </a:p>
          <a:p>
            <a:pPr lvl="1"/>
            <a:r>
              <a:rPr lang="cs-CZ" dirty="0"/>
              <a:t>Aktualizace koncepce ODok (2008)</a:t>
            </a:r>
          </a:p>
          <a:p>
            <a:pPr lvl="1"/>
            <a:r>
              <a:rPr lang="cs-CZ" dirty="0"/>
              <a:t>Návrh modernizace (2010)</a:t>
            </a:r>
          </a:p>
          <a:p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6" name="obrázek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0448" y="6366951"/>
            <a:ext cx="3416008" cy="38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853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>
            <a:normAutofit/>
          </a:bodyPr>
          <a:lstStyle/>
          <a:p>
            <a:r>
              <a:rPr lang="cs-CZ" dirty="0" smtClean="0"/>
              <a:t>Kontakt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60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Své připomínky a podněty můžete zasílat na adresu:</a:t>
            </a:r>
          </a:p>
          <a:p>
            <a:pPr marL="0" indent="0" algn="ctr">
              <a:buNone/>
            </a:pPr>
            <a:endParaRPr lang="cs-CZ" sz="2800" dirty="0" smtClean="0"/>
          </a:p>
          <a:p>
            <a:pPr marL="0" indent="0" algn="ctr">
              <a:buNone/>
            </a:pPr>
            <a:r>
              <a:rPr lang="cs-CZ" sz="2800" dirty="0" smtClean="0">
                <a:hlinkClick r:id="rId2"/>
              </a:rPr>
              <a:t>odok@vlada.cz</a:t>
            </a:r>
            <a:endParaRPr lang="cs-CZ" sz="2800" dirty="0" smtClean="0"/>
          </a:p>
          <a:p>
            <a:pPr marL="0" indent="0" algn="ctr">
              <a:buNone/>
            </a:pPr>
            <a:endParaRPr lang="cs-CZ" sz="2800" dirty="0"/>
          </a:p>
          <a:p>
            <a:pPr marL="0" indent="0" algn="ctr">
              <a:buNone/>
            </a:pPr>
            <a:endParaRPr lang="cs-CZ" sz="2800" dirty="0" smtClean="0"/>
          </a:p>
          <a:p>
            <a:pPr marL="0" indent="0" algn="ctr">
              <a:buNone/>
            </a:pPr>
            <a:r>
              <a:rPr lang="cs-CZ" sz="2800" dirty="0" smtClean="0"/>
              <a:t>Dotazy?</a:t>
            </a:r>
          </a:p>
        </p:txBody>
      </p:sp>
      <p:pic>
        <p:nvPicPr>
          <p:cNvPr id="6" name="obrázek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0448" y="6366951"/>
            <a:ext cx="3416008" cy="38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196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Úvod do ODok – Východiska modernizace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/>
          </a:bodyPr>
          <a:lstStyle/>
          <a:p>
            <a:r>
              <a:rPr lang="cs-CZ" dirty="0"/>
              <a:t>Zjištění Analýzy modernizace ODok (2010)</a:t>
            </a:r>
          </a:p>
          <a:p>
            <a:pPr lvl="1"/>
            <a:r>
              <a:rPr lang="cs-CZ" dirty="0"/>
              <a:t>Procesy</a:t>
            </a:r>
          </a:p>
          <a:p>
            <a:pPr lvl="2"/>
            <a:r>
              <a:rPr lang="cs-CZ" dirty="0"/>
              <a:t>Změny procesů na základě legislativy</a:t>
            </a:r>
          </a:p>
          <a:p>
            <a:pPr lvl="2"/>
            <a:r>
              <a:rPr lang="cs-CZ" dirty="0"/>
              <a:t>Identifikace nových procesů</a:t>
            </a:r>
          </a:p>
          <a:p>
            <a:pPr lvl="2"/>
            <a:r>
              <a:rPr lang="cs-CZ" dirty="0"/>
              <a:t>Detailnější a širší popis procesů</a:t>
            </a:r>
          </a:p>
          <a:p>
            <a:pPr lvl="1"/>
            <a:r>
              <a:rPr lang="cs-CZ" dirty="0"/>
              <a:t>Technologická omezení</a:t>
            </a:r>
          </a:p>
          <a:p>
            <a:pPr lvl="1"/>
            <a:r>
              <a:rPr lang="cs-CZ" dirty="0"/>
              <a:t>Nové požadavky na IT služby</a:t>
            </a:r>
          </a:p>
          <a:p>
            <a:pPr lvl="1"/>
            <a:r>
              <a:rPr lang="cs-CZ" dirty="0"/>
              <a:t>Potřeba restrukturalizace systému</a:t>
            </a:r>
          </a:p>
          <a:p>
            <a:pPr lvl="1"/>
            <a:r>
              <a:rPr lang="cs-CZ" dirty="0"/>
              <a:t>Změny na základě analýzy </a:t>
            </a:r>
            <a:r>
              <a:rPr lang="cs-CZ" dirty="0" smtClean="0"/>
              <a:t>událostí</a:t>
            </a:r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6" name="obrázek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0448" y="6366951"/>
            <a:ext cx="3416008" cy="38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660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Úvod do ODok – Východiska modernizace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/>
          </a:bodyPr>
          <a:lstStyle/>
          <a:p>
            <a:r>
              <a:rPr lang="cs-CZ" dirty="0"/>
              <a:t>Legislativní procesy</a:t>
            </a:r>
          </a:p>
          <a:p>
            <a:pPr lvl="1"/>
            <a:r>
              <a:rPr lang="cs-CZ" dirty="0"/>
              <a:t>Od vzniku ODok nastala řada změn</a:t>
            </a:r>
          </a:p>
          <a:p>
            <a:pPr lvl="1"/>
            <a:r>
              <a:rPr lang="cs-CZ" dirty="0"/>
              <a:t>Ne všechny procesy byly pokryty IT službami</a:t>
            </a:r>
          </a:p>
          <a:p>
            <a:pPr lvl="1"/>
            <a:r>
              <a:rPr lang="cs-CZ" dirty="0"/>
              <a:t>Revize existujících IT služeb na základě nového modelu legislativních procesů  </a:t>
            </a:r>
          </a:p>
          <a:p>
            <a:r>
              <a:rPr lang="cs-CZ" dirty="0"/>
              <a:t>Řídící procesy</a:t>
            </a:r>
          </a:p>
          <a:p>
            <a:pPr lvl="1"/>
            <a:r>
              <a:rPr lang="cs-CZ" dirty="0"/>
              <a:t>Restrukturalizace poskytování IT služeb ODok podle rámce ITIL v3 </a:t>
            </a:r>
          </a:p>
          <a:p>
            <a:pPr lvl="1"/>
            <a:r>
              <a:rPr lang="cs-CZ" dirty="0"/>
              <a:t>Potřeba Legislativního </a:t>
            </a:r>
            <a:r>
              <a:rPr lang="cs-CZ" dirty="0" smtClean="0"/>
              <a:t>Helpdesku</a:t>
            </a:r>
            <a:endParaRPr lang="cs-CZ" dirty="0"/>
          </a:p>
        </p:txBody>
      </p:sp>
      <p:pic>
        <p:nvPicPr>
          <p:cNvPr id="6" name="obrázek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0448" y="6366951"/>
            <a:ext cx="3416008" cy="38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702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Úvod do ODok – Východiska modernizace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A7562-73EB-44CD-BC3F-AEB4FB35977C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Technologie</a:t>
            </a:r>
          </a:p>
          <a:p>
            <a:pPr lvl="1"/>
            <a:r>
              <a:rPr lang="cs-CZ" dirty="0"/>
              <a:t>Zvýšit výkon</a:t>
            </a:r>
          </a:p>
          <a:p>
            <a:pPr lvl="1"/>
            <a:r>
              <a:rPr lang="cs-CZ" dirty="0"/>
              <a:t>Zefektivnit ukládání katalogů (</a:t>
            </a:r>
            <a:r>
              <a:rPr lang="cs-CZ" dirty="0" err="1"/>
              <a:t>metadat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Zefektivnit prohledávání fondu (primárních dat)</a:t>
            </a:r>
          </a:p>
          <a:p>
            <a:r>
              <a:rPr lang="cs-CZ" dirty="0"/>
              <a:t>Restrukturalizace systému</a:t>
            </a:r>
          </a:p>
          <a:p>
            <a:pPr lvl="1"/>
            <a:r>
              <a:rPr lang="cs-CZ" dirty="0"/>
              <a:t>Hloubková revize komponentového modelu</a:t>
            </a:r>
          </a:p>
          <a:p>
            <a:pPr lvl="1"/>
            <a:r>
              <a:rPr lang="cs-CZ" dirty="0"/>
              <a:t>Nová kompozice IT služeb</a:t>
            </a:r>
          </a:p>
          <a:p>
            <a:r>
              <a:rPr lang="cs-CZ" dirty="0"/>
              <a:t>Komunikace</a:t>
            </a:r>
          </a:p>
          <a:p>
            <a:pPr lvl="1"/>
            <a:r>
              <a:rPr lang="cs-CZ" dirty="0"/>
              <a:t>Rekonstrukce rozhraní se </a:t>
            </a:r>
            <a:r>
              <a:rPr lang="cs-CZ" dirty="0" smtClean="0"/>
              <a:t>systémy</a:t>
            </a:r>
            <a:endParaRPr lang="cs-CZ" dirty="0"/>
          </a:p>
          <a:p>
            <a:pPr lvl="1"/>
            <a:r>
              <a:rPr lang="cs-CZ" dirty="0"/>
              <a:t>Nové rozhraní pro uživatele</a:t>
            </a:r>
          </a:p>
          <a:p>
            <a:r>
              <a:rPr lang="cs-CZ" dirty="0"/>
              <a:t>Nová forma podpory IT služeb</a:t>
            </a:r>
          </a:p>
          <a:p>
            <a:pPr lvl="1"/>
            <a:r>
              <a:rPr lang="cs-CZ" dirty="0"/>
              <a:t>Helpdesk, </a:t>
            </a:r>
            <a:r>
              <a:rPr lang="cs-CZ" dirty="0" err="1" smtClean="0"/>
              <a:t>Servicedesk</a:t>
            </a:r>
            <a:endParaRPr lang="cs-CZ" dirty="0"/>
          </a:p>
        </p:txBody>
      </p:sp>
      <p:pic>
        <p:nvPicPr>
          <p:cNvPr id="6" name="obrázek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0448" y="6366951"/>
            <a:ext cx="3416008" cy="38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540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3227</TotalTime>
  <Words>1944</Words>
  <Application>Microsoft Office PowerPoint</Application>
  <PresentationFormat>Předvádění na obrazovce (4:3)</PresentationFormat>
  <Paragraphs>505</Paragraphs>
  <Slides>60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60</vt:i4>
      </vt:variant>
    </vt:vector>
  </HeadingPairs>
  <TitlesOfParts>
    <vt:vector size="61" baseType="lpstr">
      <vt:lpstr>Původ</vt:lpstr>
      <vt:lpstr>Seznámení uživatelů s modernizovaným systémem ODok</vt:lpstr>
      <vt:lpstr>Projekt: Úprava Informačního systému ODok</vt:lpstr>
      <vt:lpstr>Osnova školení</vt:lpstr>
      <vt:lpstr>Úvod do ODok - Historie</vt:lpstr>
      <vt:lpstr>Úvod do ODok - Historie</vt:lpstr>
      <vt:lpstr>Úvod do ODok - Historie</vt:lpstr>
      <vt:lpstr>Úvod do ODok – Východiska modernizace</vt:lpstr>
      <vt:lpstr>Úvod do ODok – Východiska modernizace</vt:lpstr>
      <vt:lpstr>Úvod do ODok – Východiska modernizace</vt:lpstr>
      <vt:lpstr>Úvod do ODok – Hlavní přínosy modernizace</vt:lpstr>
      <vt:lpstr>Úvod do ODok – Struktura ODok</vt:lpstr>
      <vt:lpstr>Úvod do ODok – Aplikace ODoku</vt:lpstr>
      <vt:lpstr>Úvod do ODok – Aplikace ODoku</vt:lpstr>
      <vt:lpstr>Úvod do ODok – Aplikace ODoku</vt:lpstr>
      <vt:lpstr>Úvod do ODok – Aplikace ODoku</vt:lpstr>
      <vt:lpstr>Úvod do ODok – Aplikace ODoku</vt:lpstr>
      <vt:lpstr>Úvod do ODok – Aplikace ODoku</vt:lpstr>
      <vt:lpstr>Úvod do ODok – Aplikace ODoku</vt:lpstr>
      <vt:lpstr>Aplikace ODok - přehled</vt:lpstr>
      <vt:lpstr>Aplikace ODok – eKLEP</vt:lpstr>
      <vt:lpstr>Aplikace ODok – eKLEP</vt:lpstr>
      <vt:lpstr>Aplikace ODok – eKLEP</vt:lpstr>
      <vt:lpstr>Aplikace ODok – eKLEP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Aplikace ODok – eKLEP</vt:lpstr>
      <vt:lpstr>Aplikace ODok – eKLEP</vt:lpstr>
      <vt:lpstr>Aplikace ODok – eKLEP</vt:lpstr>
      <vt:lpstr>Prezentace aplikace PowerPoint</vt:lpstr>
      <vt:lpstr>Prezentace aplikace PowerPoint</vt:lpstr>
      <vt:lpstr>Aplikace ODok – eKLEP</vt:lpstr>
      <vt:lpstr>Prezentace aplikace PowerPoint</vt:lpstr>
      <vt:lpstr>Prezentace aplikace PowerPoint</vt:lpstr>
      <vt:lpstr>Aplikace ODok – eKLEP</vt:lpstr>
      <vt:lpstr>Aplikace ODok – AVS/AVP</vt:lpstr>
      <vt:lpstr>Aplikace ODok – eVláda</vt:lpstr>
      <vt:lpstr>Prezentace aplikace PowerPoint</vt:lpstr>
      <vt:lpstr>Prezentace aplikace PowerPoint</vt:lpstr>
      <vt:lpstr>Aplikace ODok – KPL</vt:lpstr>
      <vt:lpstr>Aplikace ODok – KPL</vt:lpstr>
      <vt:lpstr>Prezentace aplikace PowerPoint</vt:lpstr>
      <vt:lpstr>Prezentace aplikace PowerPoint</vt:lpstr>
      <vt:lpstr>Prezentace aplikace PowerPoint</vt:lpstr>
      <vt:lpstr>Aplikace ODok – zVlády (dříve DUS)</vt:lpstr>
      <vt:lpstr>Aplikace ODok – zVlády (dříve DUS)</vt:lpstr>
      <vt:lpstr>Prezentace aplikace PowerPoint</vt:lpstr>
      <vt:lpstr>Aplikace ODok – vLegis</vt:lpstr>
      <vt:lpstr>Prezentace aplikace PowerPoint</vt:lpstr>
      <vt:lpstr>Prezentace aplikace PowerPoint</vt:lpstr>
      <vt:lpstr>Portál ODok</vt:lpstr>
      <vt:lpstr>Prezentace aplikace PowerPoint</vt:lpstr>
      <vt:lpstr>Portál ODok</vt:lpstr>
      <vt:lpstr>Portál ODok</vt:lpstr>
      <vt:lpstr>Aktuální stav projektu</vt:lpstr>
      <vt:lpstr>Podporovaná technologie</vt:lpstr>
      <vt:lpstr>Kontakt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ODok</dc:title>
  <dc:creator>Tereza Jägerová</dc:creator>
  <cp:lastModifiedBy>Minář Filip</cp:lastModifiedBy>
  <cp:revision>249</cp:revision>
  <dcterms:created xsi:type="dcterms:W3CDTF">2010-06-30T07:56:49Z</dcterms:created>
  <dcterms:modified xsi:type="dcterms:W3CDTF">2013-04-11T06:36:19Z</dcterms:modified>
</cp:coreProperties>
</file>