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  <p:sldMasterId id="2147483708" r:id="rId2"/>
    <p:sldMasterId id="2147483720" r:id="rId3"/>
  </p:sldMasterIdLst>
  <p:notesMasterIdLst>
    <p:notesMasterId r:id="rId17"/>
  </p:notesMasterIdLst>
  <p:sldIdLst>
    <p:sldId id="275" r:id="rId4"/>
    <p:sldId id="269" r:id="rId5"/>
    <p:sldId id="257" r:id="rId6"/>
    <p:sldId id="258" r:id="rId7"/>
    <p:sldId id="271" r:id="rId8"/>
    <p:sldId id="272" r:id="rId9"/>
    <p:sldId id="273" r:id="rId10"/>
    <p:sldId id="264" r:id="rId11"/>
    <p:sldId id="265" r:id="rId12"/>
    <p:sldId id="266" r:id="rId13"/>
    <p:sldId id="260" r:id="rId14"/>
    <p:sldId id="261" r:id="rId15"/>
    <p:sldId id="27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8B003-04C1-4D8C-AE0E-FE071F678A32}" type="datetimeFigureOut">
              <a:rPr lang="cs-CZ" smtClean="0"/>
              <a:pPr/>
              <a:t>13.3.2013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CBFD0-244B-4ACE-BF83-D157103F54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525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AA43F-EF87-4E89-9234-440E4D3CDB06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2CDB3C-5E56-446E-B0A1-A3D22691F331}" type="datetime1">
              <a:rPr lang="cs-CZ" smtClean="0"/>
              <a:pPr/>
              <a:t>13.3.2013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2FEC2C4-6686-437A-B434-36F654859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obrázek 1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04664"/>
            <a:ext cx="7144176" cy="798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DF5E9-BED2-437D-A418-18D2581C3803}" type="datetime1">
              <a:rPr lang="cs-CZ" smtClean="0"/>
              <a:pPr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9CE0-9045-4123-97E8-5D13465BF08A}" type="datetime1">
              <a:rPr lang="cs-CZ" smtClean="0"/>
              <a:pPr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2D3F74B-CF20-44C7-ACDB-D3484352E1DF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446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71703-0C38-41A2-AB67-EA1256C0CBA4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5488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2A6102B-AA16-4CD5-9081-D67DA3857EFF}" type="datetime1">
              <a:rPr lang="cs-CZ" smtClean="0">
                <a:solidFill>
                  <a:srgbClr val="DDE9EC"/>
                </a:solidFill>
              </a:rPr>
              <a:pPr/>
              <a:t>13.3.2013</a:t>
            </a:fld>
            <a:endParaRPr lang="cs-CZ">
              <a:solidFill>
                <a:srgbClr val="DDE9EC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>
              <a:solidFill>
                <a:srgbClr val="DDE9EC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97A7562-73EB-44CD-BC3F-AEB4FB35977C}" type="slidenum">
              <a:rPr lang="cs-CZ" smtClean="0">
                <a:solidFill>
                  <a:srgbClr val="DDE9EC"/>
                </a:solidFill>
              </a:rPr>
              <a:pPr/>
              <a:t>‹#›</a:t>
            </a:fld>
            <a:endParaRPr lang="cs-CZ">
              <a:solidFill>
                <a:srgbClr val="DDE9EC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377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4FF9-F048-402A-8E73-9A224CCAF53C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28835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3E6B-F8C5-4949-865E-E7B06FCB8999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65941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5F00-6ECE-46ED-B9C4-58F7737C69EB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1201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CD875-41D8-4A8A-BB55-BB8BF95261E8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465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6AD6-6DF9-4724-A4CB-98D44DC60F77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3638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7D27D-F92D-462C-B6D2-A017CD929EDA}" type="datetime1">
              <a:rPr lang="cs-CZ" smtClean="0"/>
              <a:pPr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pic>
        <p:nvPicPr>
          <p:cNvPr id="7" name="obrázek 1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6381328"/>
            <a:ext cx="3600400" cy="402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1B2F-48CA-4E70-B798-4D4D688A4DD9}" type="datetime1">
              <a:rPr lang="cs-CZ" smtClean="0">
                <a:solidFill>
                  <a:srgbClr val="DDE9EC"/>
                </a:solidFill>
              </a:rPr>
              <a:pPr/>
              <a:t>13.3.2013</a:t>
            </a:fld>
            <a:endParaRPr lang="cs-CZ">
              <a:solidFill>
                <a:srgbClr val="DDE9EC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DE9EC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DDE9EC"/>
                </a:solidFill>
              </a:rPr>
              <a:pPr/>
              <a:t>‹#›</a:t>
            </a:fld>
            <a:endParaRPr lang="cs-CZ">
              <a:solidFill>
                <a:srgbClr val="DDE9EC"/>
              </a:solidFill>
            </a:endParaRP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770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3863-AB64-41F1-ADCF-58FC0C40838E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688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AE9D-2A36-4A39-A0CC-62159E937F50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2410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2D3F74B-CF20-44C7-ACDB-D3484352E1DF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0056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71703-0C38-41A2-AB67-EA1256C0CBA4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9069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2A6102B-AA16-4CD5-9081-D67DA3857EFF}" type="datetime1">
              <a:rPr lang="cs-CZ" smtClean="0">
                <a:solidFill>
                  <a:srgbClr val="DDE9EC"/>
                </a:solidFill>
              </a:rPr>
              <a:pPr/>
              <a:t>13.3.2013</a:t>
            </a:fld>
            <a:endParaRPr lang="cs-CZ">
              <a:solidFill>
                <a:srgbClr val="DDE9EC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>
              <a:solidFill>
                <a:srgbClr val="DDE9EC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97A7562-73EB-44CD-BC3F-AEB4FB35977C}" type="slidenum">
              <a:rPr lang="cs-CZ" smtClean="0">
                <a:solidFill>
                  <a:srgbClr val="DDE9EC"/>
                </a:solidFill>
              </a:rPr>
              <a:pPr/>
              <a:t>‹#›</a:t>
            </a:fld>
            <a:endParaRPr lang="cs-CZ">
              <a:solidFill>
                <a:srgbClr val="DDE9EC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224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F4FF9-F048-402A-8E73-9A224CCAF53C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09319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3E6B-F8C5-4949-865E-E7B06FCB8999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192812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5F00-6ECE-46ED-B9C4-58F7737C69EB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619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CD875-41D8-4A8A-BB55-BB8BF95261E8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69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993FA6A-5288-46AA-AA0A-CFE16703F28D}" type="datetime1">
              <a:rPr lang="cs-CZ" smtClean="0"/>
              <a:pPr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2FEC2C4-6686-437A-B434-36F654859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6AD6-6DF9-4724-A4CB-98D44DC60F77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825593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1B2F-48CA-4E70-B798-4D4D688A4DD9}" type="datetime1">
              <a:rPr lang="cs-CZ" smtClean="0">
                <a:solidFill>
                  <a:srgbClr val="DDE9EC"/>
                </a:solidFill>
              </a:rPr>
              <a:pPr/>
              <a:t>13.3.2013</a:t>
            </a:fld>
            <a:endParaRPr lang="cs-CZ">
              <a:solidFill>
                <a:srgbClr val="DDE9EC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DE9EC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DDE9EC"/>
                </a:solidFill>
              </a:rPr>
              <a:pPr/>
              <a:t>‹#›</a:t>
            </a:fld>
            <a:endParaRPr lang="cs-CZ">
              <a:solidFill>
                <a:srgbClr val="DDE9EC"/>
              </a:solidFill>
            </a:endParaRP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935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3863-AB64-41F1-ADCF-58FC0C40838E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244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6AE9D-2A36-4A39-A0CC-62159E937F50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57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7F62-DDB3-45D6-B58A-0BC316864E07}" type="datetime1">
              <a:rPr lang="cs-CZ" smtClean="0"/>
              <a:pPr/>
              <a:t>13.3.2013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pic>
        <p:nvPicPr>
          <p:cNvPr id="8" name="obrázek 1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6381328"/>
            <a:ext cx="3600400" cy="402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0E6D-18D2-41B1-9698-82AB6A740F34}" type="datetime1">
              <a:rPr lang="cs-CZ" smtClean="0"/>
              <a:pPr/>
              <a:t>13.3.2013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D24C-C1AB-4808-A20B-BBBDBFE4BDA8}" type="datetime1">
              <a:rPr lang="cs-CZ" smtClean="0"/>
              <a:pPr/>
              <a:t>13.3.2013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68748-BAE6-4A2E-A9E8-3DDF6FDFE8CD}" type="datetime1">
              <a:rPr lang="cs-CZ" smtClean="0"/>
              <a:pPr/>
              <a:t>13.3.2013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FA38-4AC7-44B3-AEAB-F8FE0FF70230}" type="datetime1">
              <a:rPr lang="cs-CZ" smtClean="0"/>
              <a:pPr/>
              <a:t>13.3.2013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CD10-EEAB-4194-A647-BDAC69A64881}" type="datetime1">
              <a:rPr lang="cs-CZ" smtClean="0"/>
              <a:pPr/>
              <a:t>13.3.2013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9F14BA-B55E-43D3-B8D5-1DE0C7CCD6BB}" type="datetime1">
              <a:rPr lang="cs-CZ" smtClean="0"/>
              <a:pPr/>
              <a:t>13.3.2013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2FEC2C4-6686-437A-B434-36F6548592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F79220-929E-4ACE-BE0C-4231A8DC61B9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33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F79220-929E-4ACE-BE0C-4231A8DC61B9}" type="datetime1">
              <a:rPr lang="cs-CZ" smtClean="0">
                <a:solidFill>
                  <a:srgbClr val="464653"/>
                </a:solidFill>
              </a:rPr>
              <a:pPr/>
              <a:t>13.3.2013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464653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‹#›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32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odok@vlada.cz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3878560"/>
            <a:ext cx="6858000" cy="990600"/>
          </a:xfrm>
        </p:spPr>
        <p:txBody>
          <a:bodyPr>
            <a:noAutofit/>
          </a:bodyPr>
          <a:lstStyle/>
          <a:p>
            <a:r>
              <a:rPr lang="cs-CZ" sz="2900" dirty="0">
                <a:solidFill>
                  <a:prstClr val="black"/>
                </a:solidFill>
              </a:rPr>
              <a:t>Legislativní </a:t>
            </a:r>
            <a:r>
              <a:rPr lang="cs-CZ" sz="2900" dirty="0" err="1">
                <a:solidFill>
                  <a:prstClr val="black"/>
                </a:solidFill>
              </a:rPr>
              <a:t>helpdesk</a:t>
            </a:r>
            <a:endParaRPr lang="cs-CZ" sz="2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Projekt: </a:t>
            </a:r>
            <a:r>
              <a:rPr lang="cs-CZ" dirty="0">
                <a:latin typeface="Bookman Old Style" charset="0"/>
                <a:ea typeface="ＭＳ Ｐゴシック" charset="0"/>
              </a:rPr>
              <a:t>Úprava Informačního systému ODok</a:t>
            </a:r>
          </a:p>
          <a:p>
            <a:pPr>
              <a:lnSpc>
                <a:spcPct val="90000"/>
              </a:lnSpc>
            </a:pPr>
            <a:r>
              <a:rPr lang="cs-CZ" dirty="0" err="1">
                <a:latin typeface="Bookman Old Style" charset="0"/>
                <a:ea typeface="ＭＳ Ｐゴシック" charset="0"/>
              </a:rPr>
              <a:t>Reg</a:t>
            </a:r>
            <a:r>
              <a:rPr lang="cs-CZ" dirty="0">
                <a:latin typeface="Bookman Old Style" charset="0"/>
                <a:ea typeface="ＭＳ Ｐゴシック" charset="0"/>
              </a:rPr>
              <a:t>. č.: CZ.1.06/1.1.00/07.06411 </a:t>
            </a:r>
          </a:p>
        </p:txBody>
      </p:sp>
      <p:pic>
        <p:nvPicPr>
          <p:cNvPr id="8" name="obrázek 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560" y="224487"/>
            <a:ext cx="8052018" cy="900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Logo ODOK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752" y="2416885"/>
            <a:ext cx="3006648" cy="86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56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Helpdesková</a:t>
            </a:r>
            <a:r>
              <a:rPr lang="cs-CZ" dirty="0" smtClean="0"/>
              <a:t> podpora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43568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dirty="0" smtClean="0"/>
              <a:t>Přehled tiketů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Přehled tiketů, které uživatel smí zobrazit či upravovat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Odborná legislativní podpora 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Přímý odkaz pro vložení tiketu kategorie "Odborný"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Technická podpora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Přímý odkaz pro vložení tiketu kategorie "Technický"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Mnou zadané tikety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Přehled tiketů, které zadal aktuálně přihlášený uživatel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Vložení tiketu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21085" y="1372195"/>
            <a:ext cx="5501829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305300" algn="l"/>
              </a:tabLst>
            </a:pPr>
            <a:r>
              <a:rPr lang="cs-CZ" dirty="0" smtClean="0"/>
              <a:t>Řešení tiketů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71560"/>
            <a:ext cx="8229600" cy="49377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První úroveň </a:t>
            </a:r>
          </a:p>
          <a:p>
            <a:pPr lvl="1"/>
            <a:r>
              <a:rPr lang="cs-CZ" dirty="0" smtClean="0"/>
              <a:t>Požadavek je řešen s použitím dříve zaznamenaného řešení nebo jej řeší sám operátor</a:t>
            </a:r>
          </a:p>
          <a:p>
            <a:pPr lvl="1"/>
            <a:r>
              <a:rPr lang="cs-CZ" i="1" dirty="0" smtClean="0"/>
              <a:t>Operátor</a:t>
            </a:r>
            <a:r>
              <a:rPr lang="cs-CZ" dirty="0" smtClean="0"/>
              <a:t> vybere a </a:t>
            </a:r>
            <a:r>
              <a:rPr lang="cs-CZ" dirty="0" err="1" smtClean="0"/>
              <a:t>zvaliduje</a:t>
            </a:r>
            <a:r>
              <a:rPr lang="cs-CZ" dirty="0" smtClean="0"/>
              <a:t> tiket </a:t>
            </a:r>
            <a:r>
              <a:rPr lang="cs-CZ" dirty="0" smtClean="0">
                <a:sym typeface="Wingdings" pitchFamily="2" charset="2"/>
              </a:rPr>
              <a:t> vyhledá </a:t>
            </a:r>
            <a:r>
              <a:rPr lang="cs-CZ" dirty="0" smtClean="0"/>
              <a:t>řešení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/>
              <a:t>doplní a tiket uzavře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Druhá úroveň </a:t>
            </a:r>
          </a:p>
          <a:p>
            <a:pPr lvl="1"/>
            <a:r>
              <a:rPr lang="cs-CZ" dirty="0" smtClean="0"/>
              <a:t>Požadavek je předán expertní skupině v rámci Úřadu vlády</a:t>
            </a:r>
          </a:p>
          <a:p>
            <a:pPr lvl="1"/>
            <a:r>
              <a:rPr lang="cs-CZ" i="1" dirty="0" smtClean="0"/>
              <a:t>Operátor</a:t>
            </a:r>
            <a:r>
              <a:rPr lang="cs-CZ" dirty="0" smtClean="0"/>
              <a:t> převezme a </a:t>
            </a:r>
            <a:r>
              <a:rPr lang="cs-CZ" dirty="0" err="1" smtClean="0"/>
              <a:t>zvaliduje</a:t>
            </a:r>
            <a:r>
              <a:rPr lang="cs-CZ" dirty="0" smtClean="0"/>
              <a:t> tiket </a:t>
            </a:r>
            <a:r>
              <a:rPr lang="cs-CZ" dirty="0" smtClean="0">
                <a:sym typeface="Wingdings" pitchFamily="2" charset="2"/>
              </a:rPr>
              <a:t> nenalezne řešení  předá expertní skupině</a:t>
            </a:r>
          </a:p>
          <a:p>
            <a:pPr marL="896938" lvl="1" indent="-236538">
              <a:buNone/>
            </a:pPr>
            <a:r>
              <a:rPr lang="cs-CZ" i="1" dirty="0" smtClean="0">
                <a:sym typeface="Wingdings" pitchFamily="2" charset="2"/>
              </a:rPr>
              <a:t>Expert </a:t>
            </a:r>
            <a:r>
              <a:rPr lang="cs-CZ" dirty="0" smtClean="0">
                <a:sym typeface="Wingdings" pitchFamily="2" charset="2"/>
              </a:rPr>
              <a:t>nalezne řešení  doplní a vrátí tiket </a:t>
            </a:r>
            <a:r>
              <a:rPr lang="cs-CZ" dirty="0" smtClean="0"/>
              <a:t>operátorovi</a:t>
            </a:r>
          </a:p>
          <a:p>
            <a:pPr marL="896938" lvl="1" indent="-236538">
              <a:buNone/>
            </a:pPr>
            <a:r>
              <a:rPr lang="cs-CZ" i="1" dirty="0" smtClean="0"/>
              <a:t>Operátor</a:t>
            </a:r>
            <a:r>
              <a:rPr lang="cs-CZ" dirty="0" smtClean="0"/>
              <a:t> zkontroluje řešení </a:t>
            </a:r>
            <a:r>
              <a:rPr lang="cs-CZ" dirty="0" smtClean="0">
                <a:sym typeface="Wingdings" pitchFamily="2" charset="2"/>
              </a:rPr>
              <a:t> uzavírá </a:t>
            </a:r>
            <a:r>
              <a:rPr lang="cs-CZ" dirty="0" smtClean="0"/>
              <a:t>tiket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Třetí úroveň </a:t>
            </a:r>
          </a:p>
          <a:p>
            <a:pPr lvl="1"/>
            <a:r>
              <a:rPr lang="cs-CZ" dirty="0" smtClean="0"/>
              <a:t>Požadavek předán externímu řešiteli mimo rozsah působení ÚV</a:t>
            </a:r>
          </a:p>
          <a:p>
            <a:pPr lvl="1"/>
            <a:r>
              <a:rPr lang="cs-CZ" dirty="0" smtClean="0"/>
              <a:t>Tiket odeslán na 2. úroveň </a:t>
            </a:r>
            <a:r>
              <a:rPr lang="cs-CZ" dirty="0" smtClean="0">
                <a:sym typeface="Wingdings" pitchFamily="2" charset="2"/>
              </a:rPr>
              <a:t> vrací se bez řešení  </a:t>
            </a:r>
            <a:r>
              <a:rPr lang="cs-CZ" i="1" dirty="0" smtClean="0"/>
              <a:t>Operátor</a:t>
            </a:r>
            <a:r>
              <a:rPr lang="cs-CZ" dirty="0" smtClean="0"/>
              <a:t> řešení pozastaví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/>
              <a:t>komunikuje o řešení s </a:t>
            </a:r>
            <a:r>
              <a:rPr lang="cs-CZ" i="1" dirty="0" smtClean="0"/>
              <a:t>externisty</a:t>
            </a:r>
            <a:r>
              <a:rPr lang="cs-CZ" dirty="0" smtClean="0"/>
              <a:t> </a:t>
            </a:r>
            <a:r>
              <a:rPr lang="cs-CZ" dirty="0" smtClean="0">
                <a:sym typeface="Wingdings" pitchFamily="2" charset="2"/>
              </a:rPr>
              <a:t> zanese řešení dodané externistou  uzavírá </a:t>
            </a:r>
            <a:r>
              <a:rPr lang="cs-CZ" dirty="0" smtClean="0"/>
              <a:t>tiket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0600"/>
          </a:xfrm>
        </p:spPr>
        <p:txBody>
          <a:bodyPr>
            <a:normAutofit/>
          </a:bodyPr>
          <a:lstStyle/>
          <a:p>
            <a:r>
              <a:rPr lang="cs-CZ" dirty="0" smtClean="0"/>
              <a:t>Kontakt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7562-73EB-44CD-BC3F-AEB4FB35977C}" type="slidenum">
              <a:rPr lang="cs-CZ" smtClean="0">
                <a:solidFill>
                  <a:srgbClr val="464653"/>
                </a:solidFill>
              </a:rPr>
              <a:pPr/>
              <a:t>13</a:t>
            </a:fld>
            <a:endParaRPr lang="cs-CZ">
              <a:solidFill>
                <a:srgbClr val="464653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Své připomínky a podněty můžete zasílat na adresu:</a:t>
            </a:r>
          </a:p>
          <a:p>
            <a:pPr marL="0" indent="0" algn="ctr">
              <a:buNone/>
            </a:pPr>
            <a:endParaRPr lang="cs-CZ" sz="2800" dirty="0" smtClean="0"/>
          </a:p>
          <a:p>
            <a:pPr marL="0" indent="0" algn="ctr">
              <a:buNone/>
            </a:pPr>
            <a:r>
              <a:rPr lang="cs-CZ" sz="2800" dirty="0" smtClean="0">
                <a:hlinkClick r:id="rId2"/>
              </a:rPr>
              <a:t>odok@vlada.cz</a:t>
            </a:r>
            <a:endParaRPr lang="cs-CZ" sz="2800" dirty="0" smtClean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endParaRPr lang="cs-CZ" sz="2800" dirty="0" smtClean="0"/>
          </a:p>
          <a:p>
            <a:pPr marL="0" indent="0" algn="ctr">
              <a:buNone/>
            </a:pPr>
            <a:r>
              <a:rPr lang="cs-CZ" sz="2800" dirty="0" smtClean="0"/>
              <a:t>Dotazy?</a:t>
            </a:r>
          </a:p>
        </p:txBody>
      </p:sp>
      <p:pic>
        <p:nvPicPr>
          <p:cNvPr id="6" name="obrázek 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60448" y="6366951"/>
            <a:ext cx="3416008" cy="381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7533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legislativní </a:t>
            </a:r>
            <a:r>
              <a:rPr lang="cs-CZ" dirty="0" err="1" smtClean="0"/>
              <a:t>helpdesk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31600"/>
            <a:ext cx="8229600" cy="4289688"/>
          </a:xfrm>
        </p:spPr>
        <p:txBody>
          <a:bodyPr>
            <a:normAutofit/>
          </a:bodyPr>
          <a:lstStyle/>
          <a:p>
            <a:r>
              <a:rPr lang="cs-CZ" dirty="0" smtClean="0"/>
              <a:t>Analýza vládního (legislativního) </a:t>
            </a:r>
            <a:r>
              <a:rPr lang="cs-CZ" dirty="0" err="1" smtClean="0"/>
              <a:t>helpdesku</a:t>
            </a:r>
            <a:endParaRPr lang="cs-CZ" dirty="0" smtClean="0"/>
          </a:p>
          <a:p>
            <a:r>
              <a:rPr lang="cs-CZ" dirty="0" smtClean="0"/>
              <a:t>Vytvoření aplikace (legislativní) </a:t>
            </a:r>
            <a:r>
              <a:rPr lang="cs-CZ" dirty="0" err="1" smtClean="0"/>
              <a:t>helpdesk</a:t>
            </a:r>
            <a:r>
              <a:rPr lang="cs-CZ" dirty="0" smtClean="0"/>
              <a:t> včetně implementace</a:t>
            </a:r>
          </a:p>
          <a:p>
            <a:r>
              <a:rPr lang="cs-CZ" dirty="0" smtClean="0"/>
              <a:t>Vytvoření znalostní báze</a:t>
            </a:r>
          </a:p>
          <a:p>
            <a:endParaRPr lang="cs-CZ" sz="1500" dirty="0" smtClean="0"/>
          </a:p>
          <a:p>
            <a:endParaRPr lang="cs-CZ" sz="1500" dirty="0" smtClean="0"/>
          </a:p>
          <a:p>
            <a:r>
              <a:rPr lang="cs-CZ" dirty="0" smtClean="0"/>
              <a:t>Harmonogram</a:t>
            </a:r>
          </a:p>
          <a:p>
            <a:pPr lvl="1"/>
            <a:r>
              <a:rPr lang="cs-CZ" dirty="0" smtClean="0"/>
              <a:t>Vývoj – od září 2012 do února 2013</a:t>
            </a:r>
          </a:p>
          <a:p>
            <a:pPr lvl="1"/>
            <a:r>
              <a:rPr lang="cs-CZ" dirty="0" smtClean="0"/>
              <a:t>Testování – březen 2013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Úvodní seznámení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456887"/>
            <a:ext cx="8229600" cy="1684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4"/>
          <p:cNvSpPr>
            <a:spLocks noGrp="1"/>
          </p:cNvSpPr>
          <p:nvPr>
            <p:ph sz="quarter" idx="4294967295"/>
          </p:nvPr>
        </p:nvSpPr>
        <p:spPr>
          <a:xfrm>
            <a:off x="1043608" y="3334345"/>
            <a:ext cx="6768752" cy="297497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Znalostní báze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nformace o průběhu legislativního procesu</a:t>
            </a:r>
          </a:p>
          <a:p>
            <a:pPr lvl="1"/>
            <a:r>
              <a:rPr lang="cs-CZ" dirty="0" smtClean="0"/>
              <a:t>Informace o tvorbě legislativního a nelegislativního materiálu</a:t>
            </a:r>
          </a:p>
          <a:p>
            <a:r>
              <a:rPr lang="cs-CZ" dirty="0" err="1" smtClean="0"/>
              <a:t>Helpdesková</a:t>
            </a:r>
            <a:r>
              <a:rPr lang="cs-CZ" dirty="0" smtClean="0"/>
              <a:t> podpora</a:t>
            </a:r>
          </a:p>
          <a:p>
            <a:pPr lvl="1"/>
            <a:r>
              <a:rPr lang="cs-CZ" dirty="0" smtClean="0"/>
              <a:t>Odborná podpora při řešení problému vzniklého při přípravě materiálu prostřednictvím zadání dotazu </a:t>
            </a:r>
          </a:p>
          <a:p>
            <a:r>
              <a:rPr lang="cs-CZ" dirty="0" smtClean="0"/>
              <a:t>Instruktážní videa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Veřejně dostupné materiály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43568"/>
            <a:ext cx="8229600" cy="4937760"/>
          </a:xfrm>
        </p:spPr>
        <p:txBody>
          <a:bodyPr>
            <a:normAutofit/>
          </a:bodyPr>
          <a:lstStyle/>
          <a:p>
            <a:r>
              <a:rPr lang="cs-CZ" dirty="0" smtClean="0"/>
              <a:t>Bez nutnosti přihlášení</a:t>
            </a:r>
          </a:p>
          <a:p>
            <a:r>
              <a:rPr lang="cs-CZ" dirty="0" smtClean="0"/>
              <a:t>Znalostní báze</a:t>
            </a:r>
          </a:p>
          <a:p>
            <a:pPr lvl="1"/>
            <a:r>
              <a:rPr lang="cs-CZ" dirty="0" smtClean="0"/>
              <a:t>Grafické znázornění přípravy a schvalování jednotlivých typů legislativních a nelegislativních materiálů s doprovodnými texty</a:t>
            </a:r>
          </a:p>
          <a:p>
            <a:pPr lvl="1"/>
            <a:r>
              <a:rPr lang="cs-CZ" smtClean="0"/>
              <a:t>Sekce </a:t>
            </a:r>
            <a:r>
              <a:rPr lang="cs-CZ" dirty="0" smtClean="0"/>
              <a:t>FAQ (publikace odpovědí na nejčastější dotazy)</a:t>
            </a:r>
          </a:p>
          <a:p>
            <a:r>
              <a:rPr lang="cs-CZ" dirty="0" smtClean="0"/>
              <a:t>Odborný výkladový slovník</a:t>
            </a:r>
          </a:p>
          <a:p>
            <a:pPr lvl="1"/>
            <a:r>
              <a:rPr lang="cs-CZ" dirty="0" smtClean="0"/>
              <a:t>Vysvětlení odborných legislativních pojmů</a:t>
            </a:r>
          </a:p>
          <a:p>
            <a:pPr lvl="1"/>
            <a:r>
              <a:rPr lang="cs-CZ" dirty="0" smtClean="0"/>
              <a:t>Interaktivní propojení s ostatními texty</a:t>
            </a:r>
          </a:p>
          <a:p>
            <a:r>
              <a:rPr lang="cs-CZ" dirty="0"/>
              <a:t>Katalog služeb ODok</a:t>
            </a:r>
          </a:p>
          <a:p>
            <a:pPr lvl="1"/>
            <a:r>
              <a:rPr lang="cs-CZ" dirty="0"/>
              <a:t>Popis služeb poskytovaných informačním systémem ODok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Znalostní báze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290032" cy="494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05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Odborný výkladový slovník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632849" cy="4744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11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Katalog služeb ODok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7</a:t>
            </a:fld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416824" cy="490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310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Helpdesková</a:t>
            </a:r>
            <a:r>
              <a:rPr lang="cs-CZ" dirty="0" smtClean="0"/>
              <a:t> podpora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457200" y="1443568"/>
            <a:ext cx="8229600" cy="493776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dirty="0" smtClean="0"/>
              <a:t>Neveřejná část – přístup dle oprávnění</a:t>
            </a:r>
          </a:p>
          <a:p>
            <a:pPr>
              <a:lnSpc>
                <a:spcPct val="120000"/>
              </a:lnSpc>
            </a:pPr>
            <a:endParaRPr lang="cs-CZ" sz="1800" dirty="0"/>
          </a:p>
          <a:p>
            <a:pPr>
              <a:lnSpc>
                <a:spcPct val="120000"/>
              </a:lnSpc>
            </a:pPr>
            <a:r>
              <a:rPr lang="cs-CZ" dirty="0" smtClean="0"/>
              <a:t>Zadávání dotazů 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Sledování řešení zadaných dotazů - práce s tikety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Publikace odpovědí na často kladené dotazy (FAQ)</a:t>
            </a:r>
          </a:p>
          <a:p>
            <a:pPr>
              <a:lnSpc>
                <a:spcPct val="120000"/>
              </a:lnSpc>
            </a:pPr>
            <a:endParaRPr lang="cs-CZ" sz="1800" dirty="0" smtClean="0"/>
          </a:p>
          <a:p>
            <a:r>
              <a:rPr lang="cs-CZ" dirty="0" smtClean="0"/>
              <a:t>Skupiny tiketů:</a:t>
            </a:r>
          </a:p>
          <a:p>
            <a:pPr lvl="1"/>
            <a:r>
              <a:rPr lang="cs-CZ" dirty="0" smtClean="0"/>
              <a:t>Odborné </a:t>
            </a:r>
          </a:p>
          <a:p>
            <a:pPr lvl="2"/>
            <a:r>
              <a:rPr lang="cs-CZ" dirty="0" smtClean="0"/>
              <a:t>Legislativní a procesní požadavky</a:t>
            </a:r>
          </a:p>
          <a:p>
            <a:pPr lvl="1"/>
            <a:r>
              <a:rPr lang="cs-CZ" dirty="0" smtClean="0"/>
              <a:t>Technické </a:t>
            </a:r>
          </a:p>
          <a:p>
            <a:pPr lvl="2"/>
            <a:r>
              <a:rPr lang="cs-CZ" dirty="0" smtClean="0"/>
              <a:t>Práce s portálem, aplikacemi, SW a HW podpora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Helpdesková</a:t>
            </a:r>
            <a:r>
              <a:rPr lang="cs-CZ" dirty="0" smtClean="0"/>
              <a:t> podpora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EC2C4-6686-437A-B434-36F654859205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19785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617</TotalTime>
  <Words>372</Words>
  <Application>Microsoft Office PowerPoint</Application>
  <PresentationFormat>Předvádění na obrazovce (4:3)</PresentationFormat>
  <Paragraphs>87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Původ</vt:lpstr>
      <vt:lpstr>1_Původ</vt:lpstr>
      <vt:lpstr>2_Původ</vt:lpstr>
      <vt:lpstr>Legislativní helpdesk</vt:lpstr>
      <vt:lpstr>Projekt legislativní helpdesk</vt:lpstr>
      <vt:lpstr>Úvodní seznámení</vt:lpstr>
      <vt:lpstr> Veřejně dostupné materiály</vt:lpstr>
      <vt:lpstr> Znalostní báze </vt:lpstr>
      <vt:lpstr> Odborný výkladový slovník</vt:lpstr>
      <vt:lpstr> Katalog služeb ODok</vt:lpstr>
      <vt:lpstr>Helpdesková podpora</vt:lpstr>
      <vt:lpstr>Helpdesková podpora</vt:lpstr>
      <vt:lpstr>Helpdesková podpora</vt:lpstr>
      <vt:lpstr>Vložení tiketu</vt:lpstr>
      <vt:lpstr>Řešení tiketů</vt:lpstr>
      <vt:lpstr>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helpdesk o/dok</dc:title>
  <dc:creator>Kůrková</dc:creator>
  <cp:lastModifiedBy>Minář Filip</cp:lastModifiedBy>
  <cp:revision>52</cp:revision>
  <dcterms:created xsi:type="dcterms:W3CDTF">2013-03-11T08:25:46Z</dcterms:created>
  <dcterms:modified xsi:type="dcterms:W3CDTF">2013-03-13T17:55:06Z</dcterms:modified>
</cp:coreProperties>
</file>