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3"/>
  </p:notesMasterIdLst>
  <p:sldIdLst>
    <p:sldId id="263" r:id="rId5"/>
    <p:sldId id="513" r:id="rId6"/>
    <p:sldId id="515" r:id="rId7"/>
    <p:sldId id="503" r:id="rId8"/>
    <p:sldId id="499" r:id="rId9"/>
    <p:sldId id="273" r:id="rId10"/>
    <p:sldId id="274" r:id="rId11"/>
    <p:sldId id="516" r:id="rId12"/>
    <p:sldId id="517" r:id="rId13"/>
    <p:sldId id="265" r:id="rId14"/>
    <p:sldId id="497" r:id="rId15"/>
    <p:sldId id="501" r:id="rId16"/>
    <p:sldId id="518" r:id="rId17"/>
    <p:sldId id="270" r:id="rId18"/>
    <p:sldId id="495" r:id="rId19"/>
    <p:sldId id="500" r:id="rId20"/>
    <p:sldId id="277" r:id="rId21"/>
    <p:sldId id="257" r:id="rId22"/>
  </p:sldIdLst>
  <p:sldSz cx="18288000" cy="10287000"/>
  <p:notesSz cx="6858000" cy="9144000"/>
  <p:embeddedFontLst>
    <p:embeddedFont>
      <p:font typeface="League Spartan" panose="020B0604020202020204" charset="-18"/>
      <p:regular r:id="rId24"/>
      <p:bold r:id="rId25"/>
    </p:embeddedFont>
    <p:embeddedFont>
      <p:font typeface="Montserrat" panose="00000500000000000000" pitchFamily="2" charset="-18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DF58756-57EF-DC37-3416-2C0B15541A4E}" name="Syruček Petr" initials="SP" userId="S::petr.syrucek@mmr.cz::97e64c22-1558-4118-b870-fb3e9ebc6c19" providerId="AD"/>
  <p188:author id="{BC2CC97F-157F-BAF8-6699-B481D4683195}" name="Vepřková Radka" initials="VR" userId="S::radka.veprkova@mmr.cz::659b730a-32b6-4e46-a8ea-80c277efac3b" providerId="AD"/>
  <p188:author id="{4538268D-34A3-3961-916A-ADA608FE6158}" name="Vališ Daniel" initials="VD" userId="S::daniel.valis@mmr.cz::b2b49f9c-b1b4-4fd7-b5e4-2eba1168ebb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řední sty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Střední styl 4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6"/>
    <p:restoredTop sz="85206"/>
  </p:normalViewPr>
  <p:slideViewPr>
    <p:cSldViewPr snapToGrid="0">
      <p:cViewPr varScale="1">
        <p:scale>
          <a:sx n="38" d="100"/>
          <a:sy n="38" d="100"/>
        </p:scale>
        <p:origin x="124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4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ojan\Documents\Souhrn%20dat%20PSZ0110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/>
              <a:t>Vybrané</a:t>
            </a:r>
            <a:r>
              <a:rPr lang="cs-CZ" sz="2000" baseline="0"/>
              <a:t>  indikátory změny</a:t>
            </a:r>
            <a:endParaRPr lang="cs-CZ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3.6346515242898829E-2"/>
          <c:y val="3.7941021157750207E-2"/>
          <c:w val="0.90333363923983168"/>
          <c:h val="0.4982214816292523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List3!$A$301:$A$310</c:f>
              <c:strCache>
                <c:ptCount val="10"/>
                <c:pt idx="0">
                  <c:v>Dětí/mladých, u kterých došlo k pozitivnímu posunu v oblasti chování</c:v>
                </c:pt>
                <c:pt idx="1">
                  <c:v>Počet osob, u kterých se podařilo snížit jejich celkový dluh</c:v>
                </c:pt>
                <c:pt idx="2">
                  <c:v>Počet domů, jejichž hygienický a estetický stav se zlepšil nebo stabilizoval</c:v>
                </c:pt>
                <c:pt idx="3">
                  <c:v>Počet osob, které byly nově s díky podpoře registrovány do systému primární zdravotní péče</c:v>
                </c:pt>
                <c:pt idx="4">
                  <c:v>Počet rodin, u kterých došlo ke zlepšení v oblasti saturace potřeb dětí ze strany rodičů</c:v>
                </c:pt>
                <c:pt idx="5">
                  <c:v>Počet osob, které úspěšně absolvovaly tréninkové pracovní místo</c:v>
                </c:pt>
                <c:pt idx="6">
                  <c:v>Počet osob, které zahájily bezpečnější způsoby užívání návykových látek</c:v>
                </c:pt>
                <c:pt idx="7">
                  <c:v>Počet osob, které si zaměstnání udržely 6 měsíců</c:v>
                </c:pt>
                <c:pt idx="8">
                  <c:v>Počet osob, které stály mimo legální trh práce, a znovu se zaevidovaly na Úřad práce</c:v>
                </c:pt>
                <c:pt idx="9">
                  <c:v>Počet osob, které nastoupily do léčby či do specializovaných programů zaměřených na řešení situace spojené s užíváním návykových látek</c:v>
                </c:pt>
              </c:strCache>
            </c:strRef>
          </c:cat>
          <c:val>
            <c:numRef>
              <c:f>List3!$B$301:$B$310</c:f>
              <c:numCache>
                <c:formatCode>General</c:formatCode>
                <c:ptCount val="10"/>
                <c:pt idx="0">
                  <c:v>385</c:v>
                </c:pt>
                <c:pt idx="1">
                  <c:v>336</c:v>
                </c:pt>
                <c:pt idx="2">
                  <c:v>228</c:v>
                </c:pt>
                <c:pt idx="3">
                  <c:v>175</c:v>
                </c:pt>
                <c:pt idx="4">
                  <c:v>154</c:v>
                </c:pt>
                <c:pt idx="5">
                  <c:v>134</c:v>
                </c:pt>
                <c:pt idx="6">
                  <c:v>97</c:v>
                </c:pt>
                <c:pt idx="7">
                  <c:v>54</c:v>
                </c:pt>
                <c:pt idx="8">
                  <c:v>51</c:v>
                </c:pt>
                <c:pt idx="9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DB-4A99-928E-BFBD6367DEA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136610544"/>
        <c:axId val="2136616784"/>
      </c:barChart>
      <c:catAx>
        <c:axId val="213661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36616784"/>
        <c:crosses val="autoZero"/>
        <c:auto val="1"/>
        <c:lblAlgn val="l"/>
        <c:lblOffset val="100"/>
        <c:noMultiLvlLbl val="0"/>
      </c:catAx>
      <c:valAx>
        <c:axId val="2136616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36610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63848151056589"/>
          <c:y val="0.14124130939115154"/>
          <c:w val="0.69594856067519861"/>
          <c:h val="0.78406481307499654"/>
        </c:manualLayout>
      </c:layout>
      <c:pieChart>
        <c:varyColors val="1"/>
        <c:ser>
          <c:idx val="0"/>
          <c:order val="0"/>
          <c:tx>
            <c:strRef>
              <c:f>Oblasti!$E$3</c:f>
              <c:strCache>
                <c:ptCount val="1"/>
                <c:pt idx="0">
                  <c:v>počet opatření celkem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FD-4BFD-9BE8-7E88B05478A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FD-4BFD-9BE8-7E88B05478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0FD-4BFD-9BE8-7E88B05478A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0FD-4BFD-9BE8-7E88B05478A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0FD-4BFD-9BE8-7E88B05478A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0FD-4BFD-9BE8-7E88B05478A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0FD-4BFD-9BE8-7E88B05478A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0FD-4BFD-9BE8-7E88B05478A1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0FD-4BFD-9BE8-7E88B05478A1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0FD-4BFD-9BE8-7E88B05478A1}"/>
              </c:ext>
            </c:extLst>
          </c:dPt>
          <c:dLbls>
            <c:dLbl>
              <c:idx val="1"/>
              <c:layout>
                <c:manualLayout>
                  <c:x val="-0.1785938903863433"/>
                  <c:y val="8.7451338259124604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0FD-4BFD-9BE8-7E88B05478A1}"/>
                </c:ext>
              </c:extLst>
            </c:dLbl>
            <c:dLbl>
              <c:idx val="2"/>
              <c:layout>
                <c:manualLayout>
                  <c:x val="8.025352050521796E-2"/>
                  <c:y val="-5.2654546609789954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0FD-4BFD-9BE8-7E88B05478A1}"/>
                </c:ext>
              </c:extLst>
            </c:dLbl>
            <c:dLbl>
              <c:idx val="4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2376305001093"/>
                      <c:h val="0.3250168075371894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00FD-4BFD-9BE8-7E88B05478A1}"/>
                </c:ext>
              </c:extLst>
            </c:dLbl>
            <c:dLbl>
              <c:idx val="6"/>
              <c:layout>
                <c:manualLayout>
                  <c:x val="-6.7793206273744078E-2"/>
                  <c:y val="4.689148059477669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0FD-4BFD-9BE8-7E88B05478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Oblasti!$D$4:$D$13</c:f>
              <c:strCache>
                <c:ptCount val="10"/>
                <c:pt idx="0">
                  <c:v>Bydlení</c:v>
                </c:pt>
                <c:pt idx="1">
                  <c:v>Ohrožená rodina, děti mládež</c:v>
                </c:pt>
                <c:pt idx="2">
                  <c:v>Bezpečnost, prevence rizikového chování</c:v>
                </c:pt>
                <c:pt idx="3">
                  <c:v>Zadluženost</c:v>
                </c:pt>
                <c:pt idx="4">
                  <c:v>Kapacity pomáhajících  služeb ( síťování, informovanost, rozvoj)</c:v>
                </c:pt>
                <c:pt idx="5">
                  <c:v>Zaměstnanost</c:v>
                </c:pt>
                <c:pt idx="6">
                  <c:v>Infrastruktura, veřejný prostor</c:v>
                </c:pt>
                <c:pt idx="7">
                  <c:v>Zdraví</c:v>
                </c:pt>
                <c:pt idx="8">
                  <c:v>Soužití, zdroje komunity</c:v>
                </c:pt>
                <c:pt idx="9">
                  <c:v>Primární prevence</c:v>
                </c:pt>
              </c:strCache>
            </c:strRef>
          </c:cat>
          <c:val>
            <c:numRef>
              <c:f>Oblasti!$E$4:$E$13</c:f>
              <c:numCache>
                <c:formatCode>General</c:formatCode>
                <c:ptCount val="10"/>
                <c:pt idx="0">
                  <c:v>186</c:v>
                </c:pt>
                <c:pt idx="1">
                  <c:v>163</c:v>
                </c:pt>
                <c:pt idx="2">
                  <c:v>151</c:v>
                </c:pt>
                <c:pt idx="3">
                  <c:v>144</c:v>
                </c:pt>
                <c:pt idx="4">
                  <c:v>138</c:v>
                </c:pt>
                <c:pt idx="5">
                  <c:v>134</c:v>
                </c:pt>
                <c:pt idx="6">
                  <c:v>53</c:v>
                </c:pt>
                <c:pt idx="7">
                  <c:v>49</c:v>
                </c:pt>
                <c:pt idx="8">
                  <c:v>36</c:v>
                </c:pt>
                <c:pt idx="9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00FD-4BFD-9BE8-7E88B05478A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192CE4-8442-46C4-81CF-0B970D23BD62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cs-CZ"/>
        </a:p>
      </dgm:t>
    </dgm:pt>
    <dgm:pt modelId="{96193D46-31CE-4107-99CA-D8BFCD30ED89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sz="1800"/>
            <a:t>KA 01 </a:t>
          </a:r>
          <a:r>
            <a:rPr lang="cs-CZ" sz="1800" b="1"/>
            <a:t>Lokální politiky sociálního začleňování = DC 2 + DC 3</a:t>
          </a:r>
          <a:endParaRPr lang="cs-CZ" sz="1800"/>
        </a:p>
      </dgm:t>
    </dgm:pt>
    <dgm:pt modelId="{B8BC057C-A69F-44D3-9FC3-013F80462858}" type="parTrans" cxnId="{8B9E7D3C-F4A9-434B-8C45-340A7E6FBD7D}">
      <dgm:prSet/>
      <dgm:spPr/>
      <dgm:t>
        <a:bodyPr/>
        <a:lstStyle/>
        <a:p>
          <a:endParaRPr lang="cs-CZ" sz="1800"/>
        </a:p>
      </dgm:t>
    </dgm:pt>
    <dgm:pt modelId="{626F6B26-9247-44AF-8D38-D885C3A17A5A}" type="sibTrans" cxnId="{8B9E7D3C-F4A9-434B-8C45-340A7E6FBD7D}">
      <dgm:prSet/>
      <dgm:spPr/>
      <dgm:t>
        <a:bodyPr/>
        <a:lstStyle/>
        <a:p>
          <a:endParaRPr lang="cs-CZ" sz="1800"/>
        </a:p>
      </dgm:t>
    </dgm:pt>
    <dgm:pt modelId="{888EAF48-6E2F-49EB-8B56-3FA5710F4B39}">
      <dgm:prSet phldrT="[Text]" custT="1"/>
      <dgm:spPr/>
      <dgm:t>
        <a:bodyPr/>
        <a:lstStyle/>
        <a:p>
          <a:pPr>
            <a:buNone/>
          </a:pPr>
          <a:r>
            <a:rPr lang="cs-CZ" sz="1800" b="1"/>
            <a:t>Strategie sociálního začleňování v obci – v 50 obcích ( z toho 20 nových lokalit) = intenzivní podpora.</a:t>
          </a:r>
          <a:endParaRPr lang="cs-CZ" sz="1800"/>
        </a:p>
      </dgm:t>
    </dgm:pt>
    <dgm:pt modelId="{3ABC4D32-B5BC-4EDB-857A-20265EFC5EC8}" type="parTrans" cxnId="{10C32900-6F70-46D2-AEC1-086055A47E4E}">
      <dgm:prSet/>
      <dgm:spPr/>
      <dgm:t>
        <a:bodyPr/>
        <a:lstStyle/>
        <a:p>
          <a:endParaRPr lang="cs-CZ" sz="1800"/>
        </a:p>
      </dgm:t>
    </dgm:pt>
    <dgm:pt modelId="{96C47BCF-9908-4EA7-AADF-BC7407643E0F}" type="sibTrans" cxnId="{10C32900-6F70-46D2-AEC1-086055A47E4E}">
      <dgm:prSet/>
      <dgm:spPr/>
      <dgm:t>
        <a:bodyPr/>
        <a:lstStyle/>
        <a:p>
          <a:endParaRPr lang="cs-CZ" sz="1800"/>
        </a:p>
      </dgm:t>
    </dgm:pt>
    <dgm:pt modelId="{C7DF2153-74D3-44C6-A415-96DC3F3181F5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sz="1800" b="0"/>
            <a:t>KA 02 </a:t>
          </a:r>
          <a:r>
            <a:rPr lang="cs-CZ" sz="1800" b="1"/>
            <a:t>Implementace a ověřování účinnosti vybraných nástrojů v tematických oblastech sociálního začleňování – DC 1 </a:t>
          </a:r>
        </a:p>
      </dgm:t>
    </dgm:pt>
    <dgm:pt modelId="{84F99FDB-BC80-464E-83E6-31D086054918}" type="parTrans" cxnId="{292F3E5F-45C4-436B-A16F-9495967713D5}">
      <dgm:prSet/>
      <dgm:spPr/>
      <dgm:t>
        <a:bodyPr/>
        <a:lstStyle/>
        <a:p>
          <a:endParaRPr lang="cs-CZ" sz="1800"/>
        </a:p>
      </dgm:t>
    </dgm:pt>
    <dgm:pt modelId="{B043DF92-7FB9-40A6-B4EB-8E84F03EB087}" type="sibTrans" cxnId="{292F3E5F-45C4-436B-A16F-9495967713D5}">
      <dgm:prSet/>
      <dgm:spPr/>
      <dgm:t>
        <a:bodyPr/>
        <a:lstStyle/>
        <a:p>
          <a:endParaRPr lang="cs-CZ" sz="1800"/>
        </a:p>
      </dgm:t>
    </dgm:pt>
    <dgm:pt modelId="{9A4837DE-7889-463F-B0B8-B90E19F387CE}">
      <dgm:prSet phldrT="[Text]" custT="1"/>
      <dgm:spPr/>
      <dgm:t>
        <a:bodyPr/>
        <a:lstStyle/>
        <a:p>
          <a:pPr rtl="0"/>
          <a:r>
            <a:rPr lang="cs-CZ" sz="1800" b="1" kern="1200"/>
            <a:t>Intenzivní tematická podpora (viz Moduly) obce při zavádění nástrojů - kvalitativní posun - zvýšení kompetence obce </a:t>
          </a:r>
          <a:r>
            <a:rPr lang="cs-CZ" sz="1800" b="1" kern="1200">
              <a:latin typeface="Calibri"/>
            </a:rPr>
            <a:t>– min. 40</a:t>
          </a:r>
          <a:r>
            <a:rPr lang="cs-CZ" sz="1800" b="1" kern="1200"/>
            <a:t> </a:t>
          </a:r>
          <a:r>
            <a:rPr lang="cs-CZ" sz="1800" b="1" kern="1200">
              <a:latin typeface="Calibri"/>
            </a:rPr>
            <a:t>z 50 </a:t>
          </a:r>
          <a:r>
            <a:rPr lang="cs-CZ" sz="1800" b="1" kern="1200"/>
            <a:t>obcí (</a:t>
          </a:r>
          <a:r>
            <a:rPr lang="cs-CZ" sz="1800" b="0" kern="1200"/>
            <a:t>obce v intenzivní spolupráci</a:t>
          </a:r>
          <a:r>
            <a:rPr lang="cs-CZ" sz="1800" b="0" kern="1200">
              <a:solidFill>
                <a:srgbClr val="0070C0"/>
              </a:solidFill>
              <a:latin typeface="Calibri"/>
            </a:rPr>
            <a:t>), </a:t>
          </a:r>
          <a:r>
            <a:rPr lang="cs-CZ" sz="1800" b="0" kern="1200">
              <a:solidFill>
                <a:srgbClr val="0070C0"/>
              </a:solidFill>
              <a:latin typeface="Calibri"/>
              <a:ea typeface="+mn-ea"/>
              <a:cs typeface="+mn-cs"/>
            </a:rPr>
            <a:t>průběžné zapojování různých modulů  během projektu dle Realizačního plánu v návaznosti na kapacity obce a odborných poradců</a:t>
          </a:r>
        </a:p>
      </dgm:t>
    </dgm:pt>
    <dgm:pt modelId="{460D04DC-DEF9-4434-A7A4-03EA21AC73D3}" type="parTrans" cxnId="{8B88EEEC-6B0A-4311-AEA7-C238D7E30A83}">
      <dgm:prSet/>
      <dgm:spPr/>
      <dgm:t>
        <a:bodyPr/>
        <a:lstStyle/>
        <a:p>
          <a:endParaRPr lang="cs-CZ" sz="1800"/>
        </a:p>
      </dgm:t>
    </dgm:pt>
    <dgm:pt modelId="{50EDB1A6-1834-4337-9CE7-96E323D31BBA}" type="sibTrans" cxnId="{8B88EEEC-6B0A-4311-AEA7-C238D7E30A83}">
      <dgm:prSet/>
      <dgm:spPr/>
      <dgm:t>
        <a:bodyPr/>
        <a:lstStyle/>
        <a:p>
          <a:endParaRPr lang="cs-CZ" sz="1800"/>
        </a:p>
      </dgm:t>
    </dgm:pt>
    <dgm:pt modelId="{570ECE37-8DDC-4731-B4F5-3D1F0A93B873}">
      <dgm:prSet custT="1"/>
      <dgm:spPr/>
      <dgm:t>
        <a:bodyPr/>
        <a:lstStyle/>
        <a:p>
          <a:r>
            <a:rPr lang="cs-CZ" sz="1800" b="0"/>
            <a:t>Tvorba lokální strategie PSZ na základě zjištěných potřeb CS, s </a:t>
          </a:r>
          <a:r>
            <a:rPr lang="cs-CZ" sz="1800" b="0">
              <a:solidFill>
                <a:srgbClr val="0070C0"/>
              </a:solidFill>
            </a:rPr>
            <a:t>dostatečnou znalostí dostupných zdrojů ( data)</a:t>
          </a:r>
        </a:p>
      </dgm:t>
    </dgm:pt>
    <dgm:pt modelId="{47176D02-7939-4C3C-9DED-2803156D9424}" type="parTrans" cxnId="{CA3AB361-B47B-4C3A-918E-CF6B7090D8B5}">
      <dgm:prSet/>
      <dgm:spPr/>
      <dgm:t>
        <a:bodyPr/>
        <a:lstStyle/>
        <a:p>
          <a:endParaRPr lang="cs-CZ" sz="1800"/>
        </a:p>
      </dgm:t>
    </dgm:pt>
    <dgm:pt modelId="{879D0D2D-FF06-4BF7-8BF1-04E2AF6A5919}" type="sibTrans" cxnId="{CA3AB361-B47B-4C3A-918E-CF6B7090D8B5}">
      <dgm:prSet/>
      <dgm:spPr/>
      <dgm:t>
        <a:bodyPr/>
        <a:lstStyle/>
        <a:p>
          <a:endParaRPr lang="cs-CZ" sz="1800"/>
        </a:p>
      </dgm:t>
    </dgm:pt>
    <dgm:pt modelId="{E9AF602D-B030-45EF-911D-A6824DC9746C}">
      <dgm:prSet custT="1"/>
      <dgm:spPr/>
      <dgm:t>
        <a:bodyPr/>
        <a:lstStyle/>
        <a:p>
          <a:r>
            <a:rPr lang="cs-CZ" sz="1800" b="0">
              <a:solidFill>
                <a:srgbClr val="0070C0"/>
              </a:solidFill>
            </a:rPr>
            <a:t>Do plánování zapojena </a:t>
          </a:r>
          <a:r>
            <a:rPr lang="cs-CZ" sz="1800" b="0">
              <a:solidFill>
                <a:srgbClr val="0070C0"/>
              </a:solidFill>
              <a:latin typeface="Calibri"/>
            </a:rPr>
            <a:t>cílová</a:t>
          </a:r>
          <a:r>
            <a:rPr lang="cs-CZ" sz="1800" b="0">
              <a:solidFill>
                <a:srgbClr val="0070C0"/>
              </a:solidFill>
            </a:rPr>
            <a:t> </a:t>
          </a:r>
          <a:r>
            <a:rPr lang="cs-CZ" sz="1800" b="0">
              <a:solidFill>
                <a:srgbClr val="0070C0"/>
              </a:solidFill>
              <a:latin typeface="Calibri"/>
            </a:rPr>
            <a:t>skupina,</a:t>
          </a:r>
          <a:r>
            <a:rPr lang="cs-CZ" sz="1800" b="0">
              <a:solidFill>
                <a:srgbClr val="0070C0"/>
              </a:solidFill>
            </a:rPr>
            <a:t> které se potřeba týká (důraz na participaci CS)</a:t>
          </a:r>
        </a:p>
      </dgm:t>
    </dgm:pt>
    <dgm:pt modelId="{917A7753-C58F-40F6-8F47-FFA736611539}" type="parTrans" cxnId="{D4DEE8A1-8041-404B-B9E2-0CFE30F3BECC}">
      <dgm:prSet/>
      <dgm:spPr/>
      <dgm:t>
        <a:bodyPr/>
        <a:lstStyle/>
        <a:p>
          <a:endParaRPr lang="cs-CZ" sz="1800"/>
        </a:p>
      </dgm:t>
    </dgm:pt>
    <dgm:pt modelId="{88537055-A68C-40F7-9B41-DF7B8E069A95}" type="sibTrans" cxnId="{D4DEE8A1-8041-404B-B9E2-0CFE30F3BECC}">
      <dgm:prSet/>
      <dgm:spPr/>
      <dgm:t>
        <a:bodyPr/>
        <a:lstStyle/>
        <a:p>
          <a:endParaRPr lang="cs-CZ" sz="1800"/>
        </a:p>
      </dgm:t>
    </dgm:pt>
    <dgm:pt modelId="{A2081FB4-8C1F-45C4-B3CC-F205ECF63ED4}">
      <dgm:prSet custT="1"/>
      <dgm:spPr/>
      <dgm:t>
        <a:bodyPr/>
        <a:lstStyle/>
        <a:p>
          <a:r>
            <a:rPr lang="cs-CZ" sz="1800" b="0"/>
            <a:t>Implementace lokální strategie – </a:t>
          </a:r>
          <a:r>
            <a:rPr lang="cs-CZ" sz="1800" b="0">
              <a:solidFill>
                <a:srgbClr val="0070C0"/>
              </a:solidFill>
            </a:rPr>
            <a:t>systematický monitoring  (úspěšnost naplňování), indikátory, výstupy, výsledky na straně všech realizátorů</a:t>
          </a:r>
        </a:p>
      </dgm:t>
    </dgm:pt>
    <dgm:pt modelId="{D984E4D1-25E6-48E8-89A1-7DDC15B8F81C}" type="parTrans" cxnId="{B33BAF73-8E1A-4260-B42D-1040C46DC6E4}">
      <dgm:prSet/>
      <dgm:spPr/>
      <dgm:t>
        <a:bodyPr/>
        <a:lstStyle/>
        <a:p>
          <a:endParaRPr lang="cs-CZ" sz="1800"/>
        </a:p>
      </dgm:t>
    </dgm:pt>
    <dgm:pt modelId="{961FC1F3-3FB7-448D-9E45-75A94D09CDF8}" type="sibTrans" cxnId="{B33BAF73-8E1A-4260-B42D-1040C46DC6E4}">
      <dgm:prSet/>
      <dgm:spPr/>
      <dgm:t>
        <a:bodyPr/>
        <a:lstStyle/>
        <a:p>
          <a:endParaRPr lang="cs-CZ" sz="1800"/>
        </a:p>
      </dgm:t>
    </dgm:pt>
    <dgm:pt modelId="{92373439-EF99-4861-8FD4-FBC5B59798F2}">
      <dgm:prSet custT="1"/>
      <dgm:spPr/>
      <dgm:t>
        <a:bodyPr/>
        <a:lstStyle/>
        <a:p>
          <a:r>
            <a:rPr lang="cs-CZ" sz="1800" b="0">
              <a:latin typeface="Calibri"/>
            </a:rPr>
            <a:t>Pravidelné</a:t>
          </a:r>
          <a:r>
            <a:rPr lang="cs-CZ" sz="1800" b="0"/>
            <a:t> vyhodnocování realizace strategie  </a:t>
          </a:r>
          <a:r>
            <a:rPr lang="cs-CZ" sz="1800" b="0">
              <a:solidFill>
                <a:srgbClr val="0070C0"/>
              </a:solidFill>
            </a:rPr>
            <a:t>výstupy/výsledky na jejich základě aktualizace</a:t>
          </a:r>
          <a:r>
            <a:rPr lang="cs-CZ" sz="1800" b="0"/>
            <a:t>, změna strategie</a:t>
          </a:r>
        </a:p>
      </dgm:t>
    </dgm:pt>
    <dgm:pt modelId="{AE0A8FE2-D2B0-4815-AE67-75C3E238C63E}" type="parTrans" cxnId="{1FA32570-003A-44F6-8BC7-55AFFF4D0643}">
      <dgm:prSet/>
      <dgm:spPr/>
      <dgm:t>
        <a:bodyPr/>
        <a:lstStyle/>
        <a:p>
          <a:endParaRPr lang="cs-CZ" sz="1800"/>
        </a:p>
      </dgm:t>
    </dgm:pt>
    <dgm:pt modelId="{446F76D9-75D4-4BD8-BDC3-94F74CE7CCF2}" type="sibTrans" cxnId="{1FA32570-003A-44F6-8BC7-55AFFF4D0643}">
      <dgm:prSet/>
      <dgm:spPr/>
      <dgm:t>
        <a:bodyPr/>
        <a:lstStyle/>
        <a:p>
          <a:endParaRPr lang="cs-CZ" sz="1800"/>
        </a:p>
      </dgm:t>
    </dgm:pt>
    <dgm:pt modelId="{C38EDD72-4566-4235-9568-EDAEF01DA819}">
      <dgm:prSet custT="1"/>
      <dgm:spPr/>
      <dgm:t>
        <a:bodyPr/>
        <a:lstStyle/>
        <a:p>
          <a:pPr rtl="0"/>
          <a:r>
            <a:rPr lang="cs-CZ" sz="1800" b="0">
              <a:solidFill>
                <a:srgbClr val="0070C0"/>
              </a:solidFill>
              <a:latin typeface="Calibri"/>
            </a:rPr>
            <a:t>100</a:t>
          </a:r>
          <a:r>
            <a:rPr lang="cs-CZ" sz="1800" b="0">
              <a:solidFill>
                <a:srgbClr val="0070C0"/>
              </a:solidFill>
            </a:rPr>
            <a:t> lokalit </a:t>
          </a:r>
          <a:r>
            <a:rPr lang="cs-CZ" sz="1800" b="0">
              <a:solidFill>
                <a:srgbClr val="0070C0"/>
              </a:solidFill>
              <a:latin typeface="Calibri"/>
            </a:rPr>
            <a:t>s Indexem SV </a:t>
          </a:r>
          <a:r>
            <a:rPr lang="cs-CZ" sz="1800" b="0">
              <a:solidFill>
                <a:srgbClr val="0070C0"/>
              </a:solidFill>
            </a:rPr>
            <a:t>+8 </a:t>
          </a:r>
          <a:r>
            <a:rPr lang="cs-CZ" sz="1800" b="0">
              <a:solidFill>
                <a:srgbClr val="0070C0"/>
              </a:solidFill>
              <a:latin typeface="Calibri"/>
            </a:rPr>
            <a:t>– </a:t>
          </a:r>
          <a:r>
            <a:rPr lang="cs-CZ" sz="1800" err="1">
              <a:solidFill>
                <a:srgbClr val="0070C0"/>
              </a:solidFill>
              <a:latin typeface="Calibri"/>
            </a:rPr>
            <a:t>factsheet</a:t>
          </a:r>
          <a:r>
            <a:rPr lang="cs-CZ" sz="1800">
              <a:solidFill>
                <a:srgbClr val="0070C0"/>
              </a:solidFill>
              <a:latin typeface="Calibri"/>
            </a:rPr>
            <a:t> sociálního</a:t>
          </a:r>
          <a:r>
            <a:rPr lang="cs-CZ" sz="1800">
              <a:solidFill>
                <a:srgbClr val="0070C0"/>
              </a:solidFill>
            </a:rPr>
            <a:t> vyloučení</a:t>
          </a:r>
          <a:r>
            <a:rPr lang="cs-CZ" sz="1800">
              <a:solidFill>
                <a:srgbClr val="0070C0"/>
              </a:solidFill>
              <a:latin typeface="Calibri"/>
            </a:rPr>
            <a:t>,</a:t>
          </a:r>
          <a:r>
            <a:rPr lang="cs-CZ" sz="1800">
              <a:solidFill>
                <a:srgbClr val="0070C0"/>
              </a:solidFill>
            </a:rPr>
            <a:t> na </a:t>
          </a:r>
          <a:r>
            <a:rPr lang="cs-CZ" sz="1800">
              <a:solidFill>
                <a:srgbClr val="0070C0"/>
              </a:solidFill>
              <a:latin typeface="Calibri"/>
            </a:rPr>
            <a:t>jeho</a:t>
          </a:r>
          <a:r>
            <a:rPr lang="cs-CZ" sz="1800">
              <a:solidFill>
                <a:srgbClr val="0070C0"/>
              </a:solidFill>
            </a:rPr>
            <a:t> základě poskytovaná poradenská intervence v tematických oblastech</a:t>
          </a:r>
        </a:p>
      </dgm:t>
    </dgm:pt>
    <dgm:pt modelId="{4CFCFC21-ABAE-432D-8199-B820617F1BF7}" type="parTrans" cxnId="{546F7E10-B53A-4E38-8743-EE67E87B80D9}">
      <dgm:prSet/>
      <dgm:spPr/>
      <dgm:t>
        <a:bodyPr/>
        <a:lstStyle/>
        <a:p>
          <a:endParaRPr lang="cs-CZ" sz="1800"/>
        </a:p>
      </dgm:t>
    </dgm:pt>
    <dgm:pt modelId="{B7589FE4-30B4-437F-81EB-FF5715BDEB1B}" type="sibTrans" cxnId="{546F7E10-B53A-4E38-8743-EE67E87B80D9}">
      <dgm:prSet/>
      <dgm:spPr/>
      <dgm:t>
        <a:bodyPr/>
        <a:lstStyle/>
        <a:p>
          <a:endParaRPr lang="cs-CZ" sz="1800"/>
        </a:p>
      </dgm:t>
    </dgm:pt>
    <dgm:pt modelId="{02590EDC-97D8-4083-BB73-88029B689044}">
      <dgm:prSet custT="1"/>
      <dgm:spPr/>
      <dgm:t>
        <a:bodyPr/>
        <a:lstStyle/>
        <a:p>
          <a:r>
            <a:rPr lang="cs-CZ" sz="1800">
              <a:latin typeface="Calibri"/>
            </a:rPr>
            <a:t>obce</a:t>
          </a:r>
          <a:r>
            <a:rPr lang="cs-CZ" sz="1800"/>
            <a:t> po ukončení intenzivní podpory - </a:t>
          </a:r>
          <a:r>
            <a:rPr lang="cs-CZ" sz="1800">
              <a:solidFill>
                <a:srgbClr val="0070C0"/>
              </a:solidFill>
            </a:rPr>
            <a:t>poradenství v souvislosti se samostatnou implementací PSZ.</a:t>
          </a:r>
        </a:p>
      </dgm:t>
    </dgm:pt>
    <dgm:pt modelId="{C70708F2-07EB-4787-8101-BD64C09C20AD}" type="parTrans" cxnId="{84B3C3D5-6D1E-4DB8-B356-D6B27332F31B}">
      <dgm:prSet/>
      <dgm:spPr/>
      <dgm:t>
        <a:bodyPr/>
        <a:lstStyle/>
        <a:p>
          <a:endParaRPr lang="cs-CZ" sz="1800"/>
        </a:p>
      </dgm:t>
    </dgm:pt>
    <dgm:pt modelId="{E5E0EE48-28E8-420A-98DD-5D62C2EF3B4B}" type="sibTrans" cxnId="{84B3C3D5-6D1E-4DB8-B356-D6B27332F31B}">
      <dgm:prSet/>
      <dgm:spPr/>
      <dgm:t>
        <a:bodyPr/>
        <a:lstStyle/>
        <a:p>
          <a:endParaRPr lang="cs-CZ" sz="1800"/>
        </a:p>
      </dgm:t>
    </dgm:pt>
    <dgm:pt modelId="{5CFDEB7B-C560-469F-8531-5A012B4CBA85}">
      <dgm:prSet custT="1"/>
      <dgm:spPr/>
      <dgm:t>
        <a:bodyPr/>
        <a:lstStyle/>
        <a:p>
          <a:r>
            <a:rPr lang="cs-CZ" sz="1800" b="1"/>
            <a:t>Distanční podpora </a:t>
          </a:r>
          <a:r>
            <a:rPr lang="cs-CZ" sz="1800" b="1">
              <a:latin typeface="Calibri"/>
            </a:rPr>
            <a:t>100</a:t>
          </a:r>
          <a:r>
            <a:rPr lang="cs-CZ" sz="1800" b="1"/>
            <a:t> obcí</a:t>
          </a:r>
          <a:endParaRPr lang="cs-CZ" sz="1800" b="0"/>
        </a:p>
      </dgm:t>
    </dgm:pt>
    <dgm:pt modelId="{00914A0A-D812-4C66-9F97-10AC18D177FE}" type="parTrans" cxnId="{005BB289-62D5-4E26-BDBA-97C335FC77CA}">
      <dgm:prSet/>
      <dgm:spPr/>
      <dgm:t>
        <a:bodyPr/>
        <a:lstStyle/>
        <a:p>
          <a:endParaRPr lang="cs-CZ" sz="1800"/>
        </a:p>
      </dgm:t>
    </dgm:pt>
    <dgm:pt modelId="{FC5E29DA-D41C-4878-8FEC-116EAEDAD01D}" type="sibTrans" cxnId="{005BB289-62D5-4E26-BDBA-97C335FC77CA}">
      <dgm:prSet/>
      <dgm:spPr/>
      <dgm:t>
        <a:bodyPr/>
        <a:lstStyle/>
        <a:p>
          <a:endParaRPr lang="cs-CZ" sz="1800"/>
        </a:p>
      </dgm:t>
    </dgm:pt>
    <dgm:pt modelId="{E0F47C87-DA52-4348-B1E4-378ACFC0CB13}">
      <dgm:prSet phldrT="[Text]" custT="1"/>
      <dgm:spPr/>
      <dgm:t>
        <a:bodyPr/>
        <a:lstStyle/>
        <a:p>
          <a:r>
            <a:rPr lang="cs-CZ" sz="1800" b="1" kern="1200"/>
            <a:t> </a:t>
          </a:r>
          <a:r>
            <a:rPr lang="cs-CZ" sz="1800" b="0" kern="1200">
              <a:solidFill>
                <a:srgbClr val="0070C0"/>
              </a:solidFill>
            </a:rPr>
            <a:t>Hloubková analýza/mapování výchozí situace v oblasti – procesní/personální/stávající nástroje, zdroje</a:t>
          </a:r>
        </a:p>
      </dgm:t>
    </dgm:pt>
    <dgm:pt modelId="{C3B7E160-479C-45B1-A0C5-BFB1A2D449D9}" type="parTrans" cxnId="{EF6D3E7A-A521-4AD6-9FCC-1466B69B51E7}">
      <dgm:prSet/>
      <dgm:spPr/>
      <dgm:t>
        <a:bodyPr/>
        <a:lstStyle/>
        <a:p>
          <a:endParaRPr lang="cs-CZ" sz="1800"/>
        </a:p>
      </dgm:t>
    </dgm:pt>
    <dgm:pt modelId="{4E2C12CD-4D86-4BC8-9F03-1A017CC5BF50}" type="sibTrans" cxnId="{EF6D3E7A-A521-4AD6-9FCC-1466B69B51E7}">
      <dgm:prSet/>
      <dgm:spPr/>
      <dgm:t>
        <a:bodyPr/>
        <a:lstStyle/>
        <a:p>
          <a:endParaRPr lang="cs-CZ" sz="1800"/>
        </a:p>
      </dgm:t>
    </dgm:pt>
    <dgm:pt modelId="{D117F24F-A9E9-474B-95C2-EFAE558865B6}">
      <dgm:prSet phldrT="[Text]" custT="1"/>
      <dgm:spPr/>
      <dgm:t>
        <a:bodyPr/>
        <a:lstStyle/>
        <a:p>
          <a:r>
            <a:rPr lang="cs-CZ" sz="1800" b="0" kern="1200"/>
            <a:t>Realizační plán - podle kterého probíhá  zacílená podpora - zvýšení kompetence obce nastavit/revidovat vlastní procesy/nástroje v tematické oblasti a jejich implementace</a:t>
          </a:r>
        </a:p>
      </dgm:t>
    </dgm:pt>
    <dgm:pt modelId="{599DF18F-198D-4348-BCAC-C18F4938154F}" type="parTrans" cxnId="{4FED349B-A452-4C60-A33E-EE0D38609C0B}">
      <dgm:prSet/>
      <dgm:spPr/>
      <dgm:t>
        <a:bodyPr/>
        <a:lstStyle/>
        <a:p>
          <a:endParaRPr lang="cs-CZ" sz="1800"/>
        </a:p>
      </dgm:t>
    </dgm:pt>
    <dgm:pt modelId="{4DED3011-D33C-4635-8B5F-09C1BB87AD8C}" type="sibTrans" cxnId="{4FED349B-A452-4C60-A33E-EE0D38609C0B}">
      <dgm:prSet/>
      <dgm:spPr/>
      <dgm:t>
        <a:bodyPr/>
        <a:lstStyle/>
        <a:p>
          <a:endParaRPr lang="cs-CZ" sz="1800"/>
        </a:p>
      </dgm:t>
    </dgm:pt>
    <dgm:pt modelId="{C1437EC8-8E0E-47FD-8CD3-B0857948FB68}">
      <dgm:prSet phldrT="[Text]" custT="1"/>
      <dgm:spPr/>
      <dgm:t>
        <a:bodyPr/>
        <a:lstStyle/>
        <a:p>
          <a:r>
            <a:rPr lang="cs-CZ" sz="1800" b="0" kern="1200"/>
            <a:t>Vyhodnocení kvalitativního posunu - </a:t>
          </a:r>
          <a:r>
            <a:rPr lang="cs-CZ" sz="1800" b="0" kern="1200">
              <a:solidFill>
                <a:srgbClr val="0070C0"/>
              </a:solidFill>
            </a:rPr>
            <a:t>modifikovaná kritéria </a:t>
          </a:r>
          <a:r>
            <a:rPr lang="cs-CZ" sz="1800" b="0" kern="1200">
              <a:solidFill>
                <a:srgbClr val="0070C0"/>
              </a:solidFill>
              <a:latin typeface="Calibri"/>
            </a:rPr>
            <a:t>sociálního</a:t>
          </a:r>
          <a:r>
            <a:rPr lang="cs-CZ" sz="1800" b="0" kern="1200">
              <a:solidFill>
                <a:srgbClr val="0070C0"/>
              </a:solidFill>
            </a:rPr>
            <a:t> začleňování</a:t>
          </a:r>
        </a:p>
      </dgm:t>
    </dgm:pt>
    <dgm:pt modelId="{609ECA63-0A59-4037-B2D7-2551B9132ACE}" type="parTrans" cxnId="{01F0DF1E-5DA5-48CA-A58C-E4EF98485678}">
      <dgm:prSet/>
      <dgm:spPr/>
      <dgm:t>
        <a:bodyPr/>
        <a:lstStyle/>
        <a:p>
          <a:endParaRPr lang="cs-CZ" sz="1800"/>
        </a:p>
      </dgm:t>
    </dgm:pt>
    <dgm:pt modelId="{2989255F-50C6-4BDA-9EB2-35FBED80DA03}" type="sibTrans" cxnId="{01F0DF1E-5DA5-48CA-A58C-E4EF98485678}">
      <dgm:prSet/>
      <dgm:spPr/>
      <dgm:t>
        <a:bodyPr/>
        <a:lstStyle/>
        <a:p>
          <a:endParaRPr lang="cs-CZ" sz="1800"/>
        </a:p>
      </dgm:t>
    </dgm:pt>
    <dgm:pt modelId="{C03D754D-EB96-4D24-B9DA-AF1E5E2D20CB}">
      <dgm:prSet phldrT="[Text]" custT="1"/>
      <dgm:spPr/>
      <dgm:t>
        <a:bodyPr/>
        <a:lstStyle/>
        <a:p>
          <a:r>
            <a:rPr lang="cs-CZ" sz="1800" b="0" kern="1200">
              <a:solidFill>
                <a:srgbClr val="0070C0"/>
              </a:solidFill>
            </a:rPr>
            <a:t>Vyhodnocení implementovaných nástrojů obce na změnu/dopad situace CS</a:t>
          </a:r>
        </a:p>
      </dgm:t>
    </dgm:pt>
    <dgm:pt modelId="{7479CBCF-CD23-4DCB-8D0B-8462EED10DF8}" type="parTrans" cxnId="{956EE40E-5FDC-4ED1-8FE2-3D69DD8790E6}">
      <dgm:prSet/>
      <dgm:spPr/>
      <dgm:t>
        <a:bodyPr/>
        <a:lstStyle/>
        <a:p>
          <a:endParaRPr lang="cs-CZ" sz="1800"/>
        </a:p>
      </dgm:t>
    </dgm:pt>
    <dgm:pt modelId="{505CB41E-6959-4BDE-B509-67A3119BB7CF}" type="sibTrans" cxnId="{956EE40E-5FDC-4ED1-8FE2-3D69DD8790E6}">
      <dgm:prSet/>
      <dgm:spPr/>
      <dgm:t>
        <a:bodyPr/>
        <a:lstStyle/>
        <a:p>
          <a:endParaRPr lang="cs-CZ" sz="1800"/>
        </a:p>
      </dgm:t>
    </dgm:pt>
    <dgm:pt modelId="{4E1149F1-6A10-42DA-90D9-F923CBD01FBB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sz="1800" b="0"/>
            <a:t>KA 03 </a:t>
          </a:r>
          <a:r>
            <a:rPr lang="cs-CZ" sz="1800" b="1"/>
            <a:t>Analytická podpora koordinace soc. začleňování a evaluace DC 1- 3</a:t>
          </a:r>
          <a:endParaRPr lang="cs-CZ" sz="1800"/>
        </a:p>
      </dgm:t>
    </dgm:pt>
    <dgm:pt modelId="{BEA6E660-D7B3-455D-AABA-1988D4659091}" type="parTrans" cxnId="{34D26C05-AE00-42B1-87D1-C1D0A593B021}">
      <dgm:prSet/>
      <dgm:spPr/>
      <dgm:t>
        <a:bodyPr/>
        <a:lstStyle/>
        <a:p>
          <a:endParaRPr lang="cs-CZ" sz="1800"/>
        </a:p>
      </dgm:t>
    </dgm:pt>
    <dgm:pt modelId="{D604BBC4-2D1E-4D83-9426-C3FDD5D8BA3E}" type="sibTrans" cxnId="{34D26C05-AE00-42B1-87D1-C1D0A593B021}">
      <dgm:prSet/>
      <dgm:spPr/>
      <dgm:t>
        <a:bodyPr/>
        <a:lstStyle/>
        <a:p>
          <a:endParaRPr lang="cs-CZ" sz="1800"/>
        </a:p>
      </dgm:t>
    </dgm:pt>
    <dgm:pt modelId="{35BD3595-53F3-4013-8E76-721F2287D461}">
      <dgm:prSet custT="1"/>
      <dgm:spPr/>
      <dgm:t>
        <a:bodyPr/>
        <a:lstStyle/>
        <a:p>
          <a:pPr rtl="0"/>
          <a:r>
            <a:rPr lang="cs-CZ" sz="1800"/>
            <a:t>Datově-analytické popisy sociálního vyloučení na jejich území - tzv.</a:t>
          </a:r>
          <a:r>
            <a:rPr lang="cs-CZ" sz="1800" i="1"/>
            <a:t> </a:t>
          </a:r>
          <a:r>
            <a:rPr lang="cs-CZ" sz="1800" b="0" i="1">
              <a:solidFill>
                <a:srgbClr val="0070C0"/>
              </a:solidFill>
              <a:latin typeface="Calibri"/>
            </a:rPr>
            <a:t>factsheety (100 obcí),</a:t>
          </a:r>
          <a:r>
            <a:rPr lang="cs-CZ" sz="1800" b="0" i="1">
              <a:solidFill>
                <a:srgbClr val="0070C0"/>
              </a:solidFill>
            </a:rPr>
            <a:t> mikroanalýzy (</a:t>
          </a:r>
          <a:r>
            <a:rPr lang="cs-CZ" sz="1800" b="0" i="1">
              <a:solidFill>
                <a:srgbClr val="0070C0"/>
              </a:solidFill>
              <a:latin typeface="Calibri"/>
            </a:rPr>
            <a:t>30</a:t>
          </a:r>
          <a:r>
            <a:rPr lang="cs-CZ" sz="1800" b="0" i="1">
              <a:solidFill>
                <a:srgbClr val="0070C0"/>
              </a:solidFill>
            </a:rPr>
            <a:t> obcí)</a:t>
          </a:r>
          <a:endParaRPr lang="cs-CZ" sz="1800" b="0">
            <a:solidFill>
              <a:srgbClr val="0070C0"/>
            </a:solidFill>
          </a:endParaRPr>
        </a:p>
      </dgm:t>
    </dgm:pt>
    <dgm:pt modelId="{5F0D2C97-FF13-4E45-96B8-3FE4AB1F4A84}" type="parTrans" cxnId="{6D280E8B-E5BE-41B7-ADBE-3F56A357DB3F}">
      <dgm:prSet/>
      <dgm:spPr/>
      <dgm:t>
        <a:bodyPr/>
        <a:lstStyle/>
        <a:p>
          <a:endParaRPr lang="cs-CZ" sz="1800"/>
        </a:p>
      </dgm:t>
    </dgm:pt>
    <dgm:pt modelId="{2FE23A2A-3E04-4D2D-9636-5253961D7F02}" type="sibTrans" cxnId="{6D280E8B-E5BE-41B7-ADBE-3F56A357DB3F}">
      <dgm:prSet/>
      <dgm:spPr/>
      <dgm:t>
        <a:bodyPr/>
        <a:lstStyle/>
        <a:p>
          <a:endParaRPr lang="cs-CZ" sz="1800"/>
        </a:p>
      </dgm:t>
    </dgm:pt>
    <dgm:pt modelId="{5B0C5323-50AB-4399-A7C8-316F3601818D}">
      <dgm:prSet custT="1"/>
      <dgm:spPr/>
      <dgm:t>
        <a:bodyPr/>
        <a:lstStyle/>
        <a:p>
          <a:r>
            <a:rPr lang="cs-CZ" sz="1800" b="0" i="0"/>
            <a:t>Vstupní analýzy a tematické a tematicko-průřezové výzkumy</a:t>
          </a:r>
          <a:r>
            <a:rPr lang="cs-CZ" sz="1800"/>
            <a:t> (</a:t>
          </a:r>
          <a:r>
            <a:rPr lang="cs-CZ" sz="1800">
              <a:latin typeface="Calibri"/>
            </a:rPr>
            <a:t>30</a:t>
          </a:r>
          <a:r>
            <a:rPr lang="cs-CZ" sz="1800"/>
            <a:t> obcí)</a:t>
          </a:r>
        </a:p>
      </dgm:t>
    </dgm:pt>
    <dgm:pt modelId="{5F45105E-112B-4D7A-9BFA-73424C3BC7CF}" type="parTrans" cxnId="{2BF3A561-F7B4-44FA-9902-A6FFBC248A58}">
      <dgm:prSet/>
      <dgm:spPr/>
      <dgm:t>
        <a:bodyPr/>
        <a:lstStyle/>
        <a:p>
          <a:endParaRPr lang="cs-CZ" sz="1800"/>
        </a:p>
      </dgm:t>
    </dgm:pt>
    <dgm:pt modelId="{4F3464CF-7F96-407C-B6CE-A688909B5BF4}" type="sibTrans" cxnId="{2BF3A561-F7B4-44FA-9902-A6FFBC248A58}">
      <dgm:prSet/>
      <dgm:spPr/>
      <dgm:t>
        <a:bodyPr/>
        <a:lstStyle/>
        <a:p>
          <a:endParaRPr lang="cs-CZ" sz="1800"/>
        </a:p>
      </dgm:t>
    </dgm:pt>
    <dgm:pt modelId="{DB8FA173-97B8-496A-8E2D-E292181435D2}">
      <dgm:prSet custT="1"/>
      <dgm:spPr/>
      <dgm:t>
        <a:bodyPr/>
        <a:lstStyle/>
        <a:p>
          <a:r>
            <a:rPr lang="cs-CZ" sz="1800">
              <a:solidFill>
                <a:srgbClr val="0070C0"/>
              </a:solidFill>
            </a:rPr>
            <a:t>Datové poradenství ( KA2 - modul průřezový</a:t>
          </a:r>
          <a:r>
            <a:rPr lang="cs-CZ" sz="1800">
              <a:solidFill>
                <a:srgbClr val="00B050"/>
              </a:solidFill>
            </a:rPr>
            <a:t>)</a:t>
          </a:r>
        </a:p>
      </dgm:t>
    </dgm:pt>
    <dgm:pt modelId="{7CA4C94B-B100-4B96-BEBC-0346016F6D75}" type="parTrans" cxnId="{DD8FCE41-B637-4C19-87E9-295AA99D7437}">
      <dgm:prSet/>
      <dgm:spPr/>
      <dgm:t>
        <a:bodyPr/>
        <a:lstStyle/>
        <a:p>
          <a:endParaRPr lang="cs-CZ" sz="1800"/>
        </a:p>
      </dgm:t>
    </dgm:pt>
    <dgm:pt modelId="{01A418F7-CF97-462A-9A63-CBE957AB80D2}" type="sibTrans" cxnId="{DD8FCE41-B637-4C19-87E9-295AA99D7437}">
      <dgm:prSet/>
      <dgm:spPr/>
      <dgm:t>
        <a:bodyPr/>
        <a:lstStyle/>
        <a:p>
          <a:endParaRPr lang="cs-CZ" sz="1800"/>
        </a:p>
      </dgm:t>
    </dgm:pt>
    <dgm:pt modelId="{6E5C4904-F33E-4302-B502-5904687805B1}">
      <dgm:prSet custT="1"/>
      <dgm:spPr/>
      <dgm:t>
        <a:bodyPr/>
        <a:lstStyle/>
        <a:p>
          <a:r>
            <a:rPr lang="cs-CZ" sz="1800"/>
            <a:t>Nastavení monitoringu dat, </a:t>
          </a:r>
          <a:r>
            <a:rPr lang="cs-CZ" sz="1800">
              <a:solidFill>
                <a:srgbClr val="0070C0"/>
              </a:solidFill>
            </a:rPr>
            <a:t>kterými obec sama disponuje/může disponovat (KA1+KA2)</a:t>
          </a:r>
        </a:p>
      </dgm:t>
    </dgm:pt>
    <dgm:pt modelId="{1CD68FAD-B290-450C-9765-6FA6408A399F}" type="parTrans" cxnId="{BB77082F-6BAF-4912-A6D4-DE5C70324093}">
      <dgm:prSet/>
      <dgm:spPr/>
      <dgm:t>
        <a:bodyPr/>
        <a:lstStyle/>
        <a:p>
          <a:endParaRPr lang="cs-CZ" sz="1800"/>
        </a:p>
      </dgm:t>
    </dgm:pt>
    <dgm:pt modelId="{0FEC09DE-6E2D-4AD6-896D-711ADDA4D782}" type="sibTrans" cxnId="{BB77082F-6BAF-4912-A6D4-DE5C70324093}">
      <dgm:prSet/>
      <dgm:spPr/>
      <dgm:t>
        <a:bodyPr/>
        <a:lstStyle/>
        <a:p>
          <a:endParaRPr lang="cs-CZ" sz="1800"/>
        </a:p>
      </dgm:t>
    </dgm:pt>
    <dgm:pt modelId="{C56A8173-1D9D-42E1-84F0-AB282E0482DA}">
      <dgm:prSet custT="1"/>
      <dgm:spPr/>
      <dgm:t>
        <a:bodyPr/>
        <a:lstStyle/>
        <a:p>
          <a:r>
            <a:rPr lang="cs-CZ" sz="1800"/>
            <a:t>Evaluace (procesní + dopadová na CS)</a:t>
          </a:r>
        </a:p>
      </dgm:t>
    </dgm:pt>
    <dgm:pt modelId="{FB948942-E156-4C54-9AFD-48E7CE10852C}" type="parTrans" cxnId="{84D34392-C7FE-4262-82B3-E172A2AD66F1}">
      <dgm:prSet/>
      <dgm:spPr/>
      <dgm:t>
        <a:bodyPr/>
        <a:lstStyle/>
        <a:p>
          <a:endParaRPr lang="cs-CZ" sz="1800"/>
        </a:p>
      </dgm:t>
    </dgm:pt>
    <dgm:pt modelId="{2A130770-3C23-463C-8B42-BBC7DFFE973A}" type="sibTrans" cxnId="{84D34392-C7FE-4262-82B3-E172A2AD66F1}">
      <dgm:prSet/>
      <dgm:spPr/>
      <dgm:t>
        <a:bodyPr/>
        <a:lstStyle/>
        <a:p>
          <a:endParaRPr lang="cs-CZ" sz="1800"/>
        </a:p>
      </dgm:t>
    </dgm:pt>
    <dgm:pt modelId="{2EBC104B-B388-4C57-8144-10F6F52EA609}">
      <dgm:prSet custT="1"/>
      <dgm:spPr/>
      <dgm:t>
        <a:bodyPr/>
        <a:lstStyle/>
        <a:p>
          <a:r>
            <a:rPr lang="cs-CZ" sz="1800" b="0" i="0" err="1">
              <a:solidFill>
                <a:srgbClr val="0070C0"/>
              </a:solidFill>
            </a:rPr>
            <a:t>Fokusní</a:t>
          </a:r>
          <a:r>
            <a:rPr lang="cs-CZ" sz="1800" b="0" i="0">
              <a:solidFill>
                <a:srgbClr val="0070C0"/>
              </a:solidFill>
            </a:rPr>
            <a:t> skupiny  </a:t>
          </a:r>
          <a:r>
            <a:rPr lang="cs-CZ" sz="1800" i="0">
              <a:solidFill>
                <a:srgbClr val="0070C0"/>
              </a:solidFill>
            </a:rPr>
            <a:t>(</a:t>
          </a:r>
          <a:r>
            <a:rPr lang="cs-CZ" sz="1800">
              <a:solidFill>
                <a:srgbClr val="0070C0"/>
              </a:solidFill>
            </a:rPr>
            <a:t>vazba na </a:t>
          </a:r>
          <a:r>
            <a:rPr lang="cs-CZ" sz="1800">
              <a:solidFill>
                <a:srgbClr val="0070C0"/>
              </a:solidFill>
              <a:latin typeface="Calibri"/>
            </a:rPr>
            <a:t>KA1</a:t>
          </a:r>
          <a:r>
            <a:rPr lang="cs-CZ" sz="1800">
              <a:solidFill>
                <a:srgbClr val="0070C0"/>
              </a:solidFill>
            </a:rPr>
            <a:t>)</a:t>
          </a:r>
        </a:p>
      </dgm:t>
    </dgm:pt>
    <dgm:pt modelId="{4021ADA1-E734-467B-8218-F6762D572C48}" type="parTrans" cxnId="{04FA3B79-A52B-40B6-9928-6DC25D3AD8AE}">
      <dgm:prSet/>
      <dgm:spPr/>
      <dgm:t>
        <a:bodyPr/>
        <a:lstStyle/>
        <a:p>
          <a:endParaRPr lang="cs-CZ" sz="1800"/>
        </a:p>
      </dgm:t>
    </dgm:pt>
    <dgm:pt modelId="{C8482589-5E9E-445B-A4E7-C508BD77DE25}" type="sibTrans" cxnId="{04FA3B79-A52B-40B6-9928-6DC25D3AD8AE}">
      <dgm:prSet/>
      <dgm:spPr/>
      <dgm:t>
        <a:bodyPr/>
        <a:lstStyle/>
        <a:p>
          <a:endParaRPr lang="cs-CZ" sz="1800"/>
        </a:p>
      </dgm:t>
    </dgm:pt>
    <dgm:pt modelId="{580A8DC0-15D0-4749-828C-34163446FE97}">
      <dgm:prSet custT="1"/>
      <dgm:spPr/>
      <dgm:t>
        <a:bodyPr/>
        <a:lstStyle/>
        <a:p>
          <a:pPr rtl="0"/>
          <a:r>
            <a:rPr lang="cs-CZ" sz="1800">
              <a:solidFill>
                <a:srgbClr val="0070C0"/>
              </a:solidFill>
            </a:rPr>
            <a:t>Inovace </a:t>
          </a:r>
          <a:r>
            <a:rPr lang="cs-CZ" sz="1800">
              <a:solidFill>
                <a:srgbClr val="0070C0"/>
              </a:solidFill>
              <a:latin typeface="Calibri"/>
            </a:rPr>
            <a:t>Indexu SV</a:t>
          </a:r>
          <a:endParaRPr lang="cs-CZ" sz="1800">
            <a:solidFill>
              <a:srgbClr val="0070C0"/>
            </a:solidFill>
          </a:endParaRPr>
        </a:p>
      </dgm:t>
    </dgm:pt>
    <dgm:pt modelId="{31503EBF-1B14-4D09-BB76-03E6F094BCDE}" type="parTrans" cxnId="{0409F472-B58A-4CDA-B522-EEC77E95D0C3}">
      <dgm:prSet/>
      <dgm:spPr/>
      <dgm:t>
        <a:bodyPr/>
        <a:lstStyle/>
        <a:p>
          <a:endParaRPr lang="cs-CZ" sz="1800"/>
        </a:p>
      </dgm:t>
    </dgm:pt>
    <dgm:pt modelId="{2DA72C03-26EC-4BF1-81E3-1ECE6CF94C18}" type="sibTrans" cxnId="{0409F472-B58A-4CDA-B522-EEC77E95D0C3}">
      <dgm:prSet/>
      <dgm:spPr/>
      <dgm:t>
        <a:bodyPr/>
        <a:lstStyle/>
        <a:p>
          <a:endParaRPr lang="cs-CZ" sz="1800"/>
        </a:p>
      </dgm:t>
    </dgm:pt>
    <dgm:pt modelId="{E29D912C-D8DF-4BB9-84A7-0104A688228A}">
      <dgm:prSet custT="1"/>
      <dgm:spPr/>
      <dgm:t>
        <a:bodyPr/>
        <a:lstStyle/>
        <a:p>
          <a:pPr rtl="0"/>
          <a:r>
            <a:rPr lang="cs-CZ" sz="1800">
              <a:solidFill>
                <a:srgbClr val="0070C0"/>
              </a:solidFill>
            </a:rPr>
            <a:t>Systematické monitorování úrovně zapojení sekundární</a:t>
          </a:r>
          <a:r>
            <a:rPr lang="cs-CZ" sz="1800">
              <a:solidFill>
                <a:srgbClr val="0070C0"/>
              </a:solidFill>
              <a:latin typeface="Calibri"/>
            </a:rPr>
            <a:t> CS</a:t>
          </a:r>
          <a:r>
            <a:rPr lang="cs-CZ" sz="1800">
              <a:solidFill>
                <a:srgbClr val="0070C0"/>
              </a:solidFill>
            </a:rPr>
            <a:t> (</a:t>
          </a:r>
          <a:r>
            <a:rPr lang="cs-CZ" sz="1800">
              <a:solidFill>
                <a:srgbClr val="0070C0"/>
              </a:solidFill>
              <a:latin typeface="Calibri"/>
            </a:rPr>
            <a:t>KA1</a:t>
          </a:r>
          <a:r>
            <a:rPr lang="cs-CZ" sz="1800">
              <a:solidFill>
                <a:srgbClr val="0070C0"/>
              </a:solidFill>
            </a:rPr>
            <a:t>, </a:t>
          </a:r>
          <a:r>
            <a:rPr lang="cs-CZ" sz="1800">
              <a:solidFill>
                <a:srgbClr val="0070C0"/>
              </a:solidFill>
              <a:latin typeface="Calibri"/>
            </a:rPr>
            <a:t>KA2</a:t>
          </a:r>
          <a:r>
            <a:rPr lang="cs-CZ" sz="1800">
              <a:solidFill>
                <a:srgbClr val="0070C0"/>
              </a:solidFill>
            </a:rPr>
            <a:t>)</a:t>
          </a:r>
        </a:p>
      </dgm:t>
    </dgm:pt>
    <dgm:pt modelId="{3720108B-91C8-4946-BD01-02F1F665CABB}" type="parTrans" cxnId="{7D2A69CA-B975-4ABF-9370-07482BBA679B}">
      <dgm:prSet/>
      <dgm:spPr/>
      <dgm:t>
        <a:bodyPr/>
        <a:lstStyle/>
        <a:p>
          <a:endParaRPr lang="cs-CZ"/>
        </a:p>
      </dgm:t>
    </dgm:pt>
    <dgm:pt modelId="{881597E4-45FD-4EEB-AE7E-2F4778312932}" type="sibTrans" cxnId="{7D2A69CA-B975-4ABF-9370-07482BBA679B}">
      <dgm:prSet/>
      <dgm:spPr/>
      <dgm:t>
        <a:bodyPr/>
        <a:lstStyle/>
        <a:p>
          <a:endParaRPr lang="cs-CZ"/>
        </a:p>
      </dgm:t>
    </dgm:pt>
    <dgm:pt modelId="{8CAF622A-4F19-4017-B888-9E28DFA2450D}" type="pres">
      <dgm:prSet presAssocID="{2B192CE4-8442-46C4-81CF-0B970D23BD62}" presName="linear" presStyleCnt="0">
        <dgm:presLayoutVars>
          <dgm:animLvl val="lvl"/>
          <dgm:resizeHandles val="exact"/>
        </dgm:presLayoutVars>
      </dgm:prSet>
      <dgm:spPr/>
    </dgm:pt>
    <dgm:pt modelId="{30B3E26E-9306-45AE-9375-AF881E2DCA49}" type="pres">
      <dgm:prSet presAssocID="{96193D46-31CE-4107-99CA-D8BFCD30ED89}" presName="parentText" presStyleLbl="node1" presStyleIdx="0" presStyleCnt="3" custScaleY="83595" custLinFactNeighborY="-4697">
        <dgm:presLayoutVars>
          <dgm:chMax val="0"/>
          <dgm:bulletEnabled val="1"/>
        </dgm:presLayoutVars>
      </dgm:prSet>
      <dgm:spPr/>
    </dgm:pt>
    <dgm:pt modelId="{A5351878-5BEF-49A4-B36D-4AB26D3B1CB9}" type="pres">
      <dgm:prSet presAssocID="{96193D46-31CE-4107-99CA-D8BFCD30ED89}" presName="childText" presStyleLbl="revTx" presStyleIdx="0" presStyleCnt="3" custScaleY="104957">
        <dgm:presLayoutVars>
          <dgm:bulletEnabled val="1"/>
        </dgm:presLayoutVars>
      </dgm:prSet>
      <dgm:spPr/>
    </dgm:pt>
    <dgm:pt modelId="{E02023BA-55DA-4996-9A60-6AAC9A341334}" type="pres">
      <dgm:prSet presAssocID="{C7DF2153-74D3-44C6-A415-96DC3F3181F5}" presName="parentText" presStyleLbl="node1" presStyleIdx="1" presStyleCnt="3" custScaleY="94953" custLinFactNeighborY="-712">
        <dgm:presLayoutVars>
          <dgm:chMax val="0"/>
          <dgm:bulletEnabled val="1"/>
        </dgm:presLayoutVars>
      </dgm:prSet>
      <dgm:spPr/>
    </dgm:pt>
    <dgm:pt modelId="{A1AE81AE-05C6-416B-AEA9-0D5E65833985}" type="pres">
      <dgm:prSet presAssocID="{C7DF2153-74D3-44C6-A415-96DC3F3181F5}" presName="childText" presStyleLbl="revTx" presStyleIdx="1" presStyleCnt="3" custLinFactNeighborX="-253" custLinFactNeighborY="-6418">
        <dgm:presLayoutVars>
          <dgm:bulletEnabled val="1"/>
        </dgm:presLayoutVars>
      </dgm:prSet>
      <dgm:spPr/>
    </dgm:pt>
    <dgm:pt modelId="{7B350026-04C4-4B5B-B58B-9EFEDA76D70B}" type="pres">
      <dgm:prSet presAssocID="{4E1149F1-6A10-42DA-90D9-F923CBD01FBB}" presName="parentText" presStyleLbl="node1" presStyleIdx="2" presStyleCnt="3" custLinFactNeighborX="505" custLinFactNeighborY="-3327">
        <dgm:presLayoutVars>
          <dgm:chMax val="0"/>
          <dgm:bulletEnabled val="1"/>
        </dgm:presLayoutVars>
      </dgm:prSet>
      <dgm:spPr/>
    </dgm:pt>
    <dgm:pt modelId="{15A5B7A5-A2FF-40B8-B6D6-959C4442D0B1}" type="pres">
      <dgm:prSet presAssocID="{4E1149F1-6A10-42DA-90D9-F923CBD01FBB}" presName="childText" presStyleLbl="revTx" presStyleIdx="2" presStyleCnt="3" custScaleY="115719" custLinFactNeighborX="126">
        <dgm:presLayoutVars>
          <dgm:bulletEnabled val="1"/>
        </dgm:presLayoutVars>
      </dgm:prSet>
      <dgm:spPr/>
    </dgm:pt>
  </dgm:ptLst>
  <dgm:cxnLst>
    <dgm:cxn modelId="{10C32900-6F70-46D2-AEC1-086055A47E4E}" srcId="{96193D46-31CE-4107-99CA-D8BFCD30ED89}" destId="{888EAF48-6E2F-49EB-8B56-3FA5710F4B39}" srcOrd="0" destOrd="0" parTransId="{3ABC4D32-B5BC-4EDB-857A-20265EFC5EC8}" sibTransId="{96C47BCF-9908-4EA7-AADF-BC7407643E0F}"/>
    <dgm:cxn modelId="{34D26C05-AE00-42B1-87D1-C1D0A593B021}" srcId="{2B192CE4-8442-46C4-81CF-0B970D23BD62}" destId="{4E1149F1-6A10-42DA-90D9-F923CBD01FBB}" srcOrd="2" destOrd="0" parTransId="{BEA6E660-D7B3-455D-AABA-1988D4659091}" sibTransId="{D604BBC4-2D1E-4D83-9426-C3FDD5D8BA3E}"/>
    <dgm:cxn modelId="{956EE40E-5FDC-4ED1-8FE2-3D69DD8790E6}" srcId="{C7DF2153-74D3-44C6-A415-96DC3F3181F5}" destId="{C03D754D-EB96-4D24-B9DA-AF1E5E2D20CB}" srcOrd="4" destOrd="0" parTransId="{7479CBCF-CD23-4DCB-8D0B-8462EED10DF8}" sibTransId="{505CB41E-6959-4BDE-B509-67A3119BB7CF}"/>
    <dgm:cxn modelId="{546F7E10-B53A-4E38-8743-EE67E87B80D9}" srcId="{96193D46-31CE-4107-99CA-D8BFCD30ED89}" destId="{C38EDD72-4566-4235-9568-EDAEF01DA819}" srcOrd="6" destOrd="0" parTransId="{4CFCFC21-ABAE-432D-8199-B820617F1BF7}" sibTransId="{B7589FE4-30B4-437F-81EB-FF5715BDEB1B}"/>
    <dgm:cxn modelId="{96EFA916-483A-4BDB-8C3D-2C3F1CA661E8}" type="presOf" srcId="{C38EDD72-4566-4235-9568-EDAEF01DA819}" destId="{A5351878-5BEF-49A4-B36D-4AB26D3B1CB9}" srcOrd="0" destOrd="6" presId="urn:microsoft.com/office/officeart/2005/8/layout/vList2"/>
    <dgm:cxn modelId="{01F0DF1E-5DA5-48CA-A58C-E4EF98485678}" srcId="{C7DF2153-74D3-44C6-A415-96DC3F3181F5}" destId="{C1437EC8-8E0E-47FD-8CD3-B0857948FB68}" srcOrd="3" destOrd="0" parTransId="{609ECA63-0A59-4037-B2D7-2551B9132ACE}" sibTransId="{2989255F-50C6-4BDA-9EB2-35FBED80DA03}"/>
    <dgm:cxn modelId="{EF9C9D23-5C12-449C-8D4F-2596F6DED421}" type="presOf" srcId="{E0F47C87-DA52-4348-B1E4-378ACFC0CB13}" destId="{A1AE81AE-05C6-416B-AEA9-0D5E65833985}" srcOrd="0" destOrd="1" presId="urn:microsoft.com/office/officeart/2005/8/layout/vList2"/>
    <dgm:cxn modelId="{B2631A25-7377-4F08-BAC8-765602E7B51A}" type="presOf" srcId="{D117F24F-A9E9-474B-95C2-EFAE558865B6}" destId="{A1AE81AE-05C6-416B-AEA9-0D5E65833985}" srcOrd="0" destOrd="2" presId="urn:microsoft.com/office/officeart/2005/8/layout/vList2"/>
    <dgm:cxn modelId="{BB77082F-6BAF-4912-A6D4-DE5C70324093}" srcId="{4E1149F1-6A10-42DA-90D9-F923CBD01FBB}" destId="{6E5C4904-F33E-4302-B502-5904687805B1}" srcOrd="3" destOrd="0" parTransId="{1CD68FAD-B290-450C-9765-6FA6408A399F}" sibTransId="{0FEC09DE-6E2D-4AD6-896D-711ADDA4D782}"/>
    <dgm:cxn modelId="{3C5DD330-8DF6-4138-B618-489D34C998F0}" type="presOf" srcId="{C03D754D-EB96-4D24-B9DA-AF1E5E2D20CB}" destId="{A1AE81AE-05C6-416B-AEA9-0D5E65833985}" srcOrd="0" destOrd="4" presId="urn:microsoft.com/office/officeart/2005/8/layout/vList2"/>
    <dgm:cxn modelId="{8B9E7D3C-F4A9-434B-8C45-340A7E6FBD7D}" srcId="{2B192CE4-8442-46C4-81CF-0B970D23BD62}" destId="{96193D46-31CE-4107-99CA-D8BFCD30ED89}" srcOrd="0" destOrd="0" parTransId="{B8BC057C-A69F-44D3-9FC3-013F80462858}" sibTransId="{626F6B26-9247-44AF-8D38-D885C3A17A5A}"/>
    <dgm:cxn modelId="{292F3E5F-45C4-436B-A16F-9495967713D5}" srcId="{2B192CE4-8442-46C4-81CF-0B970D23BD62}" destId="{C7DF2153-74D3-44C6-A415-96DC3F3181F5}" srcOrd="1" destOrd="0" parTransId="{84F99FDB-BC80-464E-83E6-31D086054918}" sibTransId="{B043DF92-7FB9-40A6-B4EB-8E84F03EB087}"/>
    <dgm:cxn modelId="{30F6A160-DE1A-48E0-B67E-01C2BEEE12A7}" type="presOf" srcId="{2B192CE4-8442-46C4-81CF-0B970D23BD62}" destId="{8CAF622A-4F19-4017-B888-9E28DFA2450D}" srcOrd="0" destOrd="0" presId="urn:microsoft.com/office/officeart/2005/8/layout/vList2"/>
    <dgm:cxn modelId="{2BF3A561-F7B4-44FA-9902-A6FFBC248A58}" srcId="{4E1149F1-6A10-42DA-90D9-F923CBD01FBB}" destId="{5B0C5323-50AB-4399-A7C8-316F3601818D}" srcOrd="1" destOrd="0" parTransId="{5F45105E-112B-4D7A-9BFA-73424C3BC7CF}" sibTransId="{4F3464CF-7F96-407C-B6CE-A688909B5BF4}"/>
    <dgm:cxn modelId="{CA3AB361-B47B-4C3A-918E-CF6B7090D8B5}" srcId="{96193D46-31CE-4107-99CA-D8BFCD30ED89}" destId="{570ECE37-8DDC-4731-B4F5-3D1F0A93B873}" srcOrd="1" destOrd="0" parTransId="{47176D02-7939-4C3C-9DED-2803156D9424}" sibTransId="{879D0D2D-FF06-4BF7-8BF1-04E2AF6A5919}"/>
    <dgm:cxn modelId="{DD8FCE41-B637-4C19-87E9-295AA99D7437}" srcId="{4E1149F1-6A10-42DA-90D9-F923CBD01FBB}" destId="{DB8FA173-97B8-496A-8E2D-E292181435D2}" srcOrd="2" destOrd="0" parTransId="{7CA4C94B-B100-4B96-BEBC-0346016F6D75}" sibTransId="{01A418F7-CF97-462A-9A63-CBE957AB80D2}"/>
    <dgm:cxn modelId="{FE109142-27DB-413D-ABBE-052EE59A1F16}" type="presOf" srcId="{92373439-EF99-4861-8FD4-FBC5B59798F2}" destId="{A5351878-5BEF-49A4-B36D-4AB26D3B1CB9}" srcOrd="0" destOrd="4" presId="urn:microsoft.com/office/officeart/2005/8/layout/vList2"/>
    <dgm:cxn modelId="{4821F74A-65D8-4A9B-BE4B-079C70D9D278}" type="presOf" srcId="{35BD3595-53F3-4013-8E76-721F2287D461}" destId="{15A5B7A5-A2FF-40B8-B6D6-959C4442D0B1}" srcOrd="0" destOrd="0" presId="urn:microsoft.com/office/officeart/2005/8/layout/vList2"/>
    <dgm:cxn modelId="{2E24F04C-10DC-4973-B12C-8A49EF01E235}" type="presOf" srcId="{5CFDEB7B-C560-469F-8531-5A012B4CBA85}" destId="{A5351878-5BEF-49A4-B36D-4AB26D3B1CB9}" srcOrd="0" destOrd="5" presId="urn:microsoft.com/office/officeart/2005/8/layout/vList2"/>
    <dgm:cxn modelId="{50C7794F-4FE1-4650-9E80-7813F384011B}" type="presOf" srcId="{96193D46-31CE-4107-99CA-D8BFCD30ED89}" destId="{30B3E26E-9306-45AE-9375-AF881E2DCA49}" srcOrd="0" destOrd="0" presId="urn:microsoft.com/office/officeart/2005/8/layout/vList2"/>
    <dgm:cxn modelId="{1FA32570-003A-44F6-8BC7-55AFFF4D0643}" srcId="{96193D46-31CE-4107-99CA-D8BFCD30ED89}" destId="{92373439-EF99-4861-8FD4-FBC5B59798F2}" srcOrd="4" destOrd="0" parTransId="{AE0A8FE2-D2B0-4815-AE67-75C3E238C63E}" sibTransId="{446F76D9-75D4-4BD8-BDC3-94F74CE7CCF2}"/>
    <dgm:cxn modelId="{9C1D7472-67D8-482D-9977-AAF9E1802206}" type="presOf" srcId="{02590EDC-97D8-4083-BB73-88029B689044}" destId="{A5351878-5BEF-49A4-B36D-4AB26D3B1CB9}" srcOrd="0" destOrd="7" presId="urn:microsoft.com/office/officeart/2005/8/layout/vList2"/>
    <dgm:cxn modelId="{0409F472-B58A-4CDA-B522-EEC77E95D0C3}" srcId="{4E1149F1-6A10-42DA-90D9-F923CBD01FBB}" destId="{580A8DC0-15D0-4749-828C-34163446FE97}" srcOrd="5" destOrd="0" parTransId="{31503EBF-1B14-4D09-BB76-03E6F094BCDE}" sibTransId="{2DA72C03-26EC-4BF1-81E3-1ECE6CF94C18}"/>
    <dgm:cxn modelId="{B33BAF73-8E1A-4260-B42D-1040C46DC6E4}" srcId="{96193D46-31CE-4107-99CA-D8BFCD30ED89}" destId="{A2081FB4-8C1F-45C4-B3CC-F205ECF63ED4}" srcOrd="3" destOrd="0" parTransId="{D984E4D1-25E6-48E8-89A1-7DDC15B8F81C}" sibTransId="{961FC1F3-3FB7-448D-9E45-75A94D09CDF8}"/>
    <dgm:cxn modelId="{C8A0E173-EF9E-499C-92DC-C894C5963EA5}" type="presOf" srcId="{A2081FB4-8C1F-45C4-B3CC-F205ECF63ED4}" destId="{A5351878-5BEF-49A4-B36D-4AB26D3B1CB9}" srcOrd="0" destOrd="3" presId="urn:microsoft.com/office/officeart/2005/8/layout/vList2"/>
    <dgm:cxn modelId="{D1244877-CD13-4BD7-BCC8-0CFEECC7DE7D}" type="presOf" srcId="{4E1149F1-6A10-42DA-90D9-F923CBD01FBB}" destId="{7B350026-04C4-4B5B-B58B-9EFEDA76D70B}" srcOrd="0" destOrd="0" presId="urn:microsoft.com/office/officeart/2005/8/layout/vList2"/>
    <dgm:cxn modelId="{65B34C58-239F-4120-B38D-68293CDD1EA9}" type="presOf" srcId="{570ECE37-8DDC-4731-B4F5-3D1F0A93B873}" destId="{A5351878-5BEF-49A4-B36D-4AB26D3B1CB9}" srcOrd="0" destOrd="1" presId="urn:microsoft.com/office/officeart/2005/8/layout/vList2"/>
    <dgm:cxn modelId="{1EC5B178-6CBD-401C-9723-6E54FDC9A6FA}" type="presOf" srcId="{DB8FA173-97B8-496A-8E2D-E292181435D2}" destId="{15A5B7A5-A2FF-40B8-B6D6-959C4442D0B1}" srcOrd="0" destOrd="2" presId="urn:microsoft.com/office/officeart/2005/8/layout/vList2"/>
    <dgm:cxn modelId="{04FA3B79-A52B-40B6-9928-6DC25D3AD8AE}" srcId="{4E1149F1-6A10-42DA-90D9-F923CBD01FBB}" destId="{2EBC104B-B388-4C57-8144-10F6F52EA609}" srcOrd="6" destOrd="0" parTransId="{4021ADA1-E734-467B-8218-F6762D572C48}" sibTransId="{C8482589-5E9E-445B-A4E7-C508BD77DE25}"/>
    <dgm:cxn modelId="{B146217A-023E-4187-8D7E-1F3298E9EDCE}" type="presOf" srcId="{E9AF602D-B030-45EF-911D-A6824DC9746C}" destId="{A5351878-5BEF-49A4-B36D-4AB26D3B1CB9}" srcOrd="0" destOrd="2" presId="urn:microsoft.com/office/officeart/2005/8/layout/vList2"/>
    <dgm:cxn modelId="{EF6D3E7A-A521-4AD6-9FCC-1466B69B51E7}" srcId="{C7DF2153-74D3-44C6-A415-96DC3F3181F5}" destId="{E0F47C87-DA52-4348-B1E4-378ACFC0CB13}" srcOrd="1" destOrd="0" parTransId="{C3B7E160-479C-45B1-A0C5-BFB1A2D449D9}" sibTransId="{4E2C12CD-4D86-4BC8-9F03-1A017CC5BF50}"/>
    <dgm:cxn modelId="{A9F0A987-CD87-43F9-957E-8C45147907E1}" type="presOf" srcId="{C56A8173-1D9D-42E1-84F0-AB282E0482DA}" destId="{15A5B7A5-A2FF-40B8-B6D6-959C4442D0B1}" srcOrd="0" destOrd="4" presId="urn:microsoft.com/office/officeart/2005/8/layout/vList2"/>
    <dgm:cxn modelId="{005BB289-62D5-4E26-BDBA-97C335FC77CA}" srcId="{96193D46-31CE-4107-99CA-D8BFCD30ED89}" destId="{5CFDEB7B-C560-469F-8531-5A012B4CBA85}" srcOrd="5" destOrd="0" parTransId="{00914A0A-D812-4C66-9F97-10AC18D177FE}" sibTransId="{FC5E29DA-D41C-4878-8FEC-116EAEDAD01D}"/>
    <dgm:cxn modelId="{6D280E8B-E5BE-41B7-ADBE-3F56A357DB3F}" srcId="{4E1149F1-6A10-42DA-90D9-F923CBD01FBB}" destId="{35BD3595-53F3-4013-8E76-721F2287D461}" srcOrd="0" destOrd="0" parTransId="{5F0D2C97-FF13-4E45-96B8-3FE4AB1F4A84}" sibTransId="{2FE23A2A-3E04-4D2D-9636-5253961D7F02}"/>
    <dgm:cxn modelId="{84D34392-C7FE-4262-82B3-E172A2AD66F1}" srcId="{4E1149F1-6A10-42DA-90D9-F923CBD01FBB}" destId="{C56A8173-1D9D-42E1-84F0-AB282E0482DA}" srcOrd="4" destOrd="0" parTransId="{FB948942-E156-4C54-9AFD-48E7CE10852C}" sibTransId="{2A130770-3C23-463C-8B42-BBC7DFFE973A}"/>
    <dgm:cxn modelId="{4FED349B-A452-4C60-A33E-EE0D38609C0B}" srcId="{C7DF2153-74D3-44C6-A415-96DC3F3181F5}" destId="{D117F24F-A9E9-474B-95C2-EFAE558865B6}" srcOrd="2" destOrd="0" parTransId="{599DF18F-198D-4348-BCAC-C18F4938154F}" sibTransId="{4DED3011-D33C-4635-8B5F-09C1BB87AD8C}"/>
    <dgm:cxn modelId="{58214D9E-0886-4108-B840-2F24853B1BB3}" type="presOf" srcId="{580A8DC0-15D0-4749-828C-34163446FE97}" destId="{15A5B7A5-A2FF-40B8-B6D6-959C4442D0B1}" srcOrd="0" destOrd="5" presId="urn:microsoft.com/office/officeart/2005/8/layout/vList2"/>
    <dgm:cxn modelId="{D4DEE8A1-8041-404B-B9E2-0CFE30F3BECC}" srcId="{96193D46-31CE-4107-99CA-D8BFCD30ED89}" destId="{E9AF602D-B030-45EF-911D-A6824DC9746C}" srcOrd="2" destOrd="0" parTransId="{917A7753-C58F-40F6-8F47-FFA736611539}" sibTransId="{88537055-A68C-40F7-9B41-DF7B8E069A95}"/>
    <dgm:cxn modelId="{D8F985AF-6848-4274-8D6F-52603364339E}" type="presOf" srcId="{C1437EC8-8E0E-47FD-8CD3-B0857948FB68}" destId="{A1AE81AE-05C6-416B-AEA9-0D5E65833985}" srcOrd="0" destOrd="3" presId="urn:microsoft.com/office/officeart/2005/8/layout/vList2"/>
    <dgm:cxn modelId="{D0EE09B4-4AAA-4288-98F2-93041E9019D1}" type="presOf" srcId="{2EBC104B-B388-4C57-8144-10F6F52EA609}" destId="{15A5B7A5-A2FF-40B8-B6D6-959C4442D0B1}" srcOrd="0" destOrd="6" presId="urn:microsoft.com/office/officeart/2005/8/layout/vList2"/>
    <dgm:cxn modelId="{7D2A69CA-B975-4ABF-9370-07482BBA679B}" srcId="{4E1149F1-6A10-42DA-90D9-F923CBD01FBB}" destId="{E29D912C-D8DF-4BB9-84A7-0104A688228A}" srcOrd="7" destOrd="0" parTransId="{3720108B-91C8-4946-BD01-02F1F665CABB}" sibTransId="{881597E4-45FD-4EEB-AE7E-2F4778312932}"/>
    <dgm:cxn modelId="{84B3C3D5-6D1E-4DB8-B356-D6B27332F31B}" srcId="{96193D46-31CE-4107-99CA-D8BFCD30ED89}" destId="{02590EDC-97D8-4083-BB73-88029B689044}" srcOrd="7" destOrd="0" parTransId="{C70708F2-07EB-4787-8101-BD64C09C20AD}" sibTransId="{E5E0EE48-28E8-420A-98DD-5D62C2EF3B4B}"/>
    <dgm:cxn modelId="{E159B4D8-4E11-4087-8F43-B625A16A2B1A}" type="presOf" srcId="{5B0C5323-50AB-4399-A7C8-316F3601818D}" destId="{15A5B7A5-A2FF-40B8-B6D6-959C4442D0B1}" srcOrd="0" destOrd="1" presId="urn:microsoft.com/office/officeart/2005/8/layout/vList2"/>
    <dgm:cxn modelId="{D93053E4-C156-4474-8854-E02FB60D5D45}" type="presOf" srcId="{9A4837DE-7889-463F-B0B8-B90E19F387CE}" destId="{A1AE81AE-05C6-416B-AEA9-0D5E65833985}" srcOrd="0" destOrd="0" presId="urn:microsoft.com/office/officeart/2005/8/layout/vList2"/>
    <dgm:cxn modelId="{79E46FE6-3B1C-41BA-A52E-6E67995CA900}" type="presOf" srcId="{E29D912C-D8DF-4BB9-84A7-0104A688228A}" destId="{15A5B7A5-A2FF-40B8-B6D6-959C4442D0B1}" srcOrd="0" destOrd="7" presId="urn:microsoft.com/office/officeart/2005/8/layout/vList2"/>
    <dgm:cxn modelId="{1F3685E9-2B98-4F99-BBA3-C0FBD08CEA75}" type="presOf" srcId="{C7DF2153-74D3-44C6-A415-96DC3F3181F5}" destId="{E02023BA-55DA-4996-9A60-6AAC9A341334}" srcOrd="0" destOrd="0" presId="urn:microsoft.com/office/officeart/2005/8/layout/vList2"/>
    <dgm:cxn modelId="{8B88EEEC-6B0A-4311-AEA7-C238D7E30A83}" srcId="{C7DF2153-74D3-44C6-A415-96DC3F3181F5}" destId="{9A4837DE-7889-463F-B0B8-B90E19F387CE}" srcOrd="0" destOrd="0" parTransId="{460D04DC-DEF9-4434-A7A4-03EA21AC73D3}" sibTransId="{50EDB1A6-1834-4337-9CE7-96E323D31BBA}"/>
    <dgm:cxn modelId="{64BD9CEF-00DB-452F-9301-973DBD4486FB}" type="presOf" srcId="{888EAF48-6E2F-49EB-8B56-3FA5710F4B39}" destId="{A5351878-5BEF-49A4-B36D-4AB26D3B1CB9}" srcOrd="0" destOrd="0" presId="urn:microsoft.com/office/officeart/2005/8/layout/vList2"/>
    <dgm:cxn modelId="{25C635FC-848C-4020-9BA5-05257FEE5936}" type="presOf" srcId="{6E5C4904-F33E-4302-B502-5904687805B1}" destId="{15A5B7A5-A2FF-40B8-B6D6-959C4442D0B1}" srcOrd="0" destOrd="3" presId="urn:microsoft.com/office/officeart/2005/8/layout/vList2"/>
    <dgm:cxn modelId="{C965FA99-963D-4CCE-A2C4-D0969FB904B5}" type="presParOf" srcId="{8CAF622A-4F19-4017-B888-9E28DFA2450D}" destId="{30B3E26E-9306-45AE-9375-AF881E2DCA49}" srcOrd="0" destOrd="0" presId="urn:microsoft.com/office/officeart/2005/8/layout/vList2"/>
    <dgm:cxn modelId="{E4034BF2-1AB2-403E-AD4F-E9105B2EE4C0}" type="presParOf" srcId="{8CAF622A-4F19-4017-B888-9E28DFA2450D}" destId="{A5351878-5BEF-49A4-B36D-4AB26D3B1CB9}" srcOrd="1" destOrd="0" presId="urn:microsoft.com/office/officeart/2005/8/layout/vList2"/>
    <dgm:cxn modelId="{8D88E626-0AE4-4666-ADD7-6A86CEDF5B83}" type="presParOf" srcId="{8CAF622A-4F19-4017-B888-9E28DFA2450D}" destId="{E02023BA-55DA-4996-9A60-6AAC9A341334}" srcOrd="2" destOrd="0" presId="urn:microsoft.com/office/officeart/2005/8/layout/vList2"/>
    <dgm:cxn modelId="{4E685687-065B-40EF-A654-4B32C0A49863}" type="presParOf" srcId="{8CAF622A-4F19-4017-B888-9E28DFA2450D}" destId="{A1AE81AE-05C6-416B-AEA9-0D5E65833985}" srcOrd="3" destOrd="0" presId="urn:microsoft.com/office/officeart/2005/8/layout/vList2"/>
    <dgm:cxn modelId="{8899D7A9-37B1-4D59-9864-2CBE3DDA63E4}" type="presParOf" srcId="{8CAF622A-4F19-4017-B888-9E28DFA2450D}" destId="{7B350026-04C4-4B5B-B58B-9EFEDA76D70B}" srcOrd="4" destOrd="0" presId="urn:microsoft.com/office/officeart/2005/8/layout/vList2"/>
    <dgm:cxn modelId="{FB0BC726-738A-41A2-B03D-9C1C0F9C05C4}" type="presParOf" srcId="{8CAF622A-4F19-4017-B888-9E28DFA2450D}" destId="{15A5B7A5-A2FF-40B8-B6D6-959C4442D0B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3E26E-9306-45AE-9375-AF881E2DCA49}">
      <dsp:nvSpPr>
        <dsp:cNvPr id="0" name=""/>
        <dsp:cNvSpPr/>
      </dsp:nvSpPr>
      <dsp:spPr>
        <a:xfrm>
          <a:off x="0" y="0"/>
          <a:ext cx="14470237" cy="375186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KA 01 </a:t>
          </a:r>
          <a:r>
            <a:rPr lang="cs-CZ" sz="1800" b="1" kern="1200"/>
            <a:t>Lokální politiky sociálního začleňování = DC 2 + DC 3</a:t>
          </a:r>
          <a:endParaRPr lang="cs-CZ" sz="1800" kern="1200"/>
        </a:p>
      </dsp:txBody>
      <dsp:txXfrm>
        <a:off x="18315" y="18315"/>
        <a:ext cx="14433607" cy="338556"/>
      </dsp:txXfrm>
    </dsp:sp>
    <dsp:sp modelId="{A5351878-5BEF-49A4-B36D-4AB26D3B1CB9}">
      <dsp:nvSpPr>
        <dsp:cNvPr id="0" name=""/>
        <dsp:cNvSpPr/>
      </dsp:nvSpPr>
      <dsp:spPr>
        <a:xfrm>
          <a:off x="0" y="379569"/>
          <a:ext cx="14470237" cy="2566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430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cs-CZ" sz="1800" b="1" kern="1200"/>
            <a:t>Strategie sociálního začleňování v obci – v 50 obcích ( z toho 20 nových lokalit) = intenzivní podpora.</a:t>
          </a:r>
          <a:endParaRPr lang="cs-CZ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kern="1200"/>
            <a:t>Tvorba lokální strategie PSZ na základě zjištěných potřeb CS, s </a:t>
          </a:r>
          <a:r>
            <a:rPr lang="cs-CZ" sz="1800" b="0" kern="1200">
              <a:solidFill>
                <a:srgbClr val="0070C0"/>
              </a:solidFill>
            </a:rPr>
            <a:t>dostatečnou znalostí dostupných zdrojů ( data)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kern="1200">
              <a:solidFill>
                <a:srgbClr val="0070C0"/>
              </a:solidFill>
            </a:rPr>
            <a:t>Do plánování zapojena </a:t>
          </a:r>
          <a:r>
            <a:rPr lang="cs-CZ" sz="1800" b="0" kern="1200">
              <a:solidFill>
                <a:srgbClr val="0070C0"/>
              </a:solidFill>
              <a:latin typeface="Calibri"/>
            </a:rPr>
            <a:t>cílová</a:t>
          </a:r>
          <a:r>
            <a:rPr lang="cs-CZ" sz="1800" b="0" kern="1200">
              <a:solidFill>
                <a:srgbClr val="0070C0"/>
              </a:solidFill>
            </a:rPr>
            <a:t> </a:t>
          </a:r>
          <a:r>
            <a:rPr lang="cs-CZ" sz="1800" b="0" kern="1200">
              <a:solidFill>
                <a:srgbClr val="0070C0"/>
              </a:solidFill>
              <a:latin typeface="Calibri"/>
            </a:rPr>
            <a:t>skupina,</a:t>
          </a:r>
          <a:r>
            <a:rPr lang="cs-CZ" sz="1800" b="0" kern="1200">
              <a:solidFill>
                <a:srgbClr val="0070C0"/>
              </a:solidFill>
            </a:rPr>
            <a:t> které se potřeba týká (důraz na participaci CS)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kern="1200"/>
            <a:t>Implementace lokální strategie – </a:t>
          </a:r>
          <a:r>
            <a:rPr lang="cs-CZ" sz="1800" b="0" kern="1200">
              <a:solidFill>
                <a:srgbClr val="0070C0"/>
              </a:solidFill>
            </a:rPr>
            <a:t>systematický monitoring  (úspěšnost naplňování), indikátory, výstupy, výsledky na straně všech realizátorů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kern="1200">
              <a:latin typeface="Calibri"/>
            </a:rPr>
            <a:t>Pravidelné</a:t>
          </a:r>
          <a:r>
            <a:rPr lang="cs-CZ" sz="1800" b="0" kern="1200"/>
            <a:t> vyhodnocování realizace strategie  </a:t>
          </a:r>
          <a:r>
            <a:rPr lang="cs-CZ" sz="1800" b="0" kern="1200">
              <a:solidFill>
                <a:srgbClr val="0070C0"/>
              </a:solidFill>
            </a:rPr>
            <a:t>výstupy/výsledky na jejich základě aktualizace</a:t>
          </a:r>
          <a:r>
            <a:rPr lang="cs-CZ" sz="1800" b="0" kern="1200"/>
            <a:t>, změna strategie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1" kern="1200"/>
            <a:t>Distanční podpora </a:t>
          </a:r>
          <a:r>
            <a:rPr lang="cs-CZ" sz="1800" b="1" kern="1200">
              <a:latin typeface="Calibri"/>
            </a:rPr>
            <a:t>100</a:t>
          </a:r>
          <a:r>
            <a:rPr lang="cs-CZ" sz="1800" b="1" kern="1200"/>
            <a:t> obcí</a:t>
          </a:r>
          <a:endParaRPr lang="cs-CZ" sz="1800" b="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kern="1200">
              <a:solidFill>
                <a:srgbClr val="0070C0"/>
              </a:solidFill>
              <a:latin typeface="Calibri"/>
            </a:rPr>
            <a:t>100</a:t>
          </a:r>
          <a:r>
            <a:rPr lang="cs-CZ" sz="1800" b="0" kern="1200">
              <a:solidFill>
                <a:srgbClr val="0070C0"/>
              </a:solidFill>
            </a:rPr>
            <a:t> lokalit </a:t>
          </a:r>
          <a:r>
            <a:rPr lang="cs-CZ" sz="1800" b="0" kern="1200">
              <a:solidFill>
                <a:srgbClr val="0070C0"/>
              </a:solidFill>
              <a:latin typeface="Calibri"/>
            </a:rPr>
            <a:t>s Indexem SV </a:t>
          </a:r>
          <a:r>
            <a:rPr lang="cs-CZ" sz="1800" b="0" kern="1200">
              <a:solidFill>
                <a:srgbClr val="0070C0"/>
              </a:solidFill>
            </a:rPr>
            <a:t>+8 </a:t>
          </a:r>
          <a:r>
            <a:rPr lang="cs-CZ" sz="1800" b="0" kern="1200">
              <a:solidFill>
                <a:srgbClr val="0070C0"/>
              </a:solidFill>
              <a:latin typeface="Calibri"/>
            </a:rPr>
            <a:t>– </a:t>
          </a:r>
          <a:r>
            <a:rPr lang="cs-CZ" sz="1800" kern="1200" err="1">
              <a:solidFill>
                <a:srgbClr val="0070C0"/>
              </a:solidFill>
              <a:latin typeface="Calibri"/>
            </a:rPr>
            <a:t>factsheet</a:t>
          </a:r>
          <a:r>
            <a:rPr lang="cs-CZ" sz="1800" kern="1200">
              <a:solidFill>
                <a:srgbClr val="0070C0"/>
              </a:solidFill>
              <a:latin typeface="Calibri"/>
            </a:rPr>
            <a:t> sociálního</a:t>
          </a:r>
          <a:r>
            <a:rPr lang="cs-CZ" sz="1800" kern="1200">
              <a:solidFill>
                <a:srgbClr val="0070C0"/>
              </a:solidFill>
            </a:rPr>
            <a:t> vyloučení</a:t>
          </a:r>
          <a:r>
            <a:rPr lang="cs-CZ" sz="1800" kern="1200">
              <a:solidFill>
                <a:srgbClr val="0070C0"/>
              </a:solidFill>
              <a:latin typeface="Calibri"/>
            </a:rPr>
            <a:t>,</a:t>
          </a:r>
          <a:r>
            <a:rPr lang="cs-CZ" sz="1800" kern="1200">
              <a:solidFill>
                <a:srgbClr val="0070C0"/>
              </a:solidFill>
            </a:rPr>
            <a:t> na </a:t>
          </a:r>
          <a:r>
            <a:rPr lang="cs-CZ" sz="1800" kern="1200">
              <a:solidFill>
                <a:srgbClr val="0070C0"/>
              </a:solidFill>
              <a:latin typeface="Calibri"/>
            </a:rPr>
            <a:t>jeho</a:t>
          </a:r>
          <a:r>
            <a:rPr lang="cs-CZ" sz="1800" kern="1200">
              <a:solidFill>
                <a:srgbClr val="0070C0"/>
              </a:solidFill>
            </a:rPr>
            <a:t> základě poskytovaná poradenská intervence v tematických oblastech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kern="1200">
              <a:latin typeface="Calibri"/>
            </a:rPr>
            <a:t>obce</a:t>
          </a:r>
          <a:r>
            <a:rPr lang="cs-CZ" sz="1800" kern="1200"/>
            <a:t> po ukončení intenzivní podpory - </a:t>
          </a:r>
          <a:r>
            <a:rPr lang="cs-CZ" sz="1800" kern="1200">
              <a:solidFill>
                <a:srgbClr val="0070C0"/>
              </a:solidFill>
            </a:rPr>
            <a:t>poradenství v souvislosti se samostatnou implementací PSZ.</a:t>
          </a:r>
        </a:p>
      </dsp:txBody>
      <dsp:txXfrm>
        <a:off x="0" y="379569"/>
        <a:ext cx="14470237" cy="2566554"/>
      </dsp:txXfrm>
    </dsp:sp>
    <dsp:sp modelId="{E02023BA-55DA-4996-9A60-6AAC9A341334}">
      <dsp:nvSpPr>
        <dsp:cNvPr id="0" name=""/>
        <dsp:cNvSpPr/>
      </dsp:nvSpPr>
      <dsp:spPr>
        <a:xfrm>
          <a:off x="0" y="2929874"/>
          <a:ext cx="14470237" cy="42616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b="0" kern="1200"/>
            <a:t>KA 02 </a:t>
          </a:r>
          <a:r>
            <a:rPr lang="cs-CZ" sz="1800" b="1" kern="1200"/>
            <a:t>Implementace a ověřování účinnosti vybraných nástrojů v tematických oblastech sociálního začleňování – DC 1 </a:t>
          </a:r>
        </a:p>
      </dsp:txBody>
      <dsp:txXfrm>
        <a:off x="20804" y="2950678"/>
        <a:ext cx="14428629" cy="384554"/>
      </dsp:txXfrm>
    </dsp:sp>
    <dsp:sp modelId="{A1AE81AE-05C6-416B-AEA9-0D5E65833985}">
      <dsp:nvSpPr>
        <dsp:cNvPr id="0" name=""/>
        <dsp:cNvSpPr/>
      </dsp:nvSpPr>
      <dsp:spPr>
        <a:xfrm>
          <a:off x="0" y="3343481"/>
          <a:ext cx="14470237" cy="2282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430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1" kern="1200"/>
            <a:t>Intenzivní tematická podpora (viz Moduly) obce při zavádění nástrojů - kvalitativní posun - zvýšení kompetence obce </a:t>
          </a:r>
          <a:r>
            <a:rPr lang="cs-CZ" sz="1800" b="1" kern="1200">
              <a:latin typeface="Calibri"/>
            </a:rPr>
            <a:t>– min. 40</a:t>
          </a:r>
          <a:r>
            <a:rPr lang="cs-CZ" sz="1800" b="1" kern="1200"/>
            <a:t> </a:t>
          </a:r>
          <a:r>
            <a:rPr lang="cs-CZ" sz="1800" b="1" kern="1200">
              <a:latin typeface="Calibri"/>
            </a:rPr>
            <a:t>z 50 </a:t>
          </a:r>
          <a:r>
            <a:rPr lang="cs-CZ" sz="1800" b="1" kern="1200"/>
            <a:t>obcí (</a:t>
          </a:r>
          <a:r>
            <a:rPr lang="cs-CZ" sz="1800" b="0" kern="1200"/>
            <a:t>obce v intenzivní spolupráci</a:t>
          </a:r>
          <a:r>
            <a:rPr lang="cs-CZ" sz="1800" b="0" kern="1200">
              <a:solidFill>
                <a:srgbClr val="0070C0"/>
              </a:solidFill>
              <a:latin typeface="Calibri"/>
            </a:rPr>
            <a:t>), </a:t>
          </a:r>
          <a:r>
            <a:rPr lang="cs-CZ" sz="1800" b="0" kern="1200">
              <a:solidFill>
                <a:srgbClr val="0070C0"/>
              </a:solidFill>
              <a:latin typeface="Calibri"/>
              <a:ea typeface="+mn-ea"/>
              <a:cs typeface="+mn-cs"/>
            </a:rPr>
            <a:t>průběžné zapojování různých modulů  během projektu dle Realizačního plánu v návaznosti na kapacity obce a odborných poradců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1" kern="1200"/>
            <a:t> </a:t>
          </a:r>
          <a:r>
            <a:rPr lang="cs-CZ" sz="1800" b="0" kern="1200">
              <a:solidFill>
                <a:srgbClr val="0070C0"/>
              </a:solidFill>
            </a:rPr>
            <a:t>Hloubková analýza/mapování výchozí situace v oblasti – procesní/personální/stávající nástroje, zdroje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kern="1200"/>
            <a:t>Realizační plán - podle kterého probíhá  zacílená podpora - zvýšení kompetence obce nastavit/revidovat vlastní procesy/nástroje v tematické oblasti a jejich implementace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kern="1200"/>
            <a:t>Vyhodnocení kvalitativního posunu - </a:t>
          </a:r>
          <a:r>
            <a:rPr lang="cs-CZ" sz="1800" b="0" kern="1200">
              <a:solidFill>
                <a:srgbClr val="0070C0"/>
              </a:solidFill>
            </a:rPr>
            <a:t>modifikovaná kritéria </a:t>
          </a:r>
          <a:r>
            <a:rPr lang="cs-CZ" sz="1800" b="0" kern="1200">
              <a:solidFill>
                <a:srgbClr val="0070C0"/>
              </a:solidFill>
              <a:latin typeface="Calibri"/>
            </a:rPr>
            <a:t>sociálního</a:t>
          </a:r>
          <a:r>
            <a:rPr lang="cs-CZ" sz="1800" b="0" kern="1200">
              <a:solidFill>
                <a:srgbClr val="0070C0"/>
              </a:solidFill>
            </a:rPr>
            <a:t> začleňování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kern="1200">
              <a:solidFill>
                <a:srgbClr val="0070C0"/>
              </a:solidFill>
            </a:rPr>
            <a:t>Vyhodnocení implementovaných nástrojů obce na změnu/dopad situace CS</a:t>
          </a:r>
        </a:p>
      </dsp:txBody>
      <dsp:txXfrm>
        <a:off x="0" y="3343481"/>
        <a:ext cx="14470237" cy="2282316"/>
      </dsp:txXfrm>
    </dsp:sp>
    <dsp:sp modelId="{7B350026-04C4-4B5B-B58B-9EFEDA76D70B}">
      <dsp:nvSpPr>
        <dsp:cNvPr id="0" name=""/>
        <dsp:cNvSpPr/>
      </dsp:nvSpPr>
      <dsp:spPr>
        <a:xfrm>
          <a:off x="0" y="5573246"/>
          <a:ext cx="14470237" cy="448814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b="0" kern="1200"/>
            <a:t>KA 03 </a:t>
          </a:r>
          <a:r>
            <a:rPr lang="cs-CZ" sz="1800" b="1" kern="1200"/>
            <a:t>Analytická podpora koordinace soc. začleňování a evaluace DC 1- 3</a:t>
          </a:r>
          <a:endParaRPr lang="cs-CZ" sz="1800" kern="1200"/>
        </a:p>
      </dsp:txBody>
      <dsp:txXfrm>
        <a:off x="21909" y="5595155"/>
        <a:ext cx="14426419" cy="404996"/>
      </dsp:txXfrm>
    </dsp:sp>
    <dsp:sp modelId="{15A5B7A5-A2FF-40B8-B6D6-959C4442D0B1}">
      <dsp:nvSpPr>
        <dsp:cNvPr id="0" name=""/>
        <dsp:cNvSpPr/>
      </dsp:nvSpPr>
      <dsp:spPr>
        <a:xfrm>
          <a:off x="0" y="6103417"/>
          <a:ext cx="14470237" cy="2829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430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kern="1200"/>
            <a:t>Datově-analytické popisy sociálního vyloučení na jejich území - tzv.</a:t>
          </a:r>
          <a:r>
            <a:rPr lang="cs-CZ" sz="1800" i="1" kern="1200"/>
            <a:t> </a:t>
          </a:r>
          <a:r>
            <a:rPr lang="cs-CZ" sz="1800" b="0" i="1" kern="1200">
              <a:solidFill>
                <a:srgbClr val="0070C0"/>
              </a:solidFill>
              <a:latin typeface="Calibri"/>
            </a:rPr>
            <a:t>factsheety (100 obcí),</a:t>
          </a:r>
          <a:r>
            <a:rPr lang="cs-CZ" sz="1800" b="0" i="1" kern="1200">
              <a:solidFill>
                <a:srgbClr val="0070C0"/>
              </a:solidFill>
            </a:rPr>
            <a:t> mikroanalýzy (</a:t>
          </a:r>
          <a:r>
            <a:rPr lang="cs-CZ" sz="1800" b="0" i="1" kern="1200">
              <a:solidFill>
                <a:srgbClr val="0070C0"/>
              </a:solidFill>
              <a:latin typeface="Calibri"/>
            </a:rPr>
            <a:t>30</a:t>
          </a:r>
          <a:r>
            <a:rPr lang="cs-CZ" sz="1800" b="0" i="1" kern="1200">
              <a:solidFill>
                <a:srgbClr val="0070C0"/>
              </a:solidFill>
            </a:rPr>
            <a:t> obcí)</a:t>
          </a:r>
          <a:endParaRPr lang="cs-CZ" sz="1800" b="0" kern="120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i="0" kern="1200"/>
            <a:t>Vstupní analýzy a tematické a tematicko-průřezové výzkumy</a:t>
          </a:r>
          <a:r>
            <a:rPr lang="cs-CZ" sz="1800" kern="1200"/>
            <a:t> (</a:t>
          </a:r>
          <a:r>
            <a:rPr lang="cs-CZ" sz="1800" kern="1200">
              <a:latin typeface="Calibri"/>
            </a:rPr>
            <a:t>30</a:t>
          </a:r>
          <a:r>
            <a:rPr lang="cs-CZ" sz="1800" kern="1200"/>
            <a:t> obcí)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kern="1200">
              <a:solidFill>
                <a:srgbClr val="0070C0"/>
              </a:solidFill>
            </a:rPr>
            <a:t>Datové poradenství ( KA2 - modul průřezový</a:t>
          </a:r>
          <a:r>
            <a:rPr lang="cs-CZ" sz="1800" kern="1200">
              <a:solidFill>
                <a:srgbClr val="00B050"/>
              </a:solidFill>
            </a:rPr>
            <a:t>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kern="1200"/>
            <a:t>Nastavení monitoringu dat, </a:t>
          </a:r>
          <a:r>
            <a:rPr lang="cs-CZ" sz="1800" kern="1200">
              <a:solidFill>
                <a:srgbClr val="0070C0"/>
              </a:solidFill>
            </a:rPr>
            <a:t>kterými obec sama disponuje/může disponovat (KA1+KA2)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kern="1200"/>
            <a:t>Evaluace (procesní + dopadová na CS)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kern="1200">
              <a:solidFill>
                <a:srgbClr val="0070C0"/>
              </a:solidFill>
            </a:rPr>
            <a:t>Inovace </a:t>
          </a:r>
          <a:r>
            <a:rPr lang="cs-CZ" sz="1800" kern="1200">
              <a:solidFill>
                <a:srgbClr val="0070C0"/>
              </a:solidFill>
              <a:latin typeface="Calibri"/>
            </a:rPr>
            <a:t>Indexu SV</a:t>
          </a:r>
          <a:endParaRPr lang="cs-CZ" sz="1800" kern="120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i="0" kern="1200" err="1">
              <a:solidFill>
                <a:srgbClr val="0070C0"/>
              </a:solidFill>
            </a:rPr>
            <a:t>Fokusní</a:t>
          </a:r>
          <a:r>
            <a:rPr lang="cs-CZ" sz="1800" b="0" i="0" kern="1200">
              <a:solidFill>
                <a:srgbClr val="0070C0"/>
              </a:solidFill>
            </a:rPr>
            <a:t> skupiny  </a:t>
          </a:r>
          <a:r>
            <a:rPr lang="cs-CZ" sz="1800" i="0" kern="1200">
              <a:solidFill>
                <a:srgbClr val="0070C0"/>
              </a:solidFill>
            </a:rPr>
            <a:t>(</a:t>
          </a:r>
          <a:r>
            <a:rPr lang="cs-CZ" sz="1800" kern="1200">
              <a:solidFill>
                <a:srgbClr val="0070C0"/>
              </a:solidFill>
            </a:rPr>
            <a:t>vazba na </a:t>
          </a:r>
          <a:r>
            <a:rPr lang="cs-CZ" sz="1800" kern="1200">
              <a:solidFill>
                <a:srgbClr val="0070C0"/>
              </a:solidFill>
              <a:latin typeface="Calibri"/>
            </a:rPr>
            <a:t>KA1</a:t>
          </a:r>
          <a:r>
            <a:rPr lang="cs-CZ" sz="1800" kern="1200">
              <a:solidFill>
                <a:srgbClr val="0070C0"/>
              </a:solidFill>
            </a:rPr>
            <a:t>)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kern="1200">
              <a:solidFill>
                <a:srgbClr val="0070C0"/>
              </a:solidFill>
            </a:rPr>
            <a:t>Systematické monitorování úrovně zapojení sekundární</a:t>
          </a:r>
          <a:r>
            <a:rPr lang="cs-CZ" sz="1800" kern="1200">
              <a:solidFill>
                <a:srgbClr val="0070C0"/>
              </a:solidFill>
              <a:latin typeface="Calibri"/>
            </a:rPr>
            <a:t> CS</a:t>
          </a:r>
          <a:r>
            <a:rPr lang="cs-CZ" sz="1800" kern="1200">
              <a:solidFill>
                <a:srgbClr val="0070C0"/>
              </a:solidFill>
            </a:rPr>
            <a:t> (</a:t>
          </a:r>
          <a:r>
            <a:rPr lang="cs-CZ" sz="1800" kern="1200">
              <a:solidFill>
                <a:srgbClr val="0070C0"/>
              </a:solidFill>
              <a:latin typeface="Calibri"/>
            </a:rPr>
            <a:t>KA1</a:t>
          </a:r>
          <a:r>
            <a:rPr lang="cs-CZ" sz="1800" kern="1200">
              <a:solidFill>
                <a:srgbClr val="0070C0"/>
              </a:solidFill>
            </a:rPr>
            <a:t>, </a:t>
          </a:r>
          <a:r>
            <a:rPr lang="cs-CZ" sz="1800" kern="1200">
              <a:solidFill>
                <a:srgbClr val="0070C0"/>
              </a:solidFill>
              <a:latin typeface="Calibri"/>
            </a:rPr>
            <a:t>KA2</a:t>
          </a:r>
          <a:r>
            <a:rPr lang="cs-CZ" sz="1800" kern="1200">
              <a:solidFill>
                <a:srgbClr val="0070C0"/>
              </a:solidFill>
            </a:rPr>
            <a:t>)</a:t>
          </a:r>
        </a:p>
      </dsp:txBody>
      <dsp:txXfrm>
        <a:off x="0" y="6103417"/>
        <a:ext cx="14470237" cy="2829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C358B-1991-48BD-B44C-8B4BF7A6D2A1}" type="datetimeFigureOut">
              <a:t>25.11.2024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8B612-BEDE-464E-8ED4-9B49DE3260E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87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1536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CO JE MODRÉ TO BUĎ INOVACE, NEBO NOVÉ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7442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9468560" y="1712141"/>
            <a:ext cx="6635244" cy="6331881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3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CCBD355E-A859-906D-9180-2A4670BB7E1F}"/>
              </a:ext>
            </a:extLst>
          </p:cNvPr>
          <p:cNvSpPr/>
          <p:nvPr userDrawn="1"/>
        </p:nvSpPr>
        <p:spPr>
          <a:xfrm>
            <a:off x="482704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2" name="Freeform 10">
            <a:extLst>
              <a:ext uri="{FF2B5EF4-FFF2-40B4-BE49-F238E27FC236}">
                <a16:creationId xmlns:a16="http://schemas.microsoft.com/office/drawing/2014/main" id="{8B9F45CA-CF0F-4C5C-BE7E-A13EDFDCCAF8}"/>
              </a:ext>
            </a:extLst>
          </p:cNvPr>
          <p:cNvSpPr/>
          <p:nvPr userDrawn="1"/>
        </p:nvSpPr>
        <p:spPr>
          <a:xfrm>
            <a:off x="14696089" y="26958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79751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uvodni-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13563477" y="4659267"/>
            <a:ext cx="4253286" cy="4096872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3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14657989" y="29498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85AA1F58-5B48-6C01-3D26-62F0E3953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516" y="2077117"/>
            <a:ext cx="1152219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957A845E-6AC8-5B1B-094C-835AF388C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600" y="39128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B65215A8-1D77-2838-6FB8-EBA28579003C}"/>
              </a:ext>
            </a:extLst>
          </p:cNvPr>
          <p:cNvSpPr/>
          <p:nvPr userDrawn="1"/>
        </p:nvSpPr>
        <p:spPr>
          <a:xfrm>
            <a:off x="520804" y="4179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obsahove-str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13563477" y="4659267"/>
            <a:ext cx="4253286" cy="4096872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3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FC633-C581-F06B-D91F-8C07819B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4EDB7A-791F-4CFE-4843-469D1D66D9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09231" y="3441678"/>
            <a:ext cx="14869537" cy="5323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Click to </a:t>
            </a:r>
            <a:r>
              <a:rPr lang="cs-CZ" noProof="0" err="1"/>
              <a:t>edit</a:t>
            </a:r>
            <a:r>
              <a:rPr lang="cs-CZ" noProof="0"/>
              <a:t> Master text </a:t>
            </a:r>
            <a:r>
              <a:rPr lang="cs-CZ" noProof="0" err="1"/>
              <a:t>styles</a:t>
            </a:r>
            <a:endParaRPr lang="cs-CZ" noProof="0"/>
          </a:p>
          <a:p>
            <a:pPr lvl="1"/>
            <a:r>
              <a:rPr lang="cs-CZ" noProof="0"/>
              <a:t>Second level</a:t>
            </a:r>
          </a:p>
          <a:p>
            <a:pPr lvl="2"/>
            <a:r>
              <a:rPr lang="cs-CZ" noProof="0" err="1"/>
              <a:t>Third</a:t>
            </a:r>
            <a:r>
              <a:rPr lang="cs-CZ" noProof="0"/>
              <a:t> level</a:t>
            </a:r>
          </a:p>
          <a:p>
            <a:pPr lvl="3"/>
            <a:r>
              <a:rPr lang="cs-CZ" noProof="0" err="1"/>
              <a:t>Fourth</a:t>
            </a:r>
            <a:r>
              <a:rPr lang="cs-CZ" noProof="0"/>
              <a:t> level</a:t>
            </a:r>
          </a:p>
          <a:p>
            <a:pPr lvl="4"/>
            <a:r>
              <a:rPr lang="cs-CZ" noProof="0" err="1"/>
              <a:t>Fifth</a:t>
            </a:r>
            <a:r>
              <a:rPr lang="cs-CZ" noProof="0"/>
              <a:t> level</a:t>
            </a:r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AC643CB4-5637-D7F5-53AB-B41AF495C549}"/>
              </a:ext>
            </a:extLst>
          </p:cNvPr>
          <p:cNvSpPr/>
          <p:nvPr userDrawn="1"/>
        </p:nvSpPr>
        <p:spPr>
          <a:xfrm>
            <a:off x="470004" y="411318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8A100C1B-8782-FF28-465F-BC6349C04459}"/>
              </a:ext>
            </a:extLst>
          </p:cNvPr>
          <p:cNvSpPr/>
          <p:nvPr userDrawn="1"/>
        </p:nvSpPr>
        <p:spPr>
          <a:xfrm>
            <a:off x="14707556" y="288334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1207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3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7D0120DD-0676-1E11-944B-17DE442563FA}"/>
              </a:ext>
            </a:extLst>
          </p:cNvPr>
          <p:cNvSpPr/>
          <p:nvPr/>
        </p:nvSpPr>
        <p:spPr>
          <a:xfrm>
            <a:off x="9488377" y="1703814"/>
            <a:ext cx="6635244" cy="6331881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3621E3C9-C813-BE4A-0207-AF0566749C09}"/>
              </a:ext>
            </a:extLst>
          </p:cNvPr>
          <p:cNvSpPr txBox="1"/>
          <p:nvPr/>
        </p:nvSpPr>
        <p:spPr>
          <a:xfrm>
            <a:off x="986095" y="2986509"/>
            <a:ext cx="13200167" cy="16966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620"/>
              </a:lnSpc>
            </a:pPr>
            <a:r>
              <a:rPr lang="cs-CZ" sz="5600" spc="-280" dirty="0">
                <a:solidFill>
                  <a:srgbClr val="000000"/>
                </a:solidFill>
                <a:latin typeface="League Spartan"/>
              </a:rPr>
              <a:t>Monitorovací výbor pro činnost Agentury</a:t>
            </a:r>
          </a:p>
        </p:txBody>
      </p:sp>
      <p:sp>
        <p:nvSpPr>
          <p:cNvPr id="4" name="Podnadpis 2">
            <a:extLst>
              <a:ext uri="{FF2B5EF4-FFF2-40B4-BE49-F238E27FC236}">
                <a16:creationId xmlns:a16="http://schemas.microsoft.com/office/drawing/2014/main" id="{B2262E53-6627-2C75-DACF-10D96464163A}"/>
              </a:ext>
            </a:extLst>
          </p:cNvPr>
          <p:cNvSpPr txBox="1">
            <a:spLocks/>
          </p:cNvSpPr>
          <p:nvPr/>
        </p:nvSpPr>
        <p:spPr>
          <a:xfrm>
            <a:off x="984919" y="6272470"/>
            <a:ext cx="8540570" cy="17526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>
                <a:solidFill>
                  <a:srgbClr val="000000"/>
                </a:solidFill>
                <a:latin typeface="Montserrat"/>
              </a:rPr>
              <a:t>Mgr. Martin Šimáček</a:t>
            </a:r>
            <a:br>
              <a:rPr lang="cs-CZ">
                <a:latin typeface="Montserrat" panose="00000500000000000000" pitchFamily="2" charset="-18"/>
              </a:rPr>
            </a:br>
            <a:r>
              <a:rPr lang="cs-CZ">
                <a:solidFill>
                  <a:srgbClr val="000000"/>
                </a:solidFill>
                <a:latin typeface="Montserrat"/>
              </a:rPr>
              <a:t>ředitel Agentury </a:t>
            </a:r>
            <a:br>
              <a:rPr lang="cs-CZ">
                <a:solidFill>
                  <a:srgbClr val="000000"/>
                </a:solidFill>
                <a:latin typeface="Montserrat"/>
              </a:rPr>
            </a:br>
            <a:r>
              <a:rPr lang="cs-CZ">
                <a:solidFill>
                  <a:srgbClr val="000000"/>
                </a:solidFill>
                <a:latin typeface="Montserrat"/>
              </a:rPr>
              <a:t>pro sociální začleňování</a:t>
            </a:r>
            <a:endParaRPr lang="en-US">
              <a:latin typeface="Montserrat"/>
            </a:endParaRPr>
          </a:p>
          <a:p>
            <a:endParaRPr lang="cs-CZ"/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61021434-848A-CC8A-AF8D-E3E9CDB28391}"/>
              </a:ext>
            </a:extLst>
          </p:cNvPr>
          <p:cNvSpPr txBox="1"/>
          <p:nvPr/>
        </p:nvSpPr>
        <p:spPr>
          <a:xfrm>
            <a:off x="985926" y="1706394"/>
            <a:ext cx="10401454" cy="7171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620"/>
              </a:lnSpc>
            </a:pPr>
            <a:r>
              <a:rPr lang="cs-CZ" sz="2600" dirty="0">
                <a:solidFill>
                  <a:srgbClr val="000000"/>
                </a:solidFill>
                <a:latin typeface="Montserrat"/>
              </a:rPr>
              <a:t>26.11. 2024</a:t>
            </a:r>
          </a:p>
        </p:txBody>
      </p:sp>
    </p:spTree>
    <p:extLst>
      <p:ext uri="{BB962C8B-B14F-4D97-AF65-F5344CB8AC3E}">
        <p14:creationId xmlns:p14="http://schemas.microsoft.com/office/powerpoint/2010/main" val="453898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8D2FC8-40FE-9B5B-0593-7406AFD05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4855" y="337849"/>
            <a:ext cx="11912804" cy="1143000"/>
          </a:xfrm>
        </p:spPr>
        <p:txBody>
          <a:bodyPr>
            <a:normAutofit fontScale="90000"/>
          </a:bodyPr>
          <a:lstStyle/>
          <a:p>
            <a:r>
              <a:rPr lang="cs-CZ" b="1" dirty="0">
                <a:ea typeface="Calibri"/>
                <a:cs typeface="Calibri"/>
              </a:rPr>
              <a:t>Představení návazného projektu Systémová </a:t>
            </a:r>
            <a:br>
              <a:rPr lang="cs-CZ" b="1" dirty="0">
                <a:ea typeface="Calibri"/>
                <a:cs typeface="Calibri"/>
              </a:rPr>
            </a:br>
            <a:r>
              <a:rPr lang="cs-CZ" b="1" dirty="0">
                <a:ea typeface="Calibri"/>
                <a:cs typeface="Calibri"/>
              </a:rPr>
              <a:t>koordinace sociálního začleňování (SKSZ)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29FCFEF-6B03-87D7-6811-FB57B8B87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56056" y="1434045"/>
            <a:ext cx="184731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altLang="cs-CZ" sz="1100" b="0" i="0" u="none" strike="noStrike" cap="none" normalizeH="0" baseline="0">
              <a:ln>
                <a:noFill/>
              </a:ln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ové pole 2">
            <a:extLst>
              <a:ext uri="{FF2B5EF4-FFF2-40B4-BE49-F238E27FC236}">
                <a16:creationId xmlns:a16="http://schemas.microsoft.com/office/drawing/2014/main" id="{A54C4A6A-F9F2-0807-E7DA-F081E736F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5637" y="3501601"/>
            <a:ext cx="5321920" cy="1370477"/>
          </a:xfrm>
          <a:prstGeom prst="rect">
            <a:avLst/>
          </a:prstGeom>
          <a:ln>
            <a:noFill/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968500" algn="l"/>
              </a:tabLst>
            </a:pPr>
            <a:r>
              <a:rPr lang="cs-CZ" altLang="cs-CZ" sz="220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Nedostatečné</a:t>
            </a:r>
            <a:r>
              <a:rPr kumimoji="0" lang="cs-CZ" altLang="cs-CZ" sz="2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 politiky sociální ochrany  </a:t>
            </a:r>
            <a:endParaRPr lang="cs-CZ" altLang="cs-CZ" sz="2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968500" algn="l"/>
              </a:tabLst>
            </a:pPr>
            <a:r>
              <a:rPr kumimoji="0" lang="cs-CZ" altLang="cs-CZ" sz="2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Diskriminující pravidla </a:t>
            </a:r>
            <a:endParaRPr lang="cs-CZ" altLang="cs-CZ" sz="2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968500" algn="l"/>
              </a:tabLst>
            </a:pPr>
            <a:r>
              <a:rPr kumimoji="0" lang="cs-CZ" altLang="cs-CZ" sz="2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Nedostatečná participace v rozhodovacích procesech</a:t>
            </a:r>
            <a:endParaRPr lang="cs-CZ" altLang="cs-CZ" sz="2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68500" algn="l"/>
              </a:tabLst>
            </a:pPr>
            <a:endParaRPr kumimoji="0" lang="cs-CZ" altLang="cs-CZ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Šipka: dolů 12">
            <a:extLst>
              <a:ext uri="{FF2B5EF4-FFF2-40B4-BE49-F238E27FC236}">
                <a16:creationId xmlns:a16="http://schemas.microsoft.com/office/drawing/2014/main" id="{EF166F4D-9D35-4128-18EE-A83869F852C1}"/>
              </a:ext>
            </a:extLst>
          </p:cNvPr>
          <p:cNvSpPr/>
          <p:nvPr/>
        </p:nvSpPr>
        <p:spPr>
          <a:xfrm rot="5400000" flipH="1">
            <a:off x="6436995" y="3866215"/>
            <a:ext cx="193868" cy="122167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 sz="2000"/>
          </a:p>
        </p:txBody>
      </p:sp>
      <p:sp>
        <p:nvSpPr>
          <p:cNvPr id="14" name="Šipka: dolů 13">
            <a:extLst>
              <a:ext uri="{FF2B5EF4-FFF2-40B4-BE49-F238E27FC236}">
                <a16:creationId xmlns:a16="http://schemas.microsoft.com/office/drawing/2014/main" id="{7D0BAF2A-9BA2-B8A3-7EBD-F0BA608D2BCC}"/>
              </a:ext>
            </a:extLst>
          </p:cNvPr>
          <p:cNvSpPr/>
          <p:nvPr/>
        </p:nvSpPr>
        <p:spPr>
          <a:xfrm rot="16200000">
            <a:off x="5865398" y="2761318"/>
            <a:ext cx="199189" cy="243818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 sz="2000"/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id="{9DAD26FE-B929-23F2-9DE6-661824D59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214" y="4333640"/>
            <a:ext cx="4836121" cy="1586233"/>
          </a:xfrm>
          <a:prstGeom prst="rect">
            <a:avLst/>
          </a:prstGeom>
          <a:ln>
            <a:noFill/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0" lang="cs-CZ" altLang="cs-CZ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Účel projektu ASZ</a:t>
            </a:r>
            <a:r>
              <a:rPr lang="cs-CZ" altLang="cs-CZ" sz="2000" b="1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:</a:t>
            </a:r>
            <a:endParaRPr lang="cs-CZ" altLang="cs-CZ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68500" algn="l"/>
              </a:tabLst>
            </a:pPr>
            <a:r>
              <a:rPr kumimoji="0" lang="cs-CZ" altLang="cs-CZ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Posílit obecní politiky, zvyšovat kompetence obcí k řešení sociálního vyloučení, </a:t>
            </a:r>
            <a:r>
              <a:rPr lang="cs-CZ" altLang="cs-CZ" sz="200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snižovat</a:t>
            </a:r>
            <a:r>
              <a:rPr kumimoji="0" lang="cs-CZ" altLang="cs-CZ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 diskriminující </a:t>
            </a:r>
            <a:r>
              <a:rPr lang="cs-CZ" altLang="cs-CZ" sz="200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podmínky</a:t>
            </a:r>
            <a:r>
              <a:rPr kumimoji="0" lang="cs-CZ" altLang="cs-CZ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, podpořit participaci CS</a:t>
            </a:r>
            <a:endParaRPr lang="cs-CZ" altLang="cs-CZ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68500" algn="l"/>
              </a:tabLst>
            </a:pPr>
            <a:endParaRPr kumimoji="0" lang="cs-CZ" altLang="cs-CZ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08F79392-5C57-2581-93D9-62A583D7F6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576" y="1398858"/>
            <a:ext cx="12839348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0" lang="cs-CZ" altLang="cs-CZ" sz="2200" b="1" i="0" u="none" strike="noStrike" cap="none" normalizeH="0" baseline="0" dirty="0">
                <a:ln>
                  <a:noFill/>
                </a:ln>
                <a:effectLst/>
                <a:latin typeface="Calibri"/>
                <a:ea typeface="Calibri"/>
                <a:cs typeface="Times New Roman"/>
              </a:rPr>
              <a:t>Problém</a:t>
            </a:r>
            <a:r>
              <a:rPr lang="cs-CZ" altLang="cs-CZ" sz="2200" b="1" dirty="0">
                <a:latin typeface="Calibri"/>
                <a:ea typeface="Calibri"/>
                <a:cs typeface="Times New Roman"/>
              </a:rPr>
              <a:t> </a:t>
            </a:r>
            <a:r>
              <a:rPr kumimoji="0" lang="cs-CZ" altLang="cs-CZ" sz="2200" b="1" i="0" u="none" strike="noStrike" cap="none" normalizeH="0" baseline="0" dirty="0">
                <a:ln>
                  <a:noFill/>
                </a:ln>
                <a:effectLst/>
                <a:latin typeface="Calibri"/>
                <a:ea typeface="Calibri"/>
                <a:cs typeface="Times New Roman"/>
              </a:rPr>
              <a:t>= sociální vyloučení v obcích a jeho prohlubování = indikace Index SVL </a:t>
            </a:r>
            <a:endParaRPr kumimoji="0" lang="cs-CZ" altLang="cs-CZ" sz="2200" b="0" i="0" u="none" strike="noStrike" cap="none" normalizeH="0" baseline="0" dirty="0">
              <a:ln>
                <a:noFill/>
              </a:ln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200" b="1" i="0" u="none" strike="noStrike" cap="none" normalizeH="0" baseline="0" dirty="0">
                <a:ln>
                  <a:noFill/>
                </a:ln>
                <a:effectLst/>
                <a:latin typeface="Calibri"/>
                <a:ea typeface="Calibri"/>
                <a:cs typeface="Times New Roman"/>
              </a:rPr>
              <a:t>Příčiny </a:t>
            </a:r>
            <a:endParaRPr kumimoji="0" lang="cs-CZ" altLang="cs-CZ" sz="2200" b="0" i="0" u="none" strike="noStrike" cap="none" normalizeH="0" baseline="0" dirty="0">
              <a:ln>
                <a:noFill/>
              </a:ln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2200" b="0" i="0" u="none" strike="noStrike" cap="none" normalizeH="0" baseline="0" dirty="0">
                <a:ln>
                  <a:noFill/>
                </a:ln>
                <a:effectLst/>
                <a:latin typeface="Calibri"/>
                <a:ea typeface="Calibri"/>
                <a:cs typeface="Times New Roman"/>
              </a:rPr>
              <a:t>Chudoba (nízké příjmy, zadlužení – předlužení)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2200" b="0" i="0" u="none" strike="noStrike" cap="none" normalizeH="0" baseline="0" dirty="0">
                <a:ln>
                  <a:noFill/>
                </a:ln>
                <a:effectLst/>
                <a:latin typeface="Calibri"/>
                <a:ea typeface="Calibri"/>
                <a:cs typeface="Times New Roman"/>
              </a:rPr>
              <a:t>Diskriminace (v oblasti bydlení, zaměstnanost, vzdělání,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2200" b="0" i="0" u="none" strike="noStrike" cap="none" normalizeH="0" baseline="0" dirty="0">
                <a:ln>
                  <a:noFill/>
                </a:ln>
                <a:effectLst/>
                <a:latin typeface="Calibri"/>
                <a:ea typeface="Calibri"/>
                <a:cs typeface="Times New Roman"/>
              </a:rPr>
              <a:t>Nedostatečné vzdělání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2200" b="0" i="0" u="none" strike="noStrike" cap="none" normalizeH="0" baseline="0" dirty="0">
                <a:ln>
                  <a:noFill/>
                </a:ln>
                <a:effectLst/>
                <a:latin typeface="Calibri"/>
                <a:ea typeface="Calibri"/>
                <a:cs typeface="Times New Roman"/>
              </a:rPr>
              <a:t>Nezaměstnanost – přístup na trh práce</a:t>
            </a:r>
            <a:endParaRPr lang="cs-CZ" altLang="cs-CZ" sz="2200" b="0" i="0" u="none" strike="noStrike" cap="none" normalizeH="0" baseline="0" dirty="0">
              <a:ln>
                <a:noFill/>
              </a:ln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cs-CZ" altLang="cs-CZ" sz="2200" b="1" dirty="0">
                <a:latin typeface="Calibri"/>
                <a:ea typeface="Calibri"/>
                <a:cs typeface="Times New Roman"/>
              </a:rPr>
              <a:t>Strukturální a politické faktory</a:t>
            </a:r>
            <a:endParaRPr kumimoji="0" lang="cs-CZ" altLang="cs-CZ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0AA62FA5-AC7D-814A-3376-83DC9206C8AF}"/>
              </a:ext>
            </a:extLst>
          </p:cNvPr>
          <p:cNvSpPr/>
          <p:nvPr/>
        </p:nvSpPr>
        <p:spPr>
          <a:xfrm>
            <a:off x="6577199" y="5135031"/>
            <a:ext cx="11061289" cy="135738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968500" algn="l"/>
              </a:tabLst>
            </a:pPr>
            <a:r>
              <a:rPr lang="cs-CZ" sz="2000" b="1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Hlavní cíl: </a:t>
            </a:r>
            <a:r>
              <a:rPr lang="cs-CZ" sz="200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Zvýšit kompetence obcí k řízení a vyhodnocování politik sociálního začleňování, prostřednictvím dílčích cílů projektu implementovat státní politiky sociálního začleňování na lokální úrovni a zvýšit participaci cílových skupin sociálně vyloučených osob a osob sociálním vyloučením SVL ohrožených na řešení sociálního vyloučení</a:t>
            </a:r>
            <a:r>
              <a:rPr lang="cs-CZ" sz="2000" b="1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. Působení ve 150 obcích.</a:t>
            </a: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09658194-5758-DD10-45B8-1FCACD514104}"/>
              </a:ext>
            </a:extLst>
          </p:cNvPr>
          <p:cNvSpPr txBox="1"/>
          <p:nvPr/>
        </p:nvSpPr>
        <p:spPr>
          <a:xfrm>
            <a:off x="1714576" y="7153036"/>
            <a:ext cx="4837471" cy="147732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cs-CZ" b="1">
                <a:latin typeface="+mj-lt"/>
                <a:ea typeface="Aptos" panose="020B0004020202020204" pitchFamily="34" charset="0"/>
              </a:rPr>
              <a:t>DC 1: </a:t>
            </a:r>
            <a:r>
              <a:rPr lang="cs-CZ">
                <a:latin typeface="+mj-lt"/>
              </a:rPr>
              <a:t>Zavést konkrétní nástroje </a:t>
            </a:r>
            <a:r>
              <a:rPr lang="cs-CZ" b="1">
                <a:latin typeface="+mj-lt"/>
              </a:rPr>
              <a:t>v tematických oblastech sociálního začleňování  </a:t>
            </a:r>
            <a:r>
              <a:rPr lang="cs-CZ">
                <a:latin typeface="+mj-lt"/>
              </a:rPr>
              <a:t>a </a:t>
            </a:r>
            <a:r>
              <a:rPr lang="cs-CZ" b="1">
                <a:latin typeface="+mj-lt"/>
              </a:rPr>
              <a:t>posílit vlastní kompetence obce</a:t>
            </a:r>
            <a:r>
              <a:rPr lang="cs-CZ">
                <a:latin typeface="+mj-lt"/>
              </a:rPr>
              <a:t>, vybrané obce budou schopny samostatně vyhodnocovat účinnost těchto nástrojů v dopadech na CS. </a:t>
            </a:r>
            <a:r>
              <a:rPr lang="cs-CZ" b="1">
                <a:latin typeface="+mj-lt"/>
              </a:rPr>
              <a:t>(40 z 50 obcí)</a:t>
            </a:r>
            <a:endParaRPr lang="cs-CZ" sz="1800" b="1">
              <a:effectLst/>
              <a:latin typeface="+mj-lt"/>
              <a:ea typeface="Aptos" panose="020B0004020202020204" pitchFamily="34" charset="0"/>
            </a:endParaRP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364ED522-7B87-A358-7F00-592DD8B11981}"/>
              </a:ext>
            </a:extLst>
          </p:cNvPr>
          <p:cNvSpPr txBox="1"/>
          <p:nvPr/>
        </p:nvSpPr>
        <p:spPr>
          <a:xfrm>
            <a:off x="6727619" y="7158863"/>
            <a:ext cx="5353663" cy="147732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cs-CZ" sz="1800" b="1">
                <a:effectLst/>
                <a:latin typeface="+mj-lt"/>
                <a:ea typeface="Arial" panose="020B0604020202020204" pitchFamily="34" charset="0"/>
              </a:rPr>
              <a:t>DC 2</a:t>
            </a:r>
            <a:r>
              <a:rPr lang="cs-CZ" b="1">
                <a:latin typeface="+mj-lt"/>
                <a:ea typeface="Arial" panose="020B0604020202020204" pitchFamily="34" charset="0"/>
              </a:rPr>
              <a:t>:</a:t>
            </a:r>
            <a:r>
              <a:rPr lang="cs-CZ" sz="1800" b="1">
                <a:effectLst/>
                <a:latin typeface="+mj-lt"/>
                <a:ea typeface="Arial" panose="020B0604020202020204" pitchFamily="34" charset="0"/>
              </a:rPr>
              <a:t> </a:t>
            </a:r>
            <a:r>
              <a:rPr lang="cs-CZ" sz="1800">
                <a:effectLst/>
                <a:latin typeface="+mj-lt"/>
                <a:ea typeface="Arial" panose="020B0604020202020204" pitchFamily="34" charset="0"/>
              </a:rPr>
              <a:t>Vytvoření a úspěšná implementace účinných lokálních politik sociálního začleňování KPSV 21+. = </a:t>
            </a:r>
            <a:r>
              <a:rPr lang="cs-CZ" sz="1800" b="1">
                <a:effectLst/>
                <a:latin typeface="+mj-lt"/>
                <a:ea typeface="Arial" panose="020B0604020202020204" pitchFamily="34" charset="0"/>
              </a:rPr>
              <a:t>naplňovaná</a:t>
            </a:r>
            <a:r>
              <a:rPr lang="cs-CZ" sz="1800">
                <a:effectLst/>
                <a:latin typeface="+mj-lt"/>
                <a:ea typeface="Arial" panose="020B0604020202020204" pitchFamily="34" charset="0"/>
              </a:rPr>
              <a:t> </a:t>
            </a:r>
            <a:r>
              <a:rPr lang="cs-CZ" sz="1800" b="1">
                <a:effectLst/>
                <a:latin typeface="+mj-lt"/>
                <a:ea typeface="Arial" panose="020B0604020202020204" pitchFamily="34" charset="0"/>
              </a:rPr>
              <a:t>politika sociálního začleňování na obci, akcent na zjišťování potřeb a systematický sběr informací – 50 obcí (30+20)</a:t>
            </a:r>
            <a:endParaRPr lang="cs-CZ" b="1">
              <a:latin typeface="+mj-lt"/>
            </a:endParaRP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56DABF6E-7594-9927-E8F6-3E7A62AAFE4D}"/>
              </a:ext>
            </a:extLst>
          </p:cNvPr>
          <p:cNvSpPr txBox="1"/>
          <p:nvPr/>
        </p:nvSpPr>
        <p:spPr>
          <a:xfrm>
            <a:off x="12284825" y="7158863"/>
            <a:ext cx="5353663" cy="147732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cs-CZ" sz="1800" b="1">
                <a:effectLst/>
                <a:latin typeface="+mj-lt"/>
                <a:ea typeface="Arial" panose="020B0604020202020204" pitchFamily="34" charset="0"/>
              </a:rPr>
              <a:t>DC 3</a:t>
            </a:r>
            <a:r>
              <a:rPr lang="cs-CZ" b="1">
                <a:latin typeface="+mj-lt"/>
                <a:ea typeface="Arial" panose="020B0604020202020204" pitchFamily="34" charset="0"/>
              </a:rPr>
              <a:t>:</a:t>
            </a:r>
            <a:r>
              <a:rPr lang="cs-CZ" sz="1800" b="1">
                <a:effectLst/>
                <a:latin typeface="+mj-lt"/>
                <a:ea typeface="Arial" panose="020B0604020202020204" pitchFamily="34" charset="0"/>
              </a:rPr>
              <a:t> </a:t>
            </a:r>
            <a:r>
              <a:rPr lang="cs-CZ" sz="1800">
                <a:effectLst/>
                <a:latin typeface="+mj-lt"/>
                <a:ea typeface="Arial" panose="020B0604020202020204" pitchFamily="34" charset="0"/>
              </a:rPr>
              <a:t>Obce s vysokým indexem 8+ sociálního vyloučení jsou podporovány ve změně přístupu k sociálnímu vyloučení = </a:t>
            </a:r>
            <a:r>
              <a:rPr lang="cs-CZ" sz="1800" b="1">
                <a:effectLst/>
                <a:latin typeface="+mj-lt"/>
                <a:ea typeface="Arial" panose="020B0604020202020204" pitchFamily="34" charset="0"/>
              </a:rPr>
              <a:t>zvýšená pozornost – podpora obcím s vysokým ISV +8 (</a:t>
            </a:r>
            <a:r>
              <a:rPr lang="cs-CZ" b="1">
                <a:latin typeface="+mj-lt"/>
                <a:ea typeface="Arial" panose="020B0604020202020204" pitchFamily="34" charset="0"/>
              </a:rPr>
              <a:t>100 obcí) </a:t>
            </a:r>
            <a:br>
              <a:rPr lang="cs-CZ" b="1">
                <a:latin typeface="+mj-lt"/>
                <a:ea typeface="Arial" panose="020B0604020202020204" pitchFamily="34" charset="0"/>
              </a:rPr>
            </a:br>
            <a:endParaRPr lang="cs-CZ" b="1">
              <a:latin typeface="+mj-lt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A4595E3C-3387-04AF-D555-144D1280C86F}"/>
              </a:ext>
            </a:extLst>
          </p:cNvPr>
          <p:cNvSpPr txBox="1"/>
          <p:nvPr/>
        </p:nvSpPr>
        <p:spPr>
          <a:xfrm>
            <a:off x="7943784" y="9162670"/>
            <a:ext cx="2776675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cs-CZ" sz="2000" b="1">
                <a:effectLst/>
                <a:latin typeface="+mj-lt"/>
                <a:ea typeface="Arial" panose="020B0604020202020204" pitchFamily="34" charset="0"/>
              </a:rPr>
              <a:t>Akcent na participaci</a:t>
            </a:r>
            <a:endParaRPr lang="cs-CZ" sz="2000" b="1">
              <a:latin typeface="+mj-lt"/>
              <a:ea typeface="Calibri"/>
              <a:cs typeface="Calibri"/>
            </a:endParaRPr>
          </a:p>
        </p:txBody>
      </p:sp>
      <p:cxnSp>
        <p:nvCxnSpPr>
          <p:cNvPr id="34" name="Přímá spojnice se šipkou 33">
            <a:extLst>
              <a:ext uri="{FF2B5EF4-FFF2-40B4-BE49-F238E27FC236}">
                <a16:creationId xmlns:a16="http://schemas.microsoft.com/office/drawing/2014/main" id="{F75B0DAD-8385-E21A-E544-C61DE488BAA2}"/>
              </a:ext>
            </a:extLst>
          </p:cNvPr>
          <p:cNvCxnSpPr>
            <a:cxnSpLocks/>
          </p:cNvCxnSpPr>
          <p:nvPr/>
        </p:nvCxnSpPr>
        <p:spPr>
          <a:xfrm flipH="1">
            <a:off x="3617568" y="6461606"/>
            <a:ext cx="4937955" cy="6217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se šipkou 35">
            <a:extLst>
              <a:ext uri="{FF2B5EF4-FFF2-40B4-BE49-F238E27FC236}">
                <a16:creationId xmlns:a16="http://schemas.microsoft.com/office/drawing/2014/main" id="{AD624B8D-9D62-7C03-624C-8CD88B8E7CDE}"/>
              </a:ext>
            </a:extLst>
          </p:cNvPr>
          <p:cNvCxnSpPr>
            <a:cxnSpLocks/>
          </p:cNvCxnSpPr>
          <p:nvPr/>
        </p:nvCxnSpPr>
        <p:spPr>
          <a:xfrm>
            <a:off x="9332958" y="6450305"/>
            <a:ext cx="0" cy="7288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se šipkou 37">
            <a:extLst>
              <a:ext uri="{FF2B5EF4-FFF2-40B4-BE49-F238E27FC236}">
                <a16:creationId xmlns:a16="http://schemas.microsoft.com/office/drawing/2014/main" id="{5B58D87B-60CD-7998-40CF-AA51468AEDC6}"/>
              </a:ext>
            </a:extLst>
          </p:cNvPr>
          <p:cNvCxnSpPr>
            <a:cxnSpLocks/>
          </p:cNvCxnSpPr>
          <p:nvPr/>
        </p:nvCxnSpPr>
        <p:spPr>
          <a:xfrm>
            <a:off x="11444296" y="6454704"/>
            <a:ext cx="3503422" cy="6484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Levá složená závorka 5">
            <a:extLst>
              <a:ext uri="{FF2B5EF4-FFF2-40B4-BE49-F238E27FC236}">
                <a16:creationId xmlns:a16="http://schemas.microsoft.com/office/drawing/2014/main" id="{1A83DF3E-5014-54BA-5F97-557667D7EE94}"/>
              </a:ext>
            </a:extLst>
          </p:cNvPr>
          <p:cNvSpPr/>
          <p:nvPr/>
        </p:nvSpPr>
        <p:spPr>
          <a:xfrm rot="16200000">
            <a:off x="9122837" y="1859926"/>
            <a:ext cx="404740" cy="14187948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: doprava 4">
            <a:extLst>
              <a:ext uri="{FF2B5EF4-FFF2-40B4-BE49-F238E27FC236}">
                <a16:creationId xmlns:a16="http://schemas.microsoft.com/office/drawing/2014/main" id="{7247642F-C975-677C-C9C4-D8C319D9B113}"/>
              </a:ext>
            </a:extLst>
          </p:cNvPr>
          <p:cNvSpPr/>
          <p:nvPr/>
        </p:nvSpPr>
        <p:spPr>
          <a:xfrm>
            <a:off x="5923090" y="5665188"/>
            <a:ext cx="598353" cy="17899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631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D7DD90-6F1F-83C0-BE18-AC5B619E7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376085"/>
            <a:ext cx="11912804" cy="1143000"/>
          </a:xfrm>
        </p:spPr>
        <p:txBody>
          <a:bodyPr>
            <a:normAutofit/>
          </a:bodyPr>
          <a:lstStyle/>
          <a:p>
            <a:r>
              <a:rPr lang="cs-CZ" sz="4000" b="1" dirty="0">
                <a:ea typeface="Calibri"/>
                <a:cs typeface="Calibri"/>
              </a:rPr>
              <a:t>Klíčové aktivity a cíle projektu SKSZ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8C3C354-931B-945B-B162-CF74C8A434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8357522"/>
              </p:ext>
            </p:extLst>
          </p:nvPr>
        </p:nvGraphicFramePr>
        <p:xfrm>
          <a:off x="2182762" y="1238865"/>
          <a:ext cx="14470237" cy="8937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3733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8D55B-7C52-9964-5A11-17FD8B075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>
                <a:ea typeface="Calibri"/>
                <a:cs typeface="Calibri"/>
              </a:rPr>
              <a:t>Participace - základní principy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4082066-030F-B1DD-4BB7-30B0BEC9D22D}"/>
              </a:ext>
            </a:extLst>
          </p:cNvPr>
          <p:cNvSpPr txBox="1"/>
          <p:nvPr/>
        </p:nvSpPr>
        <p:spPr>
          <a:xfrm>
            <a:off x="1803565" y="6376482"/>
            <a:ext cx="14680870" cy="112815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cs-CZ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4DEE82E-CF96-02E8-BCC6-808AF5B0C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649" y="3617433"/>
            <a:ext cx="15780701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564096C4-DD06-FEB6-A158-3D71ED99F2C6}"/>
              </a:ext>
            </a:extLst>
          </p:cNvPr>
          <p:cNvSpPr txBox="1"/>
          <p:nvPr/>
        </p:nvSpPr>
        <p:spPr>
          <a:xfrm>
            <a:off x="3459702" y="6376482"/>
            <a:ext cx="12124473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s-CZ" sz="2800" b="1" i="1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Top-</a:t>
            </a:r>
            <a:r>
              <a:rPr lang="cs-CZ" sz="2800" b="1" i="1" dirty="0" err="1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down</a:t>
            </a:r>
            <a:r>
              <a:rPr lang="cs-CZ" sz="2800" b="1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 participace </a:t>
            </a:r>
            <a:r>
              <a:rPr lang="cs-CZ" sz="2800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jako změna v místních politikách, institucích/organizacích</a:t>
            </a:r>
            <a:r>
              <a:rPr lang="cs-CZ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.</a:t>
            </a:r>
            <a:r>
              <a:rPr lang="cs-CZ" sz="2800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  <a:p>
            <a:r>
              <a:rPr lang="cs-CZ" sz="2800" b="1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cs-CZ" sz="2800" b="1" i="1" dirty="0" err="1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Bottom</a:t>
            </a:r>
            <a:r>
              <a:rPr lang="cs-CZ" sz="2800" b="1" i="1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-up </a:t>
            </a:r>
            <a:r>
              <a:rPr lang="cs-CZ" sz="2800" b="1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přístup </a:t>
            </a:r>
            <a:r>
              <a:rPr lang="cs-CZ" sz="2800" b="0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ke zplnomocnění sociálně vyloučených skupin a jednotlivců</a:t>
            </a:r>
            <a:r>
              <a:rPr lang="cs-CZ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).</a:t>
            </a:r>
            <a:r>
              <a:rPr lang="cs-CZ" sz="2800" b="0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 </a:t>
            </a:r>
            <a:endParaRPr lang="cs-CZ" sz="2800" dirty="0">
              <a:solidFill>
                <a:schemeClr val="bg1"/>
              </a:solidFill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8597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3545BD-2586-3CD9-1A2A-A248530B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/>
              <a:t>Participace - systematické zapojování komunit do spolupráce 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0E3A8610-3DF8-103F-6DCB-4BF34241274C}"/>
              </a:ext>
            </a:extLst>
          </p:cNvPr>
          <p:cNvSpPr txBox="1">
            <a:spLocks/>
          </p:cNvSpPr>
          <p:nvPr/>
        </p:nvSpPr>
        <p:spPr>
          <a:xfrm>
            <a:off x="1709231" y="2997369"/>
            <a:ext cx="14869537" cy="53230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600" dirty="0">
                <a:cs typeface="Calibri"/>
              </a:rPr>
              <a:t>Ve vybraných obcích budeme podporovat systematické zapojení občanů a komunit do rozhodování - plánování i implementace plánů sociálního začleňování ve vazbě na participační žebřík</a:t>
            </a:r>
            <a:endParaRPr lang="cs-CZ" sz="3600" dirty="0">
              <a:ea typeface="Calibri"/>
              <a:cs typeface="Calibri"/>
            </a:endParaRPr>
          </a:p>
          <a:p>
            <a:r>
              <a:rPr lang="cs-CZ" sz="3600" dirty="0">
                <a:ea typeface="Calibri"/>
                <a:cs typeface="Calibri"/>
              </a:rPr>
              <a:t>PARTNERSTVÍ - dojde k ustavení a podpoře činnosti platforem</a:t>
            </a:r>
            <a:endParaRPr lang="cs-CZ" sz="3600" b="1" dirty="0">
              <a:solidFill>
                <a:schemeClr val="bg1"/>
              </a:solidFill>
              <a:ea typeface="Calibri"/>
              <a:cs typeface="Calibri"/>
            </a:endParaRPr>
          </a:p>
          <a:p>
            <a:r>
              <a:rPr lang="cs-CZ" sz="3600" dirty="0">
                <a:ea typeface="Calibri"/>
                <a:cs typeface="Calibri"/>
              </a:rPr>
              <a:t>Vytvoříme min. </a:t>
            </a:r>
            <a:r>
              <a:rPr lang="cs-CZ" sz="3600" b="1" dirty="0">
                <a:ea typeface="Calibri"/>
                <a:cs typeface="Calibri"/>
              </a:rPr>
              <a:t>10 unikátních platforem se zapojením občanů a komunit (pracovních skupin participace) </a:t>
            </a:r>
            <a:r>
              <a:rPr lang="cs-CZ" sz="3600" dirty="0">
                <a:ea typeface="Calibri"/>
                <a:cs typeface="Calibri"/>
              </a:rPr>
              <a:t>do tvorby a implementace politik SZ</a:t>
            </a:r>
          </a:p>
          <a:p>
            <a:r>
              <a:rPr lang="cs-CZ" sz="3600" dirty="0">
                <a:ea typeface="Calibri"/>
                <a:cs typeface="Calibri"/>
              </a:rPr>
              <a:t>tyto obce budou systematicky zapojovat občany do přípravy a realizace PSZ a jeho jednotlivých opatření </a:t>
            </a:r>
          </a:p>
          <a:p>
            <a:endParaRPr lang="cs-CZ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5207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0756CF-D3F9-3BBC-B429-845D5F2EC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Romové – sledování zranitelných skupin: stávající stav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7728DC-2C19-B2CD-6182-DA18FBC51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1" y="3441678"/>
            <a:ext cx="14869537" cy="60712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Calibri"/>
              </a:rPr>
              <a:t>Sledováno v rámci výzev OPZ+ včetně výzev KPSV 2021+.</a:t>
            </a:r>
          </a:p>
          <a:p>
            <a:r>
              <a:rPr lang="cs-CZ" dirty="0">
                <a:cs typeface="Calibri"/>
              </a:rPr>
              <a:t>Čísla ze sestav výzev KPSV 2021+ od MPSV -  sledován je počet Romů.</a:t>
            </a:r>
            <a:endParaRPr lang="cs-CZ" dirty="0">
              <a:ea typeface="Calibri"/>
              <a:cs typeface="Calibri"/>
            </a:endParaRPr>
          </a:p>
          <a:p>
            <a:r>
              <a:rPr lang="cs-CZ" dirty="0">
                <a:cs typeface="Calibri"/>
              </a:rPr>
              <a:t>V rámci projektu RSSZ sledujeme sekundární CS a speciálně i Romy. </a:t>
            </a:r>
          </a:p>
          <a:p>
            <a:endParaRPr lang="cs-CZ">
              <a:cs typeface="Calibri"/>
            </a:endParaRP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E7A336C4-F7CF-2FFA-86DB-87E82A1F25F9}"/>
              </a:ext>
            </a:extLst>
          </p:cNvPr>
          <p:cNvGraphicFramePr>
            <a:graphicFrameLocks noGrp="1"/>
          </p:cNvGraphicFramePr>
          <p:nvPr/>
        </p:nvGraphicFramePr>
        <p:xfrm>
          <a:off x="1981200" y="5791200"/>
          <a:ext cx="11099800" cy="2125312"/>
        </p:xfrm>
        <a:graphic>
          <a:graphicData uri="http://schemas.openxmlformats.org/drawingml/2006/table">
            <a:tbl>
              <a:tblPr firstRow="1" firstCol="1" bandRow="1"/>
              <a:tblGrid>
                <a:gridCol w="7511560">
                  <a:extLst>
                    <a:ext uri="{9D8B030D-6E8A-4147-A177-3AD203B41FA5}">
                      <a16:colId xmlns:a16="http://schemas.microsoft.com/office/drawing/2014/main" val="1570678979"/>
                    </a:ext>
                  </a:extLst>
                </a:gridCol>
                <a:gridCol w="3588240">
                  <a:extLst>
                    <a:ext uri="{9D8B030D-6E8A-4147-A177-3AD203B41FA5}">
                      <a16:colId xmlns:a16="http://schemas.microsoft.com/office/drawing/2014/main" val="3982891271"/>
                    </a:ext>
                  </a:extLst>
                </a:gridCol>
              </a:tblGrid>
              <a:tr h="53132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Data podpořených osob výzva 018, obce ve spolupráci s ASZ (k 31.8.2024):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663848"/>
                  </a:ext>
                </a:extLst>
              </a:tr>
              <a:tr h="5313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Celkový počet účastníků (osoby podpořené nad 40 h):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525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850120"/>
                  </a:ext>
                </a:extLst>
              </a:tr>
              <a:tr h="5313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Využívání podpořených služeb (počet osob podpořených do 40 h):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9 644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365646"/>
                  </a:ext>
                </a:extLst>
              </a:tr>
              <a:tr h="5313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Počet podpořených Romů: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3 190 (30 % z </a:t>
                      </a:r>
                      <a:r>
                        <a:rPr lang="cs-CZ" sz="200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celk</a:t>
                      </a: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. počtu osob)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741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0582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3E809C-8A9E-F2EB-3C71-8EB2AA336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1561" y="812078"/>
            <a:ext cx="13724877" cy="1143000"/>
          </a:xfrm>
        </p:spPr>
        <p:txBody>
          <a:bodyPr>
            <a:noAutofit/>
          </a:bodyPr>
          <a:lstStyle/>
          <a:p>
            <a:r>
              <a:rPr lang="cs-CZ" sz="4000" b="1" dirty="0"/>
              <a:t>Agentura pro sociální začleňování a sběr dat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8C270C-DA26-E1F8-5BAE-2C6A1525F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9370" y="1969864"/>
            <a:ext cx="14869537" cy="7560814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cs-CZ" sz="9000" kern="100" dirty="0">
              <a:ea typeface="Calibri"/>
              <a:cs typeface="Times New Roman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cs-CZ" sz="7500" kern="1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7500" kern="100" dirty="0">
                <a:effectLst/>
                <a:latin typeface="+mj-lt"/>
                <a:ea typeface="Calibri"/>
                <a:cs typeface="Times New Roman"/>
              </a:rPr>
              <a:t>v rámci </a:t>
            </a:r>
            <a:r>
              <a:rPr lang="cs-CZ" sz="7500" b="1" kern="100" dirty="0">
                <a:effectLst/>
                <a:latin typeface="+mj-lt"/>
                <a:ea typeface="Calibri"/>
                <a:cs typeface="Times New Roman"/>
              </a:rPr>
              <a:t>dotazníkových šetření </a:t>
            </a:r>
            <a:r>
              <a:rPr lang="cs-CZ" sz="7500" kern="100" dirty="0">
                <a:effectLst/>
                <a:latin typeface="+mj-lt"/>
                <a:ea typeface="Calibri"/>
                <a:cs typeface="Times New Roman"/>
              </a:rPr>
              <a:t>Agentura využívá kombinaci dvou dimenzí identifikace etnicity, a sice tzv. </a:t>
            </a:r>
            <a:r>
              <a:rPr lang="cs-CZ" sz="7500" b="1" kern="100" dirty="0">
                <a:effectLst/>
                <a:latin typeface="+mj-lt"/>
                <a:ea typeface="Calibri"/>
                <a:cs typeface="Times New Roman"/>
              </a:rPr>
              <a:t>sebeidentifikace respondenta </a:t>
            </a:r>
            <a:r>
              <a:rPr lang="cs-CZ" sz="7500" b="1" kern="100" dirty="0">
                <a:latin typeface="+mj-lt"/>
                <a:ea typeface="Calibri"/>
                <a:cs typeface="Times New Roman"/>
              </a:rPr>
              <a:t>romské</a:t>
            </a:r>
            <a:r>
              <a:rPr lang="cs-CZ" sz="7500" b="1" kern="100" dirty="0">
                <a:effectLst/>
                <a:latin typeface="+mj-lt"/>
                <a:ea typeface="Calibri"/>
                <a:cs typeface="Times New Roman"/>
              </a:rPr>
              <a:t> </a:t>
            </a:r>
            <a:r>
              <a:rPr lang="cs-CZ" sz="7500" b="1" kern="100" dirty="0">
                <a:latin typeface="+mj-lt"/>
                <a:ea typeface="Calibri"/>
                <a:cs typeface="Times New Roman"/>
              </a:rPr>
              <a:t>národnosti </a:t>
            </a:r>
            <a:r>
              <a:rPr lang="cs-CZ" sz="7500" kern="100" dirty="0">
                <a:latin typeface="+mj-lt"/>
                <a:ea typeface="Calibri"/>
                <a:cs typeface="Times New Roman"/>
              </a:rPr>
              <a:t>anebo</a:t>
            </a:r>
            <a:r>
              <a:rPr lang="cs-CZ" sz="7500" b="1" kern="100" dirty="0">
                <a:effectLst/>
                <a:latin typeface="+mj-lt"/>
                <a:ea typeface="Calibri"/>
                <a:cs typeface="Times New Roman"/>
              </a:rPr>
              <a:t> </a:t>
            </a:r>
            <a:r>
              <a:rPr lang="cs-CZ" sz="7500" b="1" kern="100" dirty="0" err="1">
                <a:effectLst/>
                <a:latin typeface="+mj-lt"/>
                <a:ea typeface="Calibri"/>
                <a:cs typeface="Times New Roman"/>
              </a:rPr>
              <a:t>selfreportu</a:t>
            </a:r>
            <a:r>
              <a:rPr lang="cs-CZ" sz="7500" b="1" kern="100" dirty="0">
                <a:effectLst/>
                <a:latin typeface="+mj-lt"/>
                <a:ea typeface="Calibri"/>
                <a:cs typeface="Times New Roman"/>
              </a:rPr>
              <a:t> romštiny jako svého mateřského jazyka</a:t>
            </a:r>
            <a:r>
              <a:rPr lang="cs-CZ" sz="7500" kern="100" dirty="0">
                <a:effectLst/>
                <a:latin typeface="+mj-lt"/>
                <a:ea typeface="Calibri"/>
                <a:cs typeface="Times New Roman"/>
              </a:rPr>
              <a:t>.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sz="7500" dirty="0">
                <a:solidFill>
                  <a:srgbClr val="000000"/>
                </a:solidFill>
                <a:effectLst/>
                <a:latin typeface="+mj-lt"/>
                <a:ea typeface="Calibri"/>
              </a:rPr>
              <a:t>v případě unikátních </a:t>
            </a:r>
            <a:r>
              <a:rPr lang="cs-CZ" sz="7500" b="1" dirty="0">
                <a:solidFill>
                  <a:srgbClr val="000000"/>
                </a:solidFill>
                <a:effectLst/>
                <a:latin typeface="+mj-lt"/>
                <a:ea typeface="Calibri"/>
              </a:rPr>
              <a:t>kvalitativních šetření</a:t>
            </a:r>
            <a:r>
              <a:rPr lang="cs-CZ" sz="7500" dirty="0">
                <a:solidFill>
                  <a:srgbClr val="000000"/>
                </a:solidFill>
                <a:effectLst/>
                <a:latin typeface="+mj-lt"/>
                <a:ea typeface="Calibri"/>
              </a:rPr>
              <a:t>, nejčastěji polostrukturovaných rozhovorů, které Agentura realizuje přímo v sociálně vyloučených lokalitách, pak využívá </a:t>
            </a:r>
            <a:r>
              <a:rPr lang="cs-CZ" sz="7500" b="1" dirty="0">
                <a:solidFill>
                  <a:srgbClr val="000000"/>
                </a:solidFill>
                <a:effectLst/>
                <a:latin typeface="+mj-lt"/>
                <a:ea typeface="Calibri"/>
              </a:rPr>
              <a:t>sebeidentifikaci respondentů s romskou </a:t>
            </a:r>
            <a:r>
              <a:rPr lang="cs-CZ" sz="7500" b="1" dirty="0">
                <a:solidFill>
                  <a:srgbClr val="000000"/>
                </a:solidFill>
                <a:latin typeface="+mj-lt"/>
                <a:ea typeface="Calibri"/>
              </a:rPr>
              <a:t>národností</a:t>
            </a:r>
            <a:r>
              <a:rPr lang="cs-CZ" sz="7500" b="1" dirty="0">
                <a:solidFill>
                  <a:srgbClr val="000000"/>
                </a:solidFill>
                <a:effectLst/>
                <a:latin typeface="+mj-lt"/>
                <a:ea typeface="Calibri"/>
              </a:rPr>
              <a:t>.</a:t>
            </a:r>
            <a:r>
              <a:rPr lang="cs-CZ" sz="7500" dirty="0">
                <a:solidFill>
                  <a:srgbClr val="000000"/>
                </a:solidFill>
                <a:effectLst/>
                <a:latin typeface="+mj-lt"/>
                <a:ea typeface="Calibri"/>
              </a:rPr>
              <a:t> Jenom od 1.1.2023 eviduje </a:t>
            </a:r>
            <a:r>
              <a:rPr lang="cs-CZ" sz="7500" b="1" u="sng" dirty="0">
                <a:solidFill>
                  <a:srgbClr val="000000"/>
                </a:solidFill>
                <a:effectLst/>
                <a:latin typeface="+mj-lt"/>
                <a:ea typeface="Calibri"/>
              </a:rPr>
              <a:t>375 Romů z celkových 534 respondentů</a:t>
            </a:r>
            <a:r>
              <a:rPr lang="cs-CZ" sz="7500" dirty="0">
                <a:solidFill>
                  <a:srgbClr val="000000"/>
                </a:solidFill>
                <a:effectLst/>
                <a:latin typeface="+mj-lt"/>
                <a:ea typeface="Calibri"/>
              </a:rPr>
              <a:t> uskutečněných individuálních rozhovorů. </a:t>
            </a:r>
            <a:endParaRPr lang="cs-CZ" sz="7500" dirty="0">
              <a:solidFill>
                <a:srgbClr val="000000"/>
              </a:solidFill>
              <a:effectLst/>
              <a:latin typeface="+mj-lt"/>
              <a:ea typeface="Calibri"/>
              <a:cs typeface="Calibri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sz="7500" dirty="0">
                <a:solidFill>
                  <a:srgbClr val="000000"/>
                </a:solidFill>
                <a:effectLst/>
                <a:latin typeface="+mj-lt"/>
                <a:ea typeface="Calibri"/>
              </a:rPr>
              <a:t>případě využívání služeb pro zranitelné cílové skupiny Agentura </a:t>
            </a:r>
            <a:r>
              <a:rPr lang="cs-CZ" sz="7500" b="1" dirty="0">
                <a:solidFill>
                  <a:srgbClr val="000000"/>
                </a:solidFill>
                <a:effectLst/>
                <a:latin typeface="+mj-lt"/>
                <a:ea typeface="Calibri"/>
              </a:rPr>
              <a:t>využívá kvalifikovaných odhadů</a:t>
            </a:r>
            <a:r>
              <a:rPr lang="cs-CZ" sz="7500" dirty="0">
                <a:solidFill>
                  <a:srgbClr val="000000"/>
                </a:solidFill>
                <a:effectLst/>
                <a:latin typeface="+mj-lt"/>
                <a:ea typeface="Calibri"/>
              </a:rPr>
              <a:t> terénních sociálních pracovníků a v případě činnosti </a:t>
            </a:r>
            <a:r>
              <a:rPr lang="cs-CZ" sz="7500" dirty="0" err="1">
                <a:solidFill>
                  <a:srgbClr val="000000"/>
                </a:solidFill>
                <a:effectLst/>
                <a:latin typeface="+mj-lt"/>
                <a:ea typeface="Calibri"/>
              </a:rPr>
              <a:t>desegregace</a:t>
            </a:r>
            <a:r>
              <a:rPr lang="cs-CZ" sz="7500" dirty="0">
                <a:solidFill>
                  <a:srgbClr val="000000"/>
                </a:solidFill>
                <a:effectLst/>
                <a:latin typeface="+mj-lt"/>
                <a:ea typeface="Calibri"/>
              </a:rPr>
              <a:t> vzdělávání pak využívá kvalifikované odhady ředitelů škol. </a:t>
            </a:r>
            <a:endParaRPr lang="cs-CZ" sz="7500" dirty="0">
              <a:solidFill>
                <a:srgbClr val="000000"/>
              </a:solidFill>
              <a:effectLst/>
              <a:latin typeface="+mj-lt"/>
              <a:ea typeface="Calibri"/>
              <a:cs typeface="Calibri"/>
            </a:endParaRPr>
          </a:p>
          <a:p>
            <a:pPr marL="0" indent="0" algn="just">
              <a:buNone/>
            </a:pPr>
            <a:endParaRPr lang="cs-CZ" sz="2700" dirty="0">
              <a:latin typeface="+mj-lt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AC826BCF-9683-A700-27FF-4881E02A3ACC}"/>
              </a:ext>
            </a:extLst>
          </p:cNvPr>
          <p:cNvSpPr/>
          <p:nvPr/>
        </p:nvSpPr>
        <p:spPr>
          <a:xfrm>
            <a:off x="1919759" y="1859475"/>
            <a:ext cx="14660096" cy="14160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>
                <a:ea typeface="Calibri"/>
                <a:cs typeface="Calibri"/>
              </a:rPr>
              <a:t>Agentura pro sociální začleňování při své činnosti mapuje Romy a využívá přitom kombinaci přístupů k identifikaci národnostní příslušnosti sociálně vyloučených Romů. </a:t>
            </a:r>
          </a:p>
        </p:txBody>
      </p:sp>
    </p:spTree>
    <p:extLst>
      <p:ext uri="{BB962C8B-B14F-4D97-AF65-F5344CB8AC3E}">
        <p14:creationId xmlns:p14="http://schemas.microsoft.com/office/powerpoint/2010/main" val="1074583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2FB756-EC5E-4AC8-8FD6-294E8CFB7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06838"/>
            <a:ext cx="11912804" cy="1143000"/>
          </a:xfrm>
        </p:spPr>
        <p:txBody>
          <a:bodyPr>
            <a:normAutofit fontScale="90000"/>
          </a:bodyPr>
          <a:lstStyle/>
          <a:p>
            <a:r>
              <a:rPr lang="cs-CZ" b="1"/>
              <a:t>Romové – sledování zranitelných skupin v rámci předkládaného projektu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26EB74C-CB5C-13C6-4AD3-C5C465943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Calibri"/>
              </a:rPr>
              <a:t> V novém projektu výstup: tzv. </a:t>
            </a:r>
            <a:r>
              <a:rPr lang="cs-CZ" b="1" i="1" dirty="0">
                <a:cs typeface="Calibri"/>
              </a:rPr>
              <a:t>Monitorovací arch zranitelných skupin včetně sociálně  </a:t>
            </a:r>
            <a:br>
              <a:rPr lang="cs-CZ" b="1" i="1" dirty="0">
                <a:ea typeface="Calibri"/>
                <a:cs typeface="Calibri"/>
              </a:rPr>
            </a:br>
            <a:r>
              <a:rPr lang="cs-CZ" b="1" i="1" dirty="0">
                <a:cs typeface="Calibri"/>
              </a:rPr>
              <a:t> vyloučených Romů.</a:t>
            </a:r>
          </a:p>
          <a:p>
            <a:r>
              <a:rPr lang="cs-CZ" dirty="0">
                <a:cs typeface="Calibri"/>
              </a:rPr>
              <a:t> Jednotný metodický pokyn (mix </a:t>
            </a:r>
            <a:r>
              <a:rPr lang="cs-CZ" i="1" dirty="0" err="1">
                <a:cs typeface="Calibri"/>
              </a:rPr>
              <a:t>selfreport</a:t>
            </a:r>
            <a:r>
              <a:rPr lang="cs-CZ" i="1" dirty="0">
                <a:cs typeface="Calibri"/>
              </a:rPr>
              <a:t> &amp; sebeidentifikace</a:t>
            </a:r>
            <a:r>
              <a:rPr lang="cs-CZ" dirty="0">
                <a:cs typeface="Calibri"/>
              </a:rPr>
              <a:t>) pro monitoring    </a:t>
            </a:r>
            <a:br>
              <a:rPr lang="cs-CZ" dirty="0">
                <a:ea typeface="Calibri"/>
                <a:cs typeface="Calibri"/>
              </a:rPr>
            </a:br>
            <a:r>
              <a:rPr lang="cs-CZ" dirty="0">
                <a:cs typeface="Calibri"/>
              </a:rPr>
              <a:t> podpořených sociálně vyloučených osob včetně Romů </a:t>
            </a:r>
            <a:r>
              <a:rPr lang="cs-CZ" u="sng" dirty="0">
                <a:cs typeface="Calibri"/>
              </a:rPr>
              <a:t>na všech úrovních </a:t>
            </a:r>
            <a:br>
              <a:rPr lang="cs-CZ" u="sng" dirty="0">
                <a:cs typeface="Calibri"/>
              </a:rPr>
            </a:br>
            <a:r>
              <a:rPr lang="cs-CZ" u="sng" dirty="0">
                <a:cs typeface="Calibri"/>
              </a:rPr>
              <a:t> participačního žebříku projektu a napříč všemi KA.</a:t>
            </a:r>
            <a:endParaRPr lang="cs-CZ" u="sng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2897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2FB756-EC5E-4AC8-8FD6-294E8CFB7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06838"/>
            <a:ext cx="11912804" cy="1143000"/>
          </a:xfrm>
        </p:spPr>
        <p:txBody>
          <a:bodyPr>
            <a:normAutofit fontScale="90000"/>
          </a:bodyPr>
          <a:lstStyle/>
          <a:p>
            <a:r>
              <a:rPr lang="cs-CZ" b="1"/>
              <a:t>Romové – sledování zranitelných skupin </a:t>
            </a:r>
            <a:r>
              <a:rPr lang="cs-CZ" b="1" u="sng"/>
              <a:t>v rámci předkládaného projektu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26EB74C-CB5C-13C6-4AD3-C5C465943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cs-CZ" b="1" u="sng" dirty="0">
                <a:cs typeface="Calibri"/>
              </a:rPr>
              <a:t>Evaluace dopadu projektu</a:t>
            </a:r>
            <a:r>
              <a:rPr lang="cs-CZ" dirty="0">
                <a:cs typeface="Calibri"/>
              </a:rPr>
              <a:t>: sledování dopadu na sociálně vyloučené skupiny </a:t>
            </a:r>
            <a:r>
              <a:rPr lang="cs-CZ" u="sng" dirty="0">
                <a:cs typeface="Calibri"/>
              </a:rPr>
              <a:t>včetně</a:t>
            </a:r>
            <a:r>
              <a:rPr lang="cs-CZ" dirty="0">
                <a:cs typeface="Calibri"/>
              </a:rPr>
              <a:t> sociálně vyloučených Romů evaluace dopadů na “sekundární“  cílovou skupinu </a:t>
            </a:r>
          </a:p>
          <a:p>
            <a:pPr algn="ctr"/>
            <a:endParaRPr lang="cs-CZ" b="1" u="sng" dirty="0">
              <a:cs typeface="Calibri"/>
            </a:endParaRPr>
          </a:p>
          <a:p>
            <a:pPr algn="ctr"/>
            <a:endParaRPr lang="cs-CZ" b="1" u="sng" dirty="0">
              <a:cs typeface="Calibri"/>
            </a:endParaRPr>
          </a:p>
          <a:p>
            <a:pPr algn="ctr"/>
            <a:endParaRPr lang="cs-CZ" b="1" u="sng" dirty="0">
              <a:cs typeface="Calibri"/>
            </a:endParaRPr>
          </a:p>
          <a:p>
            <a:pPr algn="ctr"/>
            <a:endParaRPr lang="cs-CZ" b="1" u="sng" dirty="0">
              <a:cs typeface="Calibri"/>
            </a:endParaRPr>
          </a:p>
          <a:p>
            <a:pPr marL="0" indent="0" algn="ctr">
              <a:buNone/>
            </a:pPr>
            <a:r>
              <a:rPr lang="cs-CZ" b="1" u="sng" dirty="0">
                <a:cs typeface="Calibri"/>
              </a:rPr>
              <a:t>Rozšíření monitoringu výzvy 65 OPZ+ </a:t>
            </a:r>
            <a:r>
              <a:rPr lang="cs-CZ" dirty="0">
                <a:cs typeface="Calibri"/>
              </a:rPr>
              <a:t>(příprava společně s MPSV)</a:t>
            </a:r>
            <a:endParaRPr lang="cs-CZ" dirty="0">
              <a:ea typeface="Calibri"/>
              <a:cs typeface="Calibri"/>
            </a:endParaRPr>
          </a:p>
        </p:txBody>
      </p:sp>
      <p:sp>
        <p:nvSpPr>
          <p:cNvPr id="4" name="Znak plus 3">
            <a:extLst>
              <a:ext uri="{FF2B5EF4-FFF2-40B4-BE49-F238E27FC236}">
                <a16:creationId xmlns:a16="http://schemas.microsoft.com/office/drawing/2014/main" id="{663E9AD1-27BB-4669-EA4D-F581723A283F}"/>
              </a:ext>
            </a:extLst>
          </p:cNvPr>
          <p:cNvSpPr/>
          <p:nvPr/>
        </p:nvSpPr>
        <p:spPr>
          <a:xfrm>
            <a:off x="7562888" y="4765729"/>
            <a:ext cx="2108054" cy="1937288"/>
          </a:xfrm>
          <a:prstGeom prst="mathPlu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3769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94F4687B-6E59-2E10-18F8-86D7F0456169}"/>
              </a:ext>
            </a:extLst>
          </p:cNvPr>
          <p:cNvSpPr txBox="1"/>
          <p:nvPr/>
        </p:nvSpPr>
        <p:spPr>
          <a:xfrm>
            <a:off x="4065984" y="4055531"/>
            <a:ext cx="9906000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s-CZ" sz="6600">
                <a:latin typeface="+mj-lt"/>
              </a:rPr>
              <a:t>Děkujeme za pozornost!</a:t>
            </a:r>
            <a:endParaRPr lang="en-US">
              <a:cs typeface="Calibri"/>
            </a:endParaRPr>
          </a:p>
          <a:p>
            <a:pPr algn="ctr"/>
            <a:endParaRPr lang="cs-CZ" sz="6600">
              <a:cs typeface="Calibri"/>
            </a:endParaRPr>
          </a:p>
          <a:p>
            <a:pPr algn="r"/>
            <a:r>
              <a:rPr lang="cs-CZ" sz="2800" b="1">
                <a:cs typeface="Calibri"/>
              </a:rPr>
              <a:t>Martin Šimáček</a:t>
            </a:r>
            <a:r>
              <a:rPr lang="cs-CZ" sz="2800">
                <a:cs typeface="Calibri"/>
              </a:rPr>
              <a:t> </a:t>
            </a:r>
          </a:p>
          <a:p>
            <a:pPr algn="r"/>
            <a:r>
              <a:rPr lang="cs-CZ" sz="2800">
                <a:cs typeface="Calibri"/>
              </a:rPr>
              <a:t>777 787 974</a:t>
            </a:r>
          </a:p>
          <a:p>
            <a:pPr algn="r"/>
            <a:r>
              <a:rPr lang="cs-CZ" sz="2800">
                <a:cs typeface="Calibri"/>
              </a:rPr>
              <a:t>martin.simacek@mmr.gov.cz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C3EDA-7AA0-E0EF-51EF-E46BD8418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7" y="1345487"/>
            <a:ext cx="11912804" cy="1143000"/>
          </a:xfrm>
        </p:spPr>
        <p:txBody>
          <a:bodyPr/>
          <a:lstStyle/>
          <a:p>
            <a:r>
              <a:rPr lang="cs-CZ" b="1" dirty="0"/>
              <a:t>ASZ na konci roku 2024 a projektu RSSZ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30EA5E-20EF-0E85-7347-E6E804180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0" y="2488486"/>
            <a:ext cx="14869537" cy="6712663"/>
          </a:xfrm>
        </p:spPr>
        <p:txBody>
          <a:bodyPr>
            <a:normAutofit fontScale="85000" lnSpcReduction="10000"/>
          </a:bodyPr>
          <a:lstStyle/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Poradenské programy </a:t>
            </a:r>
            <a:r>
              <a:rPr lang="cs-CZ" dirty="0"/>
              <a:t>(intenzivní a podle potřeb lokality zaměřená odborná podpora)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Plány sociálního začleňování </a:t>
            </a:r>
            <a:r>
              <a:rPr lang="cs-CZ" dirty="0"/>
              <a:t>v Jablonci </a:t>
            </a:r>
            <a:r>
              <a:rPr lang="cs-CZ" dirty="0" err="1"/>
              <a:t>n.N</a:t>
            </a:r>
            <a:r>
              <a:rPr lang="cs-CZ" dirty="0"/>
              <a:t>., České Lípě, Novém Boru, aj., komplexní a koordinovaná spolupráce s obcí </a:t>
            </a:r>
          </a:p>
          <a:p>
            <a:pPr>
              <a:buFontTx/>
              <a:buChar char="-"/>
            </a:pPr>
            <a:r>
              <a:rPr lang="cs-CZ" dirty="0"/>
              <a:t>Intenzivní spolupráce v režimu </a:t>
            </a:r>
            <a:r>
              <a:rPr lang="cs-CZ" b="1" dirty="0">
                <a:solidFill>
                  <a:srgbClr val="C00000"/>
                </a:solidFill>
              </a:rPr>
              <a:t>Poradenství</a:t>
            </a:r>
            <a:r>
              <a:rPr lang="cs-CZ" dirty="0"/>
              <a:t> v Plzni, Olomouci, Šluknově, aj. </a:t>
            </a:r>
          </a:p>
          <a:p>
            <a:pPr>
              <a:buFontTx/>
              <a:buChar char="-"/>
            </a:pPr>
            <a:r>
              <a:rPr lang="cs-CZ" dirty="0"/>
              <a:t>Rozvoj </a:t>
            </a:r>
            <a:r>
              <a:rPr lang="cs-CZ" b="1" dirty="0">
                <a:solidFill>
                  <a:srgbClr val="C00000"/>
                </a:solidFill>
              </a:rPr>
              <a:t>KPSV </a:t>
            </a:r>
            <a:r>
              <a:rPr lang="cs-CZ" dirty="0"/>
              <a:t>(OPZ+ výzvy č. 18 v realizaci, č. 65 na startu a č. 106 v přípravě)</a:t>
            </a:r>
          </a:p>
          <a:p>
            <a:pPr>
              <a:buFontTx/>
              <a:buChar char="-"/>
            </a:pPr>
            <a:r>
              <a:rPr lang="cs-CZ" dirty="0"/>
              <a:t>Spolupráce v IROP, NPO</a:t>
            </a:r>
          </a:p>
          <a:p>
            <a:pPr>
              <a:buFontTx/>
              <a:buChar char="-"/>
            </a:pPr>
            <a:r>
              <a:rPr lang="cs-CZ" dirty="0"/>
              <a:t>Systematický </a:t>
            </a:r>
            <a:r>
              <a:rPr lang="cs-CZ" b="1" dirty="0">
                <a:solidFill>
                  <a:srgbClr val="C00000"/>
                </a:solidFill>
              </a:rPr>
              <a:t>monitoring</a:t>
            </a:r>
            <a:r>
              <a:rPr lang="cs-CZ" dirty="0"/>
              <a:t> implementace PSZ</a:t>
            </a:r>
          </a:p>
          <a:p>
            <a:pPr>
              <a:buFontTx/>
              <a:buChar char="-"/>
            </a:pPr>
            <a:r>
              <a:rPr lang="cs-CZ" dirty="0"/>
              <a:t>Návrat do segmentu </a:t>
            </a:r>
            <a:r>
              <a:rPr lang="cs-CZ" b="1" dirty="0">
                <a:solidFill>
                  <a:srgbClr val="C00000"/>
                </a:solidFill>
              </a:rPr>
              <a:t>vzdělávání</a:t>
            </a:r>
            <a:r>
              <a:rPr lang="cs-CZ" dirty="0"/>
              <a:t> a spolupráci s OP JAK</a:t>
            </a:r>
          </a:p>
          <a:p>
            <a:pPr>
              <a:buFontTx/>
              <a:buChar char="-"/>
            </a:pPr>
            <a:r>
              <a:rPr lang="cs-CZ" dirty="0"/>
              <a:t>Intenzivní rozvoj </a:t>
            </a:r>
            <a:r>
              <a:rPr lang="cs-CZ" b="1" dirty="0">
                <a:solidFill>
                  <a:srgbClr val="C00000"/>
                </a:solidFill>
              </a:rPr>
              <a:t>komunitní práce a participace </a:t>
            </a:r>
            <a:r>
              <a:rPr lang="cs-CZ" dirty="0"/>
              <a:t>(20 lokalit metodické podpory a 2 přímé podpory)</a:t>
            </a:r>
          </a:p>
          <a:p>
            <a:pPr>
              <a:buFontTx/>
              <a:buChar char="-"/>
            </a:pPr>
            <a:r>
              <a:rPr lang="cs-CZ" dirty="0"/>
              <a:t>Systémová spolupráce s MŠMT a NPI při </a:t>
            </a:r>
            <a:r>
              <a:rPr lang="cs-CZ" b="1" dirty="0" err="1">
                <a:solidFill>
                  <a:srgbClr val="C00000"/>
                </a:solidFill>
              </a:rPr>
              <a:t>desegregaci</a:t>
            </a:r>
            <a:r>
              <a:rPr lang="cs-CZ" b="1" dirty="0">
                <a:solidFill>
                  <a:srgbClr val="C00000"/>
                </a:solidFill>
              </a:rPr>
              <a:t> ve vzdělávání </a:t>
            </a:r>
            <a:r>
              <a:rPr lang="cs-CZ" dirty="0"/>
              <a:t>(program pro zvyšování dostupnosti vzdělávání pro děti se SZ v 6 obcích a 15 MAP)</a:t>
            </a:r>
          </a:p>
          <a:p>
            <a:pPr>
              <a:buFontTx/>
              <a:buChar char="-"/>
            </a:pPr>
            <a:r>
              <a:rPr lang="cs-CZ" dirty="0"/>
              <a:t>Systémová spolupráce s MPSV / GŘ ÚP při ověřování </a:t>
            </a:r>
            <a:r>
              <a:rPr lang="cs-CZ" b="1" dirty="0">
                <a:solidFill>
                  <a:srgbClr val="C00000"/>
                </a:solidFill>
              </a:rPr>
              <a:t>Integračních pracovních míst </a:t>
            </a:r>
            <a:r>
              <a:rPr lang="cs-CZ" dirty="0"/>
              <a:t>v 7 městech </a:t>
            </a:r>
          </a:p>
          <a:p>
            <a:pPr>
              <a:buFontTx/>
              <a:buChar char="-"/>
            </a:pPr>
            <a:r>
              <a:rPr lang="cs-CZ" dirty="0"/>
              <a:t>Systémová spolupráce s MMR na </a:t>
            </a:r>
            <a:r>
              <a:rPr lang="cs-CZ" b="1" dirty="0">
                <a:solidFill>
                  <a:srgbClr val="C00000"/>
                </a:solidFill>
              </a:rPr>
              <a:t>zvýšení dostupnosti bydlení </a:t>
            </a:r>
            <a:r>
              <a:rPr lang="cs-CZ" dirty="0"/>
              <a:t>(zablokovaná SVJ, koncepce rozvoje dostupného bydlení ve městech, analýza dostupnosti a rizik ztráty bydlení v obcích, nová pravidla přidělování obecních bytů, poradenství pro udržitelné hospodaření s bytovým fondem, aj.)</a:t>
            </a:r>
          </a:p>
        </p:txBody>
      </p:sp>
    </p:spTree>
    <p:extLst>
      <p:ext uri="{BB962C8B-B14F-4D97-AF65-F5344CB8AC3E}">
        <p14:creationId xmlns:p14="http://schemas.microsoft.com/office/powerpoint/2010/main" val="2554792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C3EDA-7AA0-E0EF-51EF-E46BD8418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7" y="1345487"/>
            <a:ext cx="11912804" cy="1143000"/>
          </a:xfrm>
        </p:spPr>
        <p:txBody>
          <a:bodyPr/>
          <a:lstStyle/>
          <a:p>
            <a:r>
              <a:rPr lang="cs-CZ" b="1" dirty="0"/>
              <a:t>ASZ na konci roku 2024 a projektu RSSZ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30EA5E-20EF-0E85-7347-E6E804180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0" y="2488486"/>
            <a:ext cx="14869537" cy="6655514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cs-CZ" dirty="0"/>
              <a:t>Program </a:t>
            </a:r>
            <a:r>
              <a:rPr lang="cs-CZ" b="1" dirty="0" err="1">
                <a:solidFill>
                  <a:srgbClr val="C00000"/>
                </a:solidFill>
              </a:rPr>
              <a:t>desegregace</a:t>
            </a:r>
            <a:r>
              <a:rPr lang="cs-CZ" b="1" dirty="0">
                <a:solidFill>
                  <a:srgbClr val="C00000"/>
                </a:solidFill>
              </a:rPr>
              <a:t> SVL v 6 obcích </a:t>
            </a:r>
            <a:r>
              <a:rPr lang="cs-CZ" dirty="0"/>
              <a:t>(komplexní programy pro řešení zón rezidenční segregace)</a:t>
            </a:r>
          </a:p>
          <a:p>
            <a:pPr>
              <a:buFontTx/>
              <a:buChar char="-"/>
            </a:pPr>
            <a:r>
              <a:rPr lang="cs-CZ" dirty="0"/>
              <a:t>Spolupráce s MVČR na programu </a:t>
            </a:r>
            <a:r>
              <a:rPr lang="cs-CZ" b="1" dirty="0" err="1">
                <a:solidFill>
                  <a:srgbClr val="C00000"/>
                </a:solidFill>
              </a:rPr>
              <a:t>community</a:t>
            </a:r>
            <a:r>
              <a:rPr lang="cs-CZ" b="1" dirty="0">
                <a:solidFill>
                  <a:srgbClr val="C00000"/>
                </a:solidFill>
              </a:rPr>
              <a:t> </a:t>
            </a:r>
            <a:r>
              <a:rPr lang="cs-CZ" b="1" dirty="0" err="1">
                <a:solidFill>
                  <a:srgbClr val="C00000"/>
                </a:solidFill>
              </a:rPr>
              <a:t>policingu</a:t>
            </a:r>
            <a:r>
              <a:rPr lang="cs-CZ" b="1" dirty="0">
                <a:solidFill>
                  <a:srgbClr val="C0000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Připomínkování legislativy</a:t>
            </a:r>
            <a:r>
              <a:rPr lang="cs-CZ" dirty="0"/>
              <a:t>: zákon o státní sociální pomoci, zákon o podpoře bydlení, aj.  </a:t>
            </a:r>
          </a:p>
          <a:p>
            <a:pPr>
              <a:buFontTx/>
              <a:buChar char="-"/>
            </a:pPr>
            <a:r>
              <a:rPr lang="cs-CZ" dirty="0"/>
              <a:t>PR pohotovost a podpora obcím při řešení konfliktů v soužití (Brno, Šternberk, Budišov nad Budišovkou)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Spolupráce s kraji</a:t>
            </a:r>
            <a:r>
              <a:rPr lang="cs-CZ" dirty="0"/>
              <a:t>: intenzivně s Ústeckým a Libereckým, a dále také s Olomouckým, Moravskoslezským, Jihomoravským, Karlovarským, a dalšími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Index sociálního vyloučení </a:t>
            </a:r>
            <a:r>
              <a:rPr lang="cs-CZ" dirty="0"/>
              <a:t>(539 obcí v r. 2023 s indexem 8+)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Fóra sociálního začleňování </a:t>
            </a:r>
            <a:r>
              <a:rPr lang="cs-CZ" dirty="0"/>
              <a:t>(Je váš hlas slyšet?)</a:t>
            </a:r>
          </a:p>
          <a:p>
            <a:pPr>
              <a:buFontTx/>
              <a:buChar char="-"/>
            </a:pPr>
            <a:r>
              <a:rPr lang="cs-CZ" dirty="0"/>
              <a:t>Inovace: zdravotně-sociální pomezí, aj.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Pomoc při povodních </a:t>
            </a:r>
            <a:r>
              <a:rPr lang="cs-CZ" dirty="0"/>
              <a:t>a popovodňová obnova na Jesenicku, </a:t>
            </a:r>
            <a:r>
              <a:rPr lang="cs-CZ" dirty="0" err="1"/>
              <a:t>Vrbensku</a:t>
            </a:r>
            <a:r>
              <a:rPr lang="cs-CZ" dirty="0"/>
              <a:t>, Krnovsku, aj. </a:t>
            </a:r>
          </a:p>
          <a:p>
            <a:pPr>
              <a:buFontTx/>
              <a:buChar char="-"/>
            </a:pPr>
            <a:r>
              <a:rPr lang="cs-CZ" dirty="0"/>
              <a:t>Spolupráce při podpoře držitelů dočasné ochrany</a:t>
            </a:r>
          </a:p>
        </p:txBody>
      </p:sp>
    </p:spTree>
    <p:extLst>
      <p:ext uri="{BB962C8B-B14F-4D97-AF65-F5344CB8AC3E}">
        <p14:creationId xmlns:p14="http://schemas.microsoft.com/office/powerpoint/2010/main" val="1510343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262172-D1C0-0556-5B1E-2A81AF7C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044530"/>
            <a:ext cx="11912804" cy="1143000"/>
          </a:xfrm>
        </p:spPr>
        <p:txBody>
          <a:bodyPr/>
          <a:lstStyle/>
          <a:p>
            <a:r>
              <a:rPr lang="cs-CZ" b="1" dirty="0"/>
              <a:t>Systémový projekt RSSZ v číslech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ECAECB50-9609-D841-373A-C552EF8EA4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7688159"/>
              </p:ext>
            </p:extLst>
          </p:nvPr>
        </p:nvGraphicFramePr>
        <p:xfrm>
          <a:off x="1867392" y="2495769"/>
          <a:ext cx="14868525" cy="658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9203">
                  <a:extLst>
                    <a:ext uri="{9D8B030D-6E8A-4147-A177-3AD203B41FA5}">
                      <a16:colId xmlns:a16="http://schemas.microsoft.com/office/drawing/2014/main" val="3348926011"/>
                    </a:ext>
                  </a:extLst>
                </a:gridCol>
                <a:gridCol w="5683624">
                  <a:extLst>
                    <a:ext uri="{9D8B030D-6E8A-4147-A177-3AD203B41FA5}">
                      <a16:colId xmlns:a16="http://schemas.microsoft.com/office/drawing/2014/main" val="459806998"/>
                    </a:ext>
                  </a:extLst>
                </a:gridCol>
                <a:gridCol w="3005698">
                  <a:extLst>
                    <a:ext uri="{9D8B030D-6E8A-4147-A177-3AD203B41FA5}">
                      <a16:colId xmlns:a16="http://schemas.microsoft.com/office/drawing/2014/main" val="20170485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800" dirty="0"/>
                        <a:t>Bilance roku 2023 v RSSZ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RSSZ dle plánu pro rok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Stav ke dni 19.11.2024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317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/>
                        <a:t>KA 01: Vyhodnocení PS + </a:t>
                      </a:r>
                      <a:r>
                        <a:rPr lang="cs-CZ" dirty="0"/>
                        <a:t>Uzavření memorand a PS včetně revizí (40)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KA 01: </a:t>
                      </a:r>
                      <a:r>
                        <a:rPr lang="en-US" dirty="0" err="1"/>
                        <a:t>Podpora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primární</a:t>
                      </a:r>
                      <a:r>
                        <a:rPr lang="en-US" dirty="0"/>
                        <a:t> CS (60) a </a:t>
                      </a:r>
                      <a:r>
                        <a:rPr lang="en-US" dirty="0" err="1"/>
                        <a:t>sekundární</a:t>
                      </a:r>
                      <a:r>
                        <a:rPr lang="en-US" dirty="0"/>
                        <a:t> CS (50) </a:t>
                      </a:r>
                      <a:r>
                        <a:rPr lang="en-US" dirty="0" err="1"/>
                        <a:t>včetně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dalších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zástupců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obce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více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než</a:t>
                      </a:r>
                      <a:r>
                        <a:rPr lang="en-US" dirty="0"/>
                        <a:t> 400 </a:t>
                      </a:r>
                      <a:r>
                        <a:rPr lang="en-US" dirty="0" err="1"/>
                        <a:t>osob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NAPLNĚNO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769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KA 01: </a:t>
                      </a:r>
                      <a:r>
                        <a:rPr lang="en-US" sz="1800" dirty="0" err="1"/>
                        <a:t>Metodika</a:t>
                      </a:r>
                      <a:r>
                        <a:rPr lang="en-US" sz="1800" dirty="0"/>
                        <a:t> monitoring </a:t>
                      </a:r>
                      <a:r>
                        <a:rPr lang="en-US" sz="1800" dirty="0" err="1"/>
                        <a:t>dopadů</a:t>
                      </a:r>
                      <a:r>
                        <a:rPr lang="en-US" sz="1800" dirty="0"/>
                        <a:t>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KA 01: </a:t>
                      </a:r>
                      <a:r>
                        <a:rPr lang="en-US" dirty="0" err="1"/>
                        <a:t>Metodika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tvorby</a:t>
                      </a:r>
                      <a:r>
                        <a:rPr lang="en-US" dirty="0"/>
                        <a:t> PSZ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NAPLNĚNO částečně/ v realizaci</a:t>
                      </a:r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095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KA 01: Kritéria kvality sociálního začleňování (KQSZ) a Metodika ke KQSZ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KA 02: </a:t>
                      </a:r>
                      <a:r>
                        <a:rPr lang="cs-CZ" dirty="0"/>
                        <a:t>Metodika odborné podpory (1)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NAPLNĚNO</a:t>
                      </a:r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822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KA 01: </a:t>
                      </a:r>
                      <a:r>
                        <a:rPr lang="en-US" sz="1800" dirty="0" err="1"/>
                        <a:t>Metodika</a:t>
                      </a:r>
                      <a:r>
                        <a:rPr lang="en-US" sz="1800" dirty="0"/>
                        <a:t> monitoring </a:t>
                      </a:r>
                      <a:r>
                        <a:rPr lang="en-US" sz="1800" dirty="0" err="1"/>
                        <a:t>dopadů</a:t>
                      </a:r>
                      <a:r>
                        <a:rPr lang="en-US" sz="1800" dirty="0"/>
                        <a:t>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KA 02: </a:t>
                      </a:r>
                      <a:r>
                        <a:rPr lang="en-US" dirty="0" err="1"/>
                        <a:t>Vyhodnocení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poradenských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programů</a:t>
                      </a:r>
                      <a:r>
                        <a:rPr lang="en-US" dirty="0"/>
                        <a:t> (43)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NAPLNĚNO</a:t>
                      </a:r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742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/>
                        <a:t>KA 02: Vstupní zprávy a další metodická práce (40, ...)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KA 03: </a:t>
                      </a:r>
                      <a:r>
                        <a:rPr lang="cs-CZ" dirty="0"/>
                        <a:t>Analytické vstupy do ÚC (16) + Souhrnné a krajské zprávy o vývoji SV (1) + Soubor zpráv pro ÚC (1)</a:t>
                      </a: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NAPLNĚNO</a:t>
                      </a:r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980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KA 03: </a:t>
                      </a:r>
                      <a:r>
                        <a:rPr lang="cs-CZ" dirty="0"/>
                        <a:t>Analytické vstupy do ÚC (16)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KA 04: </a:t>
                      </a:r>
                      <a:r>
                        <a:rPr lang="cs-CZ" dirty="0"/>
                        <a:t>Soubory ověřených postupů a řešení a návrhů a doporučení (1)</a:t>
                      </a: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NAPLNĚNO</a:t>
                      </a:r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2806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/>
                        <a:t>KA 04: Počet podporovaných orgánů veřejné správy nebo veřejných služeb (289)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KA 05: </a:t>
                      </a:r>
                      <a:r>
                        <a:rPr lang="cs-CZ" dirty="0"/>
                        <a:t>Externí vstupní a závěrečná evaluační zpráva (1+1)</a:t>
                      </a:r>
                      <a:endParaRPr lang="en-US" dirty="0"/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NAPLNĚNO</a:t>
                      </a:r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57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KA 04: Soubory ověřených postupů a řešení a návrhů a doporučení (1)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KA 01 – KA 05: Vzdělávací akce, WS , dále </a:t>
                      </a:r>
                      <a:r>
                        <a:rPr lang="cs-CZ" dirty="0" err="1"/>
                        <a:t>fora</a:t>
                      </a:r>
                      <a:r>
                        <a:rPr lang="cs-CZ" dirty="0"/>
                        <a:t> SZ a diseminační aktivity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NAPLNĚNO</a:t>
                      </a:r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420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4831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36586D-79D1-ECA8-057F-5AF63DAEE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823813"/>
            <a:ext cx="11912804" cy="1143000"/>
          </a:xfrm>
        </p:spPr>
        <p:txBody>
          <a:bodyPr>
            <a:normAutofit/>
          </a:bodyPr>
          <a:lstStyle/>
          <a:p>
            <a:r>
              <a:rPr lang="cs-CZ" sz="4000" b="1" dirty="0">
                <a:ea typeface="Calibri"/>
                <a:cs typeface="Calibri"/>
              </a:rPr>
              <a:t>Přehled poradenských programů</a:t>
            </a: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885C9013-89EF-A39B-C84E-9E3694402A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37463"/>
              </p:ext>
            </p:extLst>
          </p:nvPr>
        </p:nvGraphicFramePr>
        <p:xfrm>
          <a:off x="1784069" y="2047508"/>
          <a:ext cx="14719862" cy="7415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136">
                  <a:extLst>
                    <a:ext uri="{9D8B030D-6E8A-4147-A177-3AD203B41FA5}">
                      <a16:colId xmlns:a16="http://schemas.microsoft.com/office/drawing/2014/main" val="3237814268"/>
                    </a:ext>
                  </a:extLst>
                </a:gridCol>
                <a:gridCol w="5821397">
                  <a:extLst>
                    <a:ext uri="{9D8B030D-6E8A-4147-A177-3AD203B41FA5}">
                      <a16:colId xmlns:a16="http://schemas.microsoft.com/office/drawing/2014/main" val="100422131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53541783"/>
                    </a:ext>
                  </a:extLst>
                </a:gridCol>
                <a:gridCol w="5779529">
                  <a:extLst>
                    <a:ext uri="{9D8B030D-6E8A-4147-A177-3AD203B41FA5}">
                      <a16:colId xmlns:a16="http://schemas.microsoft.com/office/drawing/2014/main" val="1393100132"/>
                    </a:ext>
                  </a:extLst>
                </a:gridCol>
              </a:tblGrid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Poradenský program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Konkrétní název programu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Téma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Nositel strategie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4446062"/>
                  </a:ext>
                </a:extLst>
              </a:tr>
              <a:tr h="35996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Zjišťování potřeb a zdrojů vlastními silami ÚC a reakce na zjištění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Brno, Ostrava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9414412"/>
                  </a:ext>
                </a:extLst>
              </a:tr>
              <a:tr h="35996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Místní síť a její financování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SÍŤOVÁNÍ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Odry, </a:t>
                      </a:r>
                      <a:r>
                        <a:rPr lang="cs-CZ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Vrbensko</a:t>
                      </a:r>
                      <a:endParaRPr lang="cs-CZ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2610740"/>
                  </a:ext>
                </a:extLst>
              </a:tr>
              <a:tr h="35996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Komunikace a zmírňování napětí v komunitě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KOMUNIKACE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cs-CZ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07230881"/>
                  </a:ext>
                </a:extLst>
              </a:tr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Základy politiky sociálního a dostupného bydlení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BYDLENÍ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Břeclav, Děčín, Dubí, Česká Lípa, Kroměříž, Moravská Třebová, Roudnice nad Labem, </a:t>
                      </a:r>
                      <a:r>
                        <a:rPr lang="cs-CZ" sz="1600" b="0" i="0" u="none" strike="noStrike" baseline="0" dirty="0" err="1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Vítkovsko</a:t>
                      </a:r>
                      <a:endParaRPr lang="cs-CZ" sz="1600" b="0" i="0" u="none" strike="noStrike" baseline="0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0072092"/>
                  </a:ext>
                </a:extLst>
              </a:tr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Vznik a reprodukce bytového fondu pro realizaci politiky dostupného bydlení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BYDLENÍ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Chomutov, Nový Bor, Vejprty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4783846"/>
                  </a:ext>
                </a:extLst>
              </a:tr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Rozvoj a adaptace politiky sociálního a dostupného bydlení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BYDLENÍ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Jesenicko, Krnov, Moravský Beroun, Písek, Valašské Meziříčí, Žďár nad Sázavou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4693448"/>
                  </a:ext>
                </a:extLst>
              </a:tr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Dluhová prevence, podpora informovanosti a podpora sítě služeb v oblasti dluhů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DLUHY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Česká Kamenice, Postoloprty, Ralsko, Staré Křečany, </a:t>
                      </a:r>
                      <a:r>
                        <a:rPr lang="cs-CZ" sz="16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Sokolov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1962811"/>
                  </a:ext>
                </a:extLst>
              </a:tr>
              <a:tr h="35996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Podpora zaměstnanosti, aktivizace dlouhodobě nezaměstnaných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ZAMĚSTNANOST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Liberec, Osoblaha, Velké Hamry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5440061"/>
                  </a:ext>
                </a:extLst>
              </a:tr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Aktivity v oblasti prevence kriminality a bezpečí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PREVENCE KRIMINALITY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Dvorce, Frýdlant, Jirkov, Kadaň, </a:t>
                      </a:r>
                      <a:r>
                        <a:rPr lang="cs-CZ" sz="16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Kraslice</a:t>
                      </a:r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Litvínov, Rumburk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5095103"/>
                  </a:ext>
                </a:extLst>
              </a:tr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Podpora prevence a řešení zdravotních rizik sociálně vyloučených osob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ZDRAVÍ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Ostrava, Štětí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190466"/>
                  </a:ext>
                </a:extLst>
              </a:tr>
              <a:tr h="35996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Podpora realizace prorodinných opatření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RODINA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Jihlava, Nové Město pod Smrkem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9730875"/>
                  </a:ext>
                </a:extLst>
              </a:tr>
              <a:tr h="35996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Realizace komunitní práce, podpora lokálních aktérů, skupin a autorit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KOMUNITNÍ PRÁCE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944675"/>
                  </a:ext>
                </a:extLst>
              </a:tr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Systém pro komunikaci a zapojování veřejnosti, podpora participativních aktivit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PARTICIPACE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Vsetín, </a:t>
                      </a:r>
                      <a:r>
                        <a:rPr lang="cs-CZ" sz="16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Vřesová</a:t>
                      </a:r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Žatec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7643496"/>
                  </a:ext>
                </a:extLst>
              </a:tr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Podpora poskytovatelů sociálních, návazných a komunitních služeb zejména v oblasti koordinace činnosti, řízení a nastavení služeb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SOCIÁLNÍ A KOMUNITNÍ  SLUŽBY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7667879"/>
                  </a:ext>
                </a:extLst>
              </a:tr>
              <a:tr h="48210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Podpora inovací a procesů strategického plánování při řízení politiky sociálního začleňování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STRATEGICKÉ PLÁNOVÁNÍ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2073153"/>
                  </a:ext>
                </a:extLst>
              </a:tr>
              <a:tr h="27522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CELKOVÝ POČET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cs-CZ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5472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349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08F96E-CE15-C4D6-DAB5-585F81CAF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3480" y="838200"/>
            <a:ext cx="14101040" cy="1143000"/>
          </a:xfrm>
        </p:spPr>
        <p:txBody>
          <a:bodyPr>
            <a:normAutofit fontScale="90000"/>
          </a:bodyPr>
          <a:lstStyle/>
          <a:p>
            <a:r>
              <a:rPr lang="cs-CZ" sz="4000" b="1" dirty="0"/>
              <a:t>Pilotáž MONITORINGU: Sledování dopadů spolupráce Agentury </a:t>
            </a:r>
            <a:br>
              <a:rPr lang="cs-CZ" sz="4000" b="1" dirty="0"/>
            </a:br>
            <a:r>
              <a:rPr lang="cs-CZ" sz="4000" b="1" dirty="0"/>
              <a:t>s obcemi a lokálními partnery na sociální vyloučené lidi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C33265-E292-1FAC-71F4-EBC052A3D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244" y="1924179"/>
            <a:ext cx="14869537" cy="643864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i="1" dirty="0"/>
              <a:t>Dílčí výstupy stávajícího monitoringu</a:t>
            </a:r>
          </a:p>
          <a:p>
            <a:pPr marL="0" indent="0">
              <a:buNone/>
            </a:pPr>
            <a:r>
              <a:rPr lang="cs-CZ" dirty="0"/>
              <a:t>Sekundární cílová skupina – monitoring za rok 2023 </a:t>
            </a:r>
          </a:p>
          <a:p>
            <a:pPr marL="0" indent="0">
              <a:buNone/>
            </a:pPr>
            <a:r>
              <a:rPr lang="cs-CZ" b="1" dirty="0"/>
              <a:t>2209 </a:t>
            </a:r>
            <a:r>
              <a:rPr lang="cs-CZ" dirty="0"/>
              <a:t>= Počet osob, u kterých došlo k pozitivní změně v oblasti životních návyků a způsobu života</a:t>
            </a: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AF89CD36-9E30-13BD-F5CE-1656762036A6}"/>
              </a:ext>
            </a:extLst>
          </p:cNvPr>
          <p:cNvGraphicFramePr>
            <a:graphicFrameLocks/>
          </p:cNvGraphicFramePr>
          <p:nvPr/>
        </p:nvGraphicFramePr>
        <p:xfrm>
          <a:off x="1249680" y="3992880"/>
          <a:ext cx="16474440" cy="545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5143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1093EE3-F25C-4C47-9C02-427B9DE68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450" y="1067377"/>
            <a:ext cx="14043042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Role ASZ – posilování kompetencí obcí v sociálním začleňování </a:t>
            </a:r>
            <a:endParaRPr lang="cs-CZ" b="1" dirty="0">
              <a:ea typeface="Calibri"/>
              <a:cs typeface="Calibri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8585755-F8F8-A3CB-7CD0-04BB3B2782C6}"/>
              </a:ext>
            </a:extLst>
          </p:cNvPr>
          <p:cNvSpPr txBox="1"/>
          <p:nvPr/>
        </p:nvSpPr>
        <p:spPr>
          <a:xfrm>
            <a:off x="1081974" y="2063286"/>
            <a:ext cx="8500225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s-CZ" sz="2400" b="1" dirty="0"/>
              <a:t>Podíl tematických oblastí v PSZ  - obce ve spolupráci s Agenturou :</a:t>
            </a:r>
            <a:endParaRPr lang="cs-CZ" sz="2400" b="1" dirty="0">
              <a:ea typeface="Calibri"/>
              <a:cs typeface="Calibri"/>
            </a:endParaRP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BB2EE3D6-5D05-3214-75DC-4E873000D5B3}"/>
              </a:ext>
            </a:extLst>
          </p:cNvPr>
          <p:cNvGraphicFramePr>
            <a:graphicFrameLocks/>
          </p:cNvGraphicFramePr>
          <p:nvPr/>
        </p:nvGraphicFramePr>
        <p:xfrm>
          <a:off x="1185204" y="2543424"/>
          <a:ext cx="8293767" cy="6799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ovéPole 1">
            <a:extLst>
              <a:ext uri="{FF2B5EF4-FFF2-40B4-BE49-F238E27FC236}">
                <a16:creationId xmlns:a16="http://schemas.microsoft.com/office/drawing/2014/main" id="{3BAC8AD5-07BD-7926-9353-66AB2477A32E}"/>
              </a:ext>
            </a:extLst>
          </p:cNvPr>
          <p:cNvSpPr txBox="1"/>
          <p:nvPr/>
        </p:nvSpPr>
        <p:spPr>
          <a:xfrm>
            <a:off x="10854447" y="2063286"/>
            <a:ext cx="7034981" cy="5157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C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MODULY 2025+</a:t>
            </a: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cs-CZ" sz="3300" b="1" dirty="0">
              <a:solidFill>
                <a:srgbClr val="00000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Bydlení</a:t>
            </a:r>
            <a:endParaRPr lang="cs-CZ" sz="3300" b="1" i="0" u="none" strike="noStrike" dirty="0">
              <a:effectLst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Ochrana rodiny, zdraví </a:t>
            </a:r>
            <a:endParaRPr lang="cs-CZ" sz="3300" b="1" i="0" u="none" strike="noStrike" dirty="0">
              <a:effectLst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Soužití a ochrana veřejného pořádku</a:t>
            </a:r>
            <a:endParaRPr lang="cs-CZ" sz="3300" b="1" i="0" u="none" strike="noStrike" dirty="0">
              <a:effectLst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Předlužení</a:t>
            </a:r>
            <a:endParaRPr lang="cs-CZ" sz="3300" b="1" i="0" u="none" strike="noStrike" dirty="0">
              <a:effectLst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Zaměstnanost</a:t>
            </a:r>
            <a:endParaRPr lang="cs-CZ" sz="3300" b="1" kern="1200" dirty="0">
              <a:solidFill>
                <a:srgbClr val="00000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dirty="0">
                <a:solidFill>
                  <a:srgbClr val="000000"/>
                </a:solidFill>
                <a:cs typeface="Calibri" panose="020F0502020204030204" pitchFamily="34" charset="0"/>
              </a:rPr>
              <a:t>Procesní modul (politiky SZ v obcích)</a:t>
            </a:r>
            <a:endParaRPr lang="cs-CZ" sz="3300" b="1" i="0" u="none" strike="noStrike" dirty="0">
              <a:effectLst/>
            </a:endParaRPr>
          </a:p>
        </p:txBody>
      </p:sp>
      <p:sp>
        <p:nvSpPr>
          <p:cNvPr id="3" name="Šipka: doprava 2">
            <a:extLst>
              <a:ext uri="{FF2B5EF4-FFF2-40B4-BE49-F238E27FC236}">
                <a16:creationId xmlns:a16="http://schemas.microsoft.com/office/drawing/2014/main" id="{467E5ED9-FC4A-912F-8461-AFAAABB0C50C}"/>
              </a:ext>
            </a:extLst>
          </p:cNvPr>
          <p:cNvSpPr/>
          <p:nvPr/>
        </p:nvSpPr>
        <p:spPr>
          <a:xfrm>
            <a:off x="8273845" y="4641940"/>
            <a:ext cx="2286000" cy="137540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588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C146C4-FF23-EC53-CFB3-CA29B1462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7" y="712341"/>
            <a:ext cx="11912804" cy="1459360"/>
          </a:xfrm>
        </p:spPr>
        <p:txBody>
          <a:bodyPr>
            <a:normAutofit/>
          </a:bodyPr>
          <a:lstStyle/>
          <a:p>
            <a:r>
              <a:rPr lang="cs-CZ" sz="4400" b="1" dirty="0">
                <a:ea typeface="Calibri"/>
                <a:cs typeface="Calibri"/>
              </a:rPr>
              <a:t>MANDÁT Agentury do roku 2028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39FA3D-E82C-5611-FD9C-6603EC7ED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1853" y="2171701"/>
            <a:ext cx="15064293" cy="68294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>
                <a:ea typeface="Calibri"/>
                <a:cs typeface="Calibri"/>
              </a:rPr>
              <a:t>- </a:t>
            </a: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Usnesení vlády č. 580 ze srpna  2024 k činnosti Agentury do konce roku 2028</a:t>
            </a:r>
          </a:p>
          <a:p>
            <a:pPr marL="0" indent="0">
              <a:buNone/>
            </a:pPr>
            <a:r>
              <a:rPr lang="cs-CZ" b="1" dirty="0"/>
              <a:t>- Vláda České republiky:  </a:t>
            </a:r>
          </a:p>
          <a:p>
            <a:pPr marL="0" indent="0">
              <a:buNone/>
            </a:pPr>
            <a:r>
              <a:rPr lang="cs-CZ" dirty="0"/>
              <a:t>a) Vzala na vědomí </a:t>
            </a:r>
            <a:r>
              <a:rPr lang="cs-CZ" b="1" dirty="0"/>
              <a:t>Návrh institucionálního ukotvení Agentury pro sociální začleňování </a:t>
            </a:r>
            <a:r>
              <a:rPr lang="cs-CZ" dirty="0"/>
              <a:t>a jejího postavení vůči ministerstvům a jiným ústředním orgánům státní správy a územním samosprávným celkům</a:t>
            </a:r>
          </a:p>
          <a:p>
            <a:pPr marL="0" indent="0">
              <a:buNone/>
            </a:pPr>
            <a:r>
              <a:rPr lang="cs-CZ" dirty="0"/>
              <a:t>b) Uložila ministrovi MMR </a:t>
            </a:r>
          </a:p>
          <a:p>
            <a:pPr marL="0" indent="0">
              <a:buNone/>
            </a:pPr>
            <a:r>
              <a:rPr lang="cs-CZ" dirty="0"/>
              <a:t>	- připravit návrh novely zákona o podpoře regionálního rozvoje</a:t>
            </a:r>
          </a:p>
          <a:p>
            <a:pPr marL="0" indent="0">
              <a:buNone/>
            </a:pPr>
            <a:r>
              <a:rPr lang="cs-CZ" dirty="0"/>
              <a:t>	- vyčlenit v rozpočtu MMR na léta 2025 a 2026 prostředky na omezené (krátkodobé) 	spolufinancování činnosti Agentury </a:t>
            </a:r>
          </a:p>
          <a:p>
            <a:pPr marL="0" indent="0">
              <a:buNone/>
            </a:pPr>
            <a:r>
              <a:rPr lang="cs-CZ" dirty="0"/>
              <a:t>	- připravit do 31. března 2026 zprávu o výsledcích činnosti Agentury </a:t>
            </a:r>
          </a:p>
          <a:p>
            <a:pPr marL="0" indent="0">
              <a:buNone/>
            </a:pPr>
            <a:r>
              <a:rPr lang="cs-CZ" dirty="0"/>
              <a:t>	- připravit k projednání materiál o zapojení místních samospráv na financování činnosti 	Agentury</a:t>
            </a:r>
          </a:p>
          <a:p>
            <a:pPr marL="0" indent="0">
              <a:buNone/>
            </a:pPr>
            <a:r>
              <a:rPr lang="cs-CZ" dirty="0"/>
              <a:t>c) Uložila ministrovi MPSV zajistit financování části činnosti Agentury pro roky 2025–2028 z OPZ+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2203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C146C4-FF23-EC53-CFB3-CA29B1462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7" y="1100137"/>
            <a:ext cx="11912804" cy="1459360"/>
          </a:xfrm>
        </p:spPr>
        <p:txBody>
          <a:bodyPr>
            <a:normAutofit/>
          </a:bodyPr>
          <a:lstStyle/>
          <a:p>
            <a:r>
              <a:rPr lang="cs-CZ" b="1" dirty="0"/>
              <a:t>Agentura 2025+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39FA3D-E82C-5611-FD9C-6603EC7ED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0" y="2559497"/>
            <a:ext cx="14869537" cy="662736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Projekt </a:t>
            </a: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„Systematická koordinace sociálního začleňování“</a:t>
            </a:r>
          </a:p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Podpora pro </a:t>
            </a: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150 obcí do konce roku 2028 </a:t>
            </a:r>
            <a:r>
              <a:rPr lang="cs-CZ" b="1" dirty="0">
                <a:ea typeface="Calibri"/>
                <a:cs typeface="Calibri"/>
              </a:rPr>
              <a:t>(50 KPSV a 100 Poradenství)</a:t>
            </a:r>
          </a:p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Systematické informování obcí podle Indexu SV</a:t>
            </a:r>
          </a:p>
          <a:p>
            <a:pPr>
              <a:buFontTx/>
              <a:buChar char="-"/>
            </a:pPr>
            <a:r>
              <a:rPr lang="cs-CZ" dirty="0">
                <a:ea typeface="Calibri"/>
                <a:cs typeface="Calibri"/>
              </a:rPr>
              <a:t>Systematická zpětná vazba ministerstvům, interpretace Indexu sociálního vyloučení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MODULY expertní podpory pro OBCE i vládu </a:t>
            </a:r>
            <a:r>
              <a:rPr lang="cs-CZ" dirty="0">
                <a:ea typeface="Calibri"/>
                <a:cs typeface="Calibri"/>
              </a:rPr>
              <a:t>(státní politiky SZ, praxe v obcích)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Participace</a:t>
            </a:r>
            <a:r>
              <a:rPr lang="cs-CZ" dirty="0">
                <a:ea typeface="Calibri"/>
                <a:cs typeface="Calibri"/>
              </a:rPr>
              <a:t> jako součást plánování a řízení SZ – zapojování obyvatel vyloučených lokalit </a:t>
            </a:r>
          </a:p>
          <a:p>
            <a:pPr>
              <a:buFontTx/>
              <a:buChar char="-"/>
            </a:pPr>
            <a:r>
              <a:rPr lang="cs-CZ" dirty="0">
                <a:ea typeface="Calibri"/>
                <a:cs typeface="Calibri"/>
              </a:rPr>
              <a:t>Systematická podpora obcím pro řízení politik sociálního začleňování, tvorba kapacit obcí </a:t>
            </a:r>
          </a:p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Monitoring PSZ a efektivity spolupráce ASZ s obcemi </a:t>
            </a:r>
            <a:r>
              <a:rPr lang="cs-CZ" dirty="0">
                <a:ea typeface="Calibri"/>
                <a:cs typeface="Calibri"/>
              </a:rPr>
              <a:t>(kritéria sociálního začleňování)</a:t>
            </a:r>
          </a:p>
          <a:p>
            <a:pPr>
              <a:buFontTx/>
              <a:buChar char="-"/>
            </a:pPr>
            <a:r>
              <a:rPr lang="cs-CZ" dirty="0">
                <a:ea typeface="Calibri"/>
                <a:cs typeface="Calibri"/>
              </a:rPr>
              <a:t>Další rozvoj spolupráce s ministerstvy, GŘ ÚP, NPI a dalšími institucemi veřejné správy</a:t>
            </a:r>
          </a:p>
          <a:p>
            <a:pPr>
              <a:buFontTx/>
              <a:buChar char="-"/>
            </a:pPr>
            <a:r>
              <a:rPr lang="cs-CZ" dirty="0">
                <a:ea typeface="Calibri"/>
                <a:cs typeface="Calibri"/>
              </a:rPr>
              <a:t>Rozvoj specifických programů a systémové spolupráce na </a:t>
            </a:r>
            <a:r>
              <a:rPr lang="cs-CZ" dirty="0" err="1">
                <a:ea typeface="Calibri"/>
                <a:cs typeface="Calibri"/>
              </a:rPr>
              <a:t>desegregaci</a:t>
            </a:r>
            <a:r>
              <a:rPr lang="cs-CZ" dirty="0">
                <a:ea typeface="Calibri"/>
                <a:cs typeface="Calibri"/>
              </a:rPr>
              <a:t> </a:t>
            </a:r>
          </a:p>
          <a:p>
            <a:pPr>
              <a:buFontTx/>
              <a:buChar char="-"/>
            </a:pPr>
            <a:endParaRPr lang="cs-CZ" dirty="0">
              <a:ea typeface="Calibri"/>
              <a:cs typeface="Calibri"/>
            </a:endParaRPr>
          </a:p>
          <a:p>
            <a:pPr>
              <a:buFontTx/>
              <a:buChar char="-"/>
            </a:pPr>
            <a:endParaRPr lang="cs-CZ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8598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9E338319F7CF54D98238A77F07FCAC5" ma:contentTypeVersion="22" ma:contentTypeDescription="Vytvoří nový dokument" ma:contentTypeScope="" ma:versionID="ea54cc633cc197d9ab2f6d8736431769">
  <xsd:schema xmlns:xsd="http://www.w3.org/2001/XMLSchema" xmlns:xs="http://www.w3.org/2001/XMLSchema" xmlns:p="http://schemas.microsoft.com/office/2006/metadata/properties" xmlns:ns2="47350f85-5bf0-4688-9428-d22433eaccdb" xmlns:ns3="dbfd958b-5bb3-461b-ab7e-e7ff3c2daff6" targetNamespace="http://schemas.microsoft.com/office/2006/metadata/properties" ma:root="true" ma:fieldsID="29a7fc14ee52af468117d9c1f3022615" ns2:_="" ns3:_="">
    <xsd:import namespace="47350f85-5bf0-4688-9428-d22433eaccdb"/>
    <xsd:import namespace="dbfd958b-5bb3-461b-ab7e-e7ff3c2daff6"/>
    <xsd:element name="properties">
      <xsd:complexType>
        <xsd:sequence>
          <xsd:element name="documentManagement">
            <xsd:complexType>
              <xsd:all>
                <xsd:element ref="ns2:Vkatalogu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350f85-5bf0-4688-9428-d22433eaccdb" elementFormDefault="qualified">
    <xsd:import namespace="http://schemas.microsoft.com/office/2006/documentManagement/types"/>
    <xsd:import namespace="http://schemas.microsoft.com/office/infopath/2007/PartnerControls"/>
    <xsd:element name="Vkatalogu" ma:index="3" nillable="true" ma:displayName="V katalogu" ma:default="1" ma:format="Dropdown" ma:internalName="Vkatalogu" ma:readOnly="false">
      <xsd:simpleType>
        <xsd:restriction base="dms:Boolean"/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hidden="true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fd958b-5bb3-461b-ab7e-e7ff3c2daff6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01ef5163-a3b0-4626-9d9a-771f1da9070c}" ma:internalName="TaxCatchAll" ma:readOnly="false" ma:showField="CatchAllData" ma:web="dbfd958b-5bb3-461b-ab7e-e7ff3c2daf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dílí se s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Typ obsahu"/>
        <xsd:element ref="dc:title" minOccurs="0" maxOccurs="1" ma:index="1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7350f85-5bf0-4688-9428-d22433eaccdb">
      <Terms xmlns="http://schemas.microsoft.com/office/infopath/2007/PartnerControls"/>
    </lcf76f155ced4ddcb4097134ff3c332f>
    <TaxCatchAll xmlns="dbfd958b-5bb3-461b-ab7e-e7ff3c2daff6" xsi:nil="true"/>
    <Vkatalogu xmlns="47350f85-5bf0-4688-9428-d22433eaccdb">true</Vkatalogu>
  </documentManagement>
</p:properties>
</file>

<file path=customXml/itemProps1.xml><?xml version="1.0" encoding="utf-8"?>
<ds:datastoreItem xmlns:ds="http://schemas.openxmlformats.org/officeDocument/2006/customXml" ds:itemID="{5999B2E2-C722-40DD-A19E-732F888A1D9A}">
  <ds:schemaRefs>
    <ds:schemaRef ds:uri="47350f85-5bf0-4688-9428-d22433eaccdb"/>
    <ds:schemaRef ds:uri="dbfd958b-5bb3-461b-ab7e-e7ff3c2daff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7D6D980-B947-494B-812C-6D41508704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837588-DCAF-4564-A4C3-DF5189119150}">
  <ds:schemaRefs>
    <ds:schemaRef ds:uri="47350f85-5bf0-4688-9428-d22433eaccdb"/>
    <ds:schemaRef ds:uri="dbfd958b-5bb3-461b-ab7e-e7ff3c2daff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7589</TotalTime>
  <Words>2318</Words>
  <Application>Microsoft Office PowerPoint</Application>
  <PresentationFormat>Vlastní</PresentationFormat>
  <Paragraphs>245</Paragraphs>
  <Slides>18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4" baseType="lpstr">
      <vt:lpstr>Calibri</vt:lpstr>
      <vt:lpstr>Times New Roman</vt:lpstr>
      <vt:lpstr>Montserrat</vt:lpstr>
      <vt:lpstr>Arial</vt:lpstr>
      <vt:lpstr>League Spartan</vt:lpstr>
      <vt:lpstr>Office Theme</vt:lpstr>
      <vt:lpstr>Prezentace aplikace PowerPoint</vt:lpstr>
      <vt:lpstr>ASZ na konci roku 2024 a projektu RSSZ</vt:lpstr>
      <vt:lpstr>ASZ na konci roku 2024 a projektu RSSZ</vt:lpstr>
      <vt:lpstr>Systémový projekt RSSZ v číslech</vt:lpstr>
      <vt:lpstr>Přehled poradenských programů</vt:lpstr>
      <vt:lpstr>Pilotáž MONITORINGU: Sledování dopadů spolupráce Agentury  s obcemi a lokálními partnery na sociální vyloučené lidi</vt:lpstr>
      <vt:lpstr>Role ASZ – posilování kompetencí obcí v sociálním začleňování </vt:lpstr>
      <vt:lpstr>MANDÁT Agentury do roku 2028</vt:lpstr>
      <vt:lpstr>Agentura 2025+</vt:lpstr>
      <vt:lpstr>Představení návazného projektu Systémová  koordinace sociálního začleňování (SKSZ)</vt:lpstr>
      <vt:lpstr>Klíčové aktivity a cíle projektu SKSZ</vt:lpstr>
      <vt:lpstr>Participace - základní principy</vt:lpstr>
      <vt:lpstr>Participace - systematické zapojování komunit do spolupráce </vt:lpstr>
      <vt:lpstr>Romové – sledování zranitelných skupin: stávající stav</vt:lpstr>
      <vt:lpstr>Agentura pro sociální začleňování a sběr dat</vt:lpstr>
      <vt:lpstr>Romové – sledování zranitelných skupin v rámci předkládaného projektu</vt:lpstr>
      <vt:lpstr>Romové – sledování zranitelných skupin v rámci předkládaného projektu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Konference-RSSZ-prezentace</dc:title>
  <dc:creator>Syruček Petr</dc:creator>
  <cp:lastModifiedBy>Satrapová Iva</cp:lastModifiedBy>
  <cp:revision>9</cp:revision>
  <dcterms:created xsi:type="dcterms:W3CDTF">2006-08-16T00:00:00Z</dcterms:created>
  <dcterms:modified xsi:type="dcterms:W3CDTF">2024-11-25T14:50:23Z</dcterms:modified>
  <dc:identifier>DAF1WUKLmj8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0x010100A9E338319F7CF54D98238A77F07FCAC5</vt:lpwstr>
  </property>
  <property fmtid="{D5CDD505-2E9C-101B-9397-08002B2CF9AE}" pid="3" name="MediaServiceImageTags">
    <vt:lpwstr/>
  </property>
</Properties>
</file>