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8" r:id="rId6"/>
    <p:sldId id="275" r:id="rId7"/>
    <p:sldId id="269" r:id="rId8"/>
    <p:sldId id="270" r:id="rId9"/>
    <p:sldId id="428" r:id="rId10"/>
    <p:sldId id="420" r:id="rId11"/>
    <p:sldId id="421" r:id="rId12"/>
    <p:sldId id="424" r:id="rId13"/>
    <p:sldId id="425" r:id="rId14"/>
    <p:sldId id="418" r:id="rId15"/>
    <p:sldId id="419" r:id="rId16"/>
    <p:sldId id="429" r:id="rId17"/>
    <p:sldId id="447" r:id="rId18"/>
    <p:sldId id="448" r:id="rId19"/>
    <p:sldId id="426" r:id="rId20"/>
    <p:sldId id="427" r:id="rId21"/>
    <p:sldId id="435" r:id="rId22"/>
    <p:sldId id="271" r:id="rId23"/>
    <p:sldId id="430" r:id="rId24"/>
    <p:sldId id="432" r:id="rId25"/>
    <p:sldId id="431" r:id="rId26"/>
    <p:sldId id="436" r:id="rId27"/>
    <p:sldId id="442" r:id="rId28"/>
    <p:sldId id="417" r:id="rId29"/>
    <p:sldId id="433" r:id="rId30"/>
    <p:sldId id="434" r:id="rId31"/>
    <p:sldId id="444" r:id="rId32"/>
    <p:sldId id="446" r:id="rId33"/>
    <p:sldId id="445" r:id="rId34"/>
  </p:sldIdLst>
  <p:sldSz cx="24384000" cy="13716000"/>
  <p:notesSz cx="6858000" cy="9144000"/>
  <p:embeddedFontLs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Martel" panose="020B0604020202020204" charset="-18"/>
      <p:regular r:id="rId40"/>
      <p:bold r:id="rId41"/>
    </p:embeddedFont>
    <p:embeddedFont>
      <p:font typeface="Martel ExtraBold" panose="020B0604020202020204" charset="-18"/>
      <p:bold r:id="rId42"/>
    </p:embeddedFont>
    <p:embeddedFont>
      <p:font typeface="Martel Heavy" panose="020B0604020202020204" charset="-18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jmKkeuwFqM9APvtLMmPPQaBDks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046"/>
    <a:srgbClr val="0036E7"/>
    <a:srgbClr val="2F9300"/>
    <a:srgbClr val="1D2046"/>
    <a:srgbClr val="2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10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100" Type="http://customschemas.google.com/relationships/presentationmetadata" Target="metadata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BFD1DDA-0811-9D7F-E817-BF8CC501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4193F602-BFE9-0EA9-2129-6E88D5A481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FCBD9651-4B74-CB2F-99FC-B70202DA6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89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2956ABA-0B88-80A4-5D28-859F759F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E2BDC52F-0C8D-B3D1-243D-74C60C92A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34A84082-A176-6BB2-8B38-0C3356F4F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55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EC01F03-37AA-DEC4-26C4-7F47DBF5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D6EA552E-CC80-5A33-AA4E-29ECEBF71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E23FDD53-3FCE-ACF9-2899-A7D442C4C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52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B2B7ECB-5B7A-066D-B9DA-3305C65FB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3BE9B8AA-A13A-484D-B906-73087FA83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EF28AB44-C6B8-D6E0-408C-ED673D74B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649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B3C4ACB-1195-0FE5-48D6-81EBA3AC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B079C1E8-59F6-169E-7025-AF1AA3253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AC7F7678-6A70-7D59-A5DA-CA8A7FBDB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31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1AF04E3-1C46-6FCD-A0CA-F2B671E5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0974487E-759F-001D-E765-E03A736F9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9BBF70D5-D8EC-A364-68B2-63DE73646A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551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2E1CD8D-82D8-2679-E91D-656F2730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968546D8-5D4C-8646-C637-68FE28234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B52CBF8E-308F-D4C4-1892-6184C3B4EE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816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333EC9B-650D-99D3-C7C9-11A7BA83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5C91D60D-C4DC-1704-D8ED-4964166AC4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01C1AFD0-D133-8BCD-DC38-308740441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26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A99E900-5238-4677-DA3C-675462EA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7195F329-12E5-99BC-1A5A-A6162ADEC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516EAA36-1367-3BCC-6254-7564554AA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92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DC3B345-CEA4-423F-7486-2CF8FBCA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4EA23B8F-6940-AF06-5A44-863641FD9B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8391E24C-40D9-BEDB-4F00-209C5BCB82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19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EEF962F-A603-54D1-0B3C-F3ABA20B0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4299580B-2CF9-3428-3C55-CCD13F8C4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E3082CD4-9BD3-0F6D-4E0A-48160C9926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72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1FC099B-F532-E62C-23A1-3A907516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257C9A84-F21D-9A73-B342-0A9C6B251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80E0C479-1C71-1F34-7C8F-AD4550C7EE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59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EBF714E-247A-1F95-5639-EDF3A77F0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C3907A95-235F-1A64-F1D4-93DBA1401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D6141A4E-C1C6-546F-9E02-267FB3D1D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12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DCE0CF0-2C60-9973-B0E9-32D853600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308F1F95-6A06-AF57-2507-89572CD1D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132485C3-C200-8FBB-3C0D-B4E0E4099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18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26B2738-15B6-4083-61F1-2398947A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3EC90388-919F-F4B4-C630-D2AC16214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26853CEC-A7BE-0BBA-9E27-FA491269AC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19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47DF473-7B59-5F1B-D0B3-88C46E0E0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D1C0A4FD-7852-BB55-0883-E3276E5C7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08580E6C-9F79-BFA6-A199-B9912A9E2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60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6"/>
              <a:buFont typeface="Martel"/>
              <a:buNone/>
              <a:defRPr sz="2556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"/>
              <a:buNone/>
              <a:defRPr sz="11600" b="1">
                <a:latin typeface="Martel"/>
                <a:ea typeface="Martel"/>
                <a:cs typeface="Martel"/>
                <a:sym typeface="Marte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ka">
  <p:cSld name="Fotk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, odrážky a živé video – velké">
  <p:cSld name="Název, odrážky a živé video – velké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0"/>
              <a:buFont typeface="Martel"/>
              <a:buNone/>
              <a:defRPr sz="3959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 fotka">
  <p:cSld name="Název a fotk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"/>
              <a:buNone/>
              <a:defRPr sz="11600" b="1">
                <a:latin typeface="Martel"/>
                <a:ea typeface="Martel"/>
                <a:cs typeface="Martel"/>
                <a:sym typeface="Marte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6"/>
              <a:buFont typeface="Martel"/>
              <a:buNone/>
              <a:defRPr sz="2556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ivní název a fotka">
  <p:cSld name="Alternativní název a fotk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, odrážky, fotka">
  <p:cSld name="Název, odrážky, fotk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0"/>
              <a:buFont typeface="Martel"/>
              <a:buNone/>
              <a:defRPr sz="3959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 název">
  <p:cSld name="Jen název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0"/>
              <a:buFont typeface="Martel"/>
              <a:buNone/>
              <a:defRPr sz="3959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ýpis">
  <p:cSld name="Výpi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át">
  <p:cSld name="Citá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e - 3 na výšku">
  <p:cSld name="Fotografie - 3 na výšku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7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lada.gov.cz/assets/ppov/rnm/dokumenty/vladni-dokumenty/zakon_novela_mensiny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zalezitosti-romske-komunity/dotace/podpora-terenni-prace/vyhlaseni-dotacniho-rizeni-na-rok-2026-v-ramci-dotacniho-programu-podpora-terenni-prace-22162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" descr="Obr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2424" y="-18519747"/>
            <a:ext cx="24384000" cy="3177023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>
            <a:spLocks noGrp="1"/>
          </p:cNvSpPr>
          <p:nvPr>
            <p:ph type="body" idx="1"/>
          </p:nvPr>
        </p:nvSpPr>
        <p:spPr>
          <a:xfrm>
            <a:off x="1347644" y="10899649"/>
            <a:ext cx="21971003" cy="147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artel"/>
              <a:buNone/>
            </a:pPr>
            <a:r>
              <a:rPr lang="cs-CZ" sz="3600" dirty="0"/>
              <a:t>8. září 2025</a:t>
            </a:r>
            <a:endParaRPr sz="3600"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ctrTitle" idx="4294967295"/>
          </p:nvPr>
        </p:nvSpPr>
        <p:spPr>
          <a:xfrm>
            <a:off x="2019300" y="6373463"/>
            <a:ext cx="21495793" cy="28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Martel Heavy"/>
              <a:buNone/>
            </a:pPr>
            <a:r>
              <a:rPr lang="cs-CZ" sz="10000" dirty="0">
                <a:solidFill>
                  <a:srgbClr val="1F2046"/>
                </a:solidFill>
              </a:rPr>
              <a:t>Po</a:t>
            </a:r>
            <a:r>
              <a:rPr lang="cs-CZ" sz="10000" b="0" i="0" u="none" strike="noStrike" cap="none" dirty="0">
                <a:solidFill>
                  <a:srgbClr val="1F2046"/>
                </a:solidFill>
                <a:latin typeface="Martel Heavy"/>
                <a:ea typeface="Martel Heavy"/>
                <a:cs typeface="Martel Heavy"/>
                <a:sym typeface="Martel Heavy"/>
              </a:rPr>
              <a:t>dpora terénní práce 2026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86643D-D5A5-DAEB-4DD5-57D490272344}"/>
              </a:ext>
            </a:extLst>
          </p:cNvPr>
          <p:cNvSpPr txBox="1"/>
          <p:nvPr/>
        </p:nvSpPr>
        <p:spPr>
          <a:xfrm>
            <a:off x="3377610" y="3404518"/>
            <a:ext cx="1099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1F2046"/>
                </a:solidFill>
                <a:latin typeface="Martel ExtraBold" panose="00000900000000000000" pitchFamily="2" charset="-18"/>
                <a:cs typeface="Martel ExtraBold" panose="00000900000000000000" pitchFamily="2" charset="-18"/>
              </a:rPr>
              <a:t>Odbor lidských práv a ochrany menšin </a:t>
            </a:r>
          </a:p>
        </p:txBody>
      </p:sp>
      <p:pic>
        <p:nvPicPr>
          <p:cNvPr id="6" name="Obrázek 5" descr="Obsah obrázku Písmo, text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DA14409-C649-F9E4-03B6-D66928778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339" y="1340924"/>
            <a:ext cx="6887227" cy="2024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280F-3675-1E32-DCC6-7AC6270E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8318B54-00CB-AEA4-40A8-75CA2026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13998058" cy="1435100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Martel Heavy"/>
                <a:cs typeface="Martel Heavy"/>
                <a:sym typeface="Martel Heavy"/>
              </a:rPr>
              <a:t>Povinné přílohy k žádosti o dotaci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95693C-CDED-A009-B472-B457D3B9C6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3976577"/>
            <a:ext cx="9553650" cy="8528557"/>
          </a:xfrm>
        </p:spPr>
        <p:txBody>
          <a:bodyPr>
            <a:normAutofit/>
          </a:bodyPr>
          <a:lstStyle/>
          <a:p>
            <a:pPr marL="545211" lvl="1" indent="0">
              <a:lnSpc>
                <a:spcPct val="120000"/>
              </a:lnSpc>
              <a:buNone/>
            </a:pPr>
            <a:r>
              <a:rPr lang="cs-CZ" sz="4500" b="1" spc="50" dirty="0"/>
              <a:t>Vyplněný Přehled výstupů projektu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b="1" spc="50" dirty="0"/>
              <a:t>Příloha č. 3 Výzvy </a:t>
            </a:r>
            <a:r>
              <a:rPr lang="cs-CZ" sz="4500" dirty="0"/>
              <a:t>Formulář Přehled výstupů projektu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b="1" dirty="0"/>
              <a:t>Příloha č. 10 Výzvy </a:t>
            </a:r>
            <a:r>
              <a:rPr lang="cs-CZ" sz="4500" dirty="0"/>
              <a:t>Vzor vyplněného Přehledu výstupů projektu</a:t>
            </a:r>
          </a:p>
          <a:p>
            <a:pPr marL="545211" lvl="1" indent="0">
              <a:lnSpc>
                <a:spcPct val="120000"/>
              </a:lnSpc>
              <a:buNone/>
            </a:pPr>
            <a:endParaRPr lang="cs-CZ" dirty="0"/>
          </a:p>
          <a:p>
            <a:pPr marL="545211" lvl="1" indent="0">
              <a:lnSpc>
                <a:spcPct val="120000"/>
              </a:lnSpc>
              <a:buNone/>
            </a:pPr>
            <a:endParaRPr lang="cs-CZ" sz="5000" dirty="0"/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A0B9594-6600-5C31-75FB-0C953B3B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CE0BD5DF-3AE0-51E7-2E5A-F1B1B811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1908042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Formulář žádosti TP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A961D3-07D5-1683-6AF3-B07FE143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633" y="3402419"/>
            <a:ext cx="11336928" cy="68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0182E71-9FA3-8587-CC7E-72EDD65B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66D3A757-DBA1-AC53-E3BB-2176D11EA8B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573080"/>
            <a:ext cx="22586950" cy="1024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7150" indent="0">
              <a:buNone/>
            </a:pPr>
            <a:r>
              <a:rPr lang="cs-CZ" sz="40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Žadatel nadefinuje počet výstupů, kterých TP hodlá za kalendářní rok dosáhnout v jednotlivých okruzích činnosti:</a:t>
            </a:r>
          </a:p>
          <a:p>
            <a:pPr marL="57150" indent="0">
              <a:buNone/>
            </a:pP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a) Podpora osob z cílové skupiny při řešení problémů</a:t>
            </a: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 v oblasti vzdělávání, zaměstnanosti, zdraví, bydlení, chudoby a diskriminace. Nutno zvolit alespoň tři oblasti dle preference;</a:t>
            </a:r>
          </a:p>
          <a:p>
            <a:pPr marL="57150" indent="0">
              <a:buNone/>
            </a:pP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b) Osvěta o právech příslušníků romské menšiny </a:t>
            </a: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(v souladu se zákonem č. 273/2001 Sb., o právech příslušníků národnostních menšin a o změně některých zákonů, ve znění pozdějších předpisů) a </a:t>
            </a: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podpora aktivního občanství příslušníků romské menšiny</a:t>
            </a: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;</a:t>
            </a:r>
          </a:p>
          <a:p>
            <a:pPr marL="57150" indent="0">
              <a:buNone/>
            </a:pP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c) Práce s komunitou vedoucí ke zmocňování jejích členů (nepovinný okruh)</a:t>
            </a:r>
          </a:p>
          <a:p>
            <a:pPr marL="57150" indent="0">
              <a:buNone/>
            </a:pPr>
            <a:r>
              <a:rPr lang="cs-CZ" sz="40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Vyplněný přehled výstupů projektu se stane přílohou Rozhodnutí.</a:t>
            </a:r>
          </a:p>
          <a:p>
            <a:pPr marL="0" indent="0">
              <a:buNone/>
              <a:defRPr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" indent="0" algn="just">
              <a:buNone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617E5F73-8F58-757E-4459-9B8F7485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530388E5-B2CF-EE6D-1471-6929ADD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21971000" cy="1493580"/>
          </a:xfrm>
        </p:spPr>
        <p:txBody>
          <a:bodyPr>
            <a:normAutofit fontScale="90000"/>
          </a:bodyPr>
          <a:lstStyle/>
          <a:p>
            <a:r>
              <a:rPr lang="cs-CZ" sz="8600" dirty="0"/>
              <a:t>Vyplněný Přehled výstupů projektu</a:t>
            </a:r>
            <a:br>
              <a:rPr lang="cs-CZ" dirty="0"/>
            </a:br>
            <a:br>
              <a:rPr lang="cs-CZ" sz="5600" dirty="0"/>
            </a:br>
            <a:endParaRPr lang="cs-CZ" sz="5600" dirty="0"/>
          </a:p>
        </p:txBody>
      </p:sp>
    </p:spTree>
    <p:extLst>
      <p:ext uri="{BB962C8B-B14F-4D97-AF65-F5344CB8AC3E}">
        <p14:creationId xmlns:p14="http://schemas.microsoft.com/office/powerpoint/2010/main" val="111569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EFAF89C-689D-8C80-660F-5805CCB1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736722C6-7D75-FA05-555F-1F777EC54C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729683"/>
            <a:ext cx="22586950" cy="1009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Žadatel si pro výstupy v </a:t>
            </a:r>
            <a:r>
              <a:rPr lang="cs-CZ" sz="5000" b="1" dirty="0">
                <a:latin typeface="Martel" panose="020B0604020202020204" charset="-18"/>
                <a:cs typeface="Martel" panose="020B0604020202020204" charset="-18"/>
              </a:rPr>
              <a:t>okruzích a) a b) </a:t>
            </a:r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určí </a:t>
            </a:r>
            <a:r>
              <a:rPr lang="cs-CZ" sz="5000" b="1" dirty="0">
                <a:latin typeface="Martel" panose="020B0604020202020204" charset="-18"/>
                <a:cs typeface="Martel" panose="020B0604020202020204" charset="-18"/>
              </a:rPr>
              <a:t>počty intervencí           </a:t>
            </a:r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min. počet je </a:t>
            </a:r>
            <a:r>
              <a:rPr lang="cs-CZ" sz="5000" b="1" dirty="0">
                <a:latin typeface="Martel" panose="020B0604020202020204" charset="-18"/>
                <a:cs typeface="Martel" panose="020B0604020202020204" charset="-18"/>
              </a:rPr>
              <a:t>400 pro součet </a:t>
            </a:r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v obou okruzích v případě 1 TP.             </a:t>
            </a:r>
          </a:p>
          <a:p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Počet intervencí se úměrně navyšuje s počtem TP a výše úvazku nehraje roli. </a:t>
            </a:r>
          </a:p>
          <a:p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Pokud žadatel nežádá prostředky v okruhu c) Práce s komunitou vedoucí ke zmocňování jejích členů, okruh nevyplňuje.</a:t>
            </a:r>
          </a:p>
          <a:p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Okruh c) je povinný pouze v případě, že si žadatel žádá prostředky na přímou práci s komunitou (= v rozpočtu pod položkami Ostatní materiál a Ostatní služby – celkem max. 15.000 Kč) </a:t>
            </a:r>
          </a:p>
          <a:p>
            <a:pPr marL="0" indent="0">
              <a:buNone/>
            </a:pPr>
            <a:r>
              <a:rPr lang="cs-CZ" sz="5000" dirty="0">
                <a:latin typeface="Martel" panose="020B0604020202020204" charset="-18"/>
                <a:cs typeface="Martel" panose="020B0604020202020204" charset="-18"/>
              </a:rPr>
              <a:t>   </a:t>
            </a:r>
          </a:p>
          <a:p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57150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buNone/>
              <a:defRPr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 algn="just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F6ED7205-E966-D0C6-A528-3B680801A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b="1" dirty="0"/>
              <a:t>Okruhy činností TP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8D66FE9F-1918-C134-107F-3924595C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D10A904-AD97-124F-AFD3-92BE08331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60B9132F-5D85-F037-A09C-09FBA410347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009699"/>
            <a:ext cx="11572359" cy="103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" indent="0">
              <a:buNone/>
            </a:pPr>
            <a:r>
              <a:rPr lang="cs-CZ" sz="4500" b="1" dirty="0">
                <a:latin typeface="Martel" panose="020B0604020202020204" charset="-18"/>
                <a:cs typeface="Martel" panose="020B0604020202020204" charset="-18"/>
              </a:rPr>
              <a:t>b) Osvěta o právech příslušníků romské menšiny </a:t>
            </a:r>
            <a:r>
              <a:rPr lang="cs-CZ" sz="4500" dirty="0">
                <a:latin typeface="Martel" panose="020B0604020202020204" charset="-18"/>
                <a:cs typeface="Martel" panose="020B0604020202020204" charset="-18"/>
              </a:rPr>
              <a:t>v souladu se zákonem </a:t>
            </a:r>
            <a:r>
              <a:rPr lang="cs-CZ" sz="4500" dirty="0">
                <a:latin typeface="Martel" panose="020B0604020202020204" charset="-18"/>
                <a:cs typeface="Martel" panose="020B0604020202020204" charset="-18"/>
                <a:hlinkClick r:id="rId3"/>
              </a:rPr>
              <a:t>č. 273/2001 Sb., </a:t>
            </a:r>
            <a:r>
              <a:rPr lang="cs-CZ" sz="4500" dirty="0">
                <a:latin typeface="Martel" panose="020B0604020202020204" charset="-18"/>
                <a:cs typeface="Martel" panose="020B0604020202020204" charset="-18"/>
              </a:rPr>
              <a:t>o právech příslušníků národnostních menšin a o změně některých zákonů, ve znění pozdějších předpisů) a </a:t>
            </a:r>
            <a:r>
              <a:rPr lang="cs-CZ" sz="4500" b="1" dirty="0">
                <a:latin typeface="Martel" panose="020B0604020202020204" charset="-18"/>
                <a:cs typeface="Martel" panose="020B0604020202020204" charset="-18"/>
              </a:rPr>
              <a:t>podpora aktivního občanství příslušníků romské menšiny</a:t>
            </a:r>
            <a:r>
              <a:rPr lang="cs-CZ" sz="4500" dirty="0">
                <a:latin typeface="Martel" panose="020B0604020202020204" charset="-18"/>
                <a:cs typeface="Martel" panose="020B0604020202020204" charset="-18"/>
              </a:rPr>
              <a:t>;</a:t>
            </a: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>
              <a:buNone/>
            </a:pP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Např. osvěta o volebních právech,                       o romských národnostních sdruženích… </a:t>
            </a:r>
          </a:p>
          <a:p>
            <a:pPr marL="88011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57150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buNone/>
              <a:defRPr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 algn="just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AF74D723-69C9-0209-7872-A2C41E66E1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b="1" dirty="0"/>
              <a:t>Okruhy činností TP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8CE12A53-420D-CACD-4FED-6C6093CE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402135-021C-7116-A739-8CEA82BF4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9313" y="2009700"/>
            <a:ext cx="10526232" cy="77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673640E-A341-FC91-01CB-7C62DD2E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3BD7B094-BA6C-82E9-8DCE-1BDBAA2957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009699"/>
            <a:ext cx="21971000" cy="103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" indent="0">
              <a:buNone/>
            </a:pP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b) Osvěta o právech příslušníků romské menšiny v souladu se zákonem č. 273/2001 Sb. </a:t>
            </a:r>
          </a:p>
          <a:p>
            <a:pPr marL="628650" indent="-571500">
              <a:buFont typeface="Arial" panose="020B0604020202020204" pitchFamily="34" charset="0"/>
              <a:buChar char="•"/>
            </a:pPr>
            <a:r>
              <a:rPr lang="cs-CZ" sz="4000" dirty="0"/>
              <a:t>Distribuce informačních letáků v romštině o tom, jak se registrovat k volbám, jak volit a jak fungují různé typy voleb (komunální, krajské, parlamentní).</a:t>
            </a:r>
          </a:p>
          <a:p>
            <a:pPr marL="628650" indent="-571500">
              <a:buFont typeface="Arial" panose="020B0604020202020204" pitchFamily="34" charset="0"/>
              <a:buChar char="•"/>
            </a:pPr>
            <a:r>
              <a:rPr lang="cs-CZ" sz="4000" dirty="0"/>
              <a:t>Podpora účasti Romů v obecních výborech - zprostředkování účasti romských zástupců ve výborech pro národnostní menšiny na úrovni obcí nebo krajů.</a:t>
            </a:r>
          </a:p>
          <a:p>
            <a:pPr marL="628650" indent="-571500">
              <a:buFont typeface="Arial" panose="020B0604020202020204" pitchFamily="34" charset="0"/>
              <a:buChar char="•"/>
            </a:pPr>
            <a:r>
              <a:rPr lang="cs-CZ" sz="4000" dirty="0"/>
              <a:t>Vytvoření a šíření videa nebo plakátů o tom, jak rozpoznat diskriminaci a jak se proti ní bránit (např. kontaktováním veřejného ochránce práv).</a:t>
            </a:r>
          </a:p>
          <a:p>
            <a:pPr marL="628650" indent="-571500">
              <a:buFont typeface="Arial" panose="020B0604020202020204" pitchFamily="34" charset="0"/>
              <a:buChar char="•"/>
            </a:pPr>
            <a:r>
              <a:rPr lang="cs-CZ" sz="4000" dirty="0"/>
              <a:t>Organizace kulturního dne s romskou hudbou a tradicemi (včetně informačního stánku o právech menšin).</a:t>
            </a:r>
          </a:p>
          <a:p>
            <a:pPr marL="57150" indent="0">
              <a:buNone/>
            </a:pPr>
            <a:endParaRPr lang="cs-CZ" sz="3000" dirty="0">
              <a:latin typeface="Martel" panose="020B0604020202020204" charset="-18"/>
              <a:cs typeface="Martel" panose="020B0604020202020204" charset="-18"/>
            </a:endParaRPr>
          </a:p>
          <a:p>
            <a:pPr marL="57150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buNone/>
              <a:defRPr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 algn="just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C56215CC-98E3-7779-6E4B-360EB4495B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b="1" dirty="0"/>
              <a:t>Okruhy činností TP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9861FBA-C559-E1A1-F047-7677D2EC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AFF307C-B732-8557-938B-FE0BEDFFB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BFB67D7C-9292-65BC-1405-A541BECF971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1658679"/>
            <a:ext cx="21691600" cy="1150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88011" indent="0">
              <a:buNone/>
            </a:pP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b) Osvěta o právech příslušníků romské menšiny v souladu se zákonem č. 273/2001 Sb. </a:t>
            </a:r>
          </a:p>
          <a:p>
            <a:pPr marL="88011" indent="0">
              <a:buNone/>
            </a:pPr>
            <a:r>
              <a:rPr lang="cs-CZ" sz="3500" b="1" u="sng" dirty="0"/>
              <a:t>Interaktivní vzdělávací dílna pro romské děti o jejich kulturních právech</a:t>
            </a:r>
          </a:p>
          <a:p>
            <a:pPr marL="88011" indent="0">
              <a:buNone/>
            </a:pPr>
            <a:r>
              <a:rPr lang="cs-CZ" sz="3000" b="1" dirty="0"/>
              <a:t>Popis výstupu: </a:t>
            </a:r>
            <a:r>
              <a:rPr lang="cs-CZ" sz="3000" dirty="0"/>
              <a:t>Realizace interaktivní dílny pro děti ve věku 6–12 let, která hravou formou představí:</a:t>
            </a:r>
          </a:p>
          <a:p>
            <a:r>
              <a:rPr lang="cs-CZ" sz="3000" dirty="0"/>
              <a:t>právo na vzdělávání v mateřském jazyce (§ 11 zákona č. 273/2001 Sb.),</a:t>
            </a:r>
          </a:p>
          <a:p>
            <a:r>
              <a:rPr lang="cs-CZ" sz="3000" dirty="0"/>
              <a:t>právo na rozvoj vlastní kultury (§ 12),</a:t>
            </a:r>
          </a:p>
          <a:p>
            <a:r>
              <a:rPr lang="cs-CZ" sz="3000" dirty="0"/>
              <a:t>právo na přístup k informacím v jazyce menšiny (§ 13),</a:t>
            </a:r>
          </a:p>
          <a:p>
            <a:r>
              <a:rPr lang="cs-CZ" sz="3000" dirty="0"/>
              <a:t>význam aktivního občanství a účasti na veřejném životě (§ 6).</a:t>
            </a:r>
          </a:p>
          <a:p>
            <a:pPr marL="88011" indent="0">
              <a:buNone/>
            </a:pPr>
            <a:r>
              <a:rPr lang="cs-CZ" sz="3000" dirty="0"/>
              <a:t>Dílna může zahrnovat:</a:t>
            </a:r>
          </a:p>
          <a:p>
            <a:r>
              <a:rPr lang="cs-CZ" sz="3000" dirty="0"/>
              <a:t>čtení romských pohádek v romštině a češtině,</a:t>
            </a:r>
          </a:p>
          <a:p>
            <a:r>
              <a:rPr lang="cs-CZ" sz="3000" dirty="0"/>
              <a:t>výtvarné aktivity spojené s romskými symboly (vlajka, hymna), </a:t>
            </a:r>
          </a:p>
          <a:p>
            <a:r>
              <a:rPr lang="cs-CZ" sz="3000" dirty="0"/>
              <a:t>diskusi o tom, co znamená být Rom a jaká práva s tím souvisejí.</a:t>
            </a:r>
          </a:p>
          <a:p>
            <a:pPr marL="88011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57150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buNone/>
              <a:defRPr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 algn="just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EBDC5082-0843-1388-42A3-B72D00FAD6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b="1" dirty="0"/>
              <a:t>Okruhy činností TP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DA768A2-B829-7B76-EC25-9EB6AC75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1DDF-8CE2-A516-880A-3776D16E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805E9CB-B6F4-3B6D-B10B-5E4BD973A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13998058" cy="1435100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Martel Heavy"/>
                <a:cs typeface="Martel Heavy"/>
                <a:sym typeface="Martel Heavy"/>
              </a:rPr>
              <a:t>Povinné přílohy k žádosti o dotaci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4580C6-C4E7-1D65-E14D-499948A2C4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4316818"/>
            <a:ext cx="9596180" cy="8080743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cs-CZ" sz="3900" b="1" spc="50" dirty="0"/>
              <a:t>Příloha č. 12 Výzvy </a:t>
            </a:r>
            <a:r>
              <a:rPr lang="cs-CZ" sz="3900" spc="50" dirty="0"/>
              <a:t>Základní informace o externím supervizorovi  </a:t>
            </a:r>
          </a:p>
          <a:p>
            <a:pPr lvl="1">
              <a:lnSpc>
                <a:spcPct val="120000"/>
              </a:lnSpc>
            </a:pPr>
            <a:r>
              <a:rPr lang="cs-CZ" sz="3900" b="1" i="1" spc="50" dirty="0"/>
              <a:t>nový </a:t>
            </a:r>
            <a:r>
              <a:rPr lang="cs-CZ" sz="3900" spc="50" dirty="0"/>
              <a:t> předepsaný formulář (nový vizuální styl ÚV ČR)</a:t>
            </a:r>
          </a:p>
          <a:p>
            <a:pPr lvl="1">
              <a:lnSpc>
                <a:spcPct val="120000"/>
              </a:lnSpc>
            </a:pPr>
            <a:r>
              <a:rPr lang="cs-CZ" sz="3900" spc="50" dirty="0"/>
              <a:t> Vyžadován s datem a s podpisem ne starším než 3 měsíce před podáním žádosti.</a:t>
            </a:r>
          </a:p>
          <a:p>
            <a:pPr lvl="1">
              <a:lnSpc>
                <a:spcPct val="120000"/>
              </a:lnSpc>
            </a:pPr>
            <a:endParaRPr lang="cs-CZ" dirty="0"/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A3E597FF-858D-D514-20DB-52FAE4D3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7456CBAA-8999-1334-4710-1406C842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1908042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Formulář žádosti TP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9809F7-8602-332C-C776-596CD402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129" y="4805362"/>
            <a:ext cx="129349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4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F748-3B82-B5F9-0D63-1AAAB25F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EF305B0-0E68-A0C7-5625-78CFC57E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13998058" cy="1435100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Martel Heavy"/>
                <a:cs typeface="Martel Heavy"/>
                <a:sym typeface="Martel Heavy"/>
              </a:rPr>
              <a:t>Povinné přílohy k žádosti o dotaci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407843-3770-8806-3F1A-726165D811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3211033"/>
            <a:ext cx="11701425" cy="10100929"/>
          </a:xfrm>
        </p:spPr>
        <p:txBody>
          <a:bodyPr>
            <a:noAutofit/>
          </a:bodyPr>
          <a:lstStyle/>
          <a:p>
            <a:pPr marL="545211" lvl="1" indent="0">
              <a:lnSpc>
                <a:spcPct val="120000"/>
              </a:lnSpc>
              <a:buNone/>
            </a:pPr>
            <a:r>
              <a:rPr lang="cs-CZ" sz="4500" b="1" spc="50" dirty="0"/>
              <a:t>Příloha č. 2 Výzvy  </a:t>
            </a:r>
            <a:r>
              <a:rPr lang="cs-CZ" sz="4500" spc="50" dirty="0"/>
              <a:t>F</a:t>
            </a:r>
            <a:r>
              <a:rPr lang="cs-CZ" sz="4500" dirty="0"/>
              <a:t>ormulář rozpočtu projektu č.1-4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dirty="0"/>
              <a:t>Obsahuje 4 listy: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dirty="0"/>
              <a:t>TAB 1 – Rozpočet obecný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pl-PL" sz="4500" dirty="0"/>
              <a:t>TAB 2 – Rozpočet dle zdrojů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dirty="0"/>
              <a:t>TAB 3 - Přehled zaměstnanců</a:t>
            </a:r>
          </a:p>
          <a:p>
            <a:pPr marL="545211" lvl="1" indent="0">
              <a:lnSpc>
                <a:spcPct val="120000"/>
              </a:lnSpc>
              <a:buNone/>
            </a:pPr>
            <a:r>
              <a:rPr lang="cs-CZ" sz="4500" dirty="0"/>
              <a:t>TAB 4 - Ostatní osobní náklady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DE3057F-318E-ACC8-1D93-374245D5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B907980-4371-C2F1-BE7E-7CA069A0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1908042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Formulář žádosti TP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22713C2-110C-8DE6-E253-B780DA80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141" y="2871011"/>
            <a:ext cx="10239838" cy="74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63B6574-A419-A842-D50C-79C06193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91AD13C0-3BAA-61C4-0FD2-9143909E0D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514600"/>
            <a:ext cx="20675305" cy="986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lze hradit uznatelné náklady/výdaje vzniklé od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1.1.2026 do 31.12.2026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náklady/výdaje vztahující se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POUZE k realizaci projektu a k naplnění výstupů projektu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maximálně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100 %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 celkových nákladů/výdajů projektu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náklady/výdaje musí splňovat principy 3E (efektivnost, účelnost, hospodárnost)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specifikace jednotlivých nákladů/výdajů – nutno vyplňovat</a:t>
            </a:r>
            <a:endParaRPr lang="cs-CZ" altLang="cs-CZ" sz="35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  <a:buNone/>
            </a:pPr>
            <a:r>
              <a:rPr lang="cs-CZ" altLang="cs-CZ" sz="3500" dirty="0">
                <a:latin typeface="Martel" panose="020B0604020202020204" charset="-18"/>
                <a:cs typeface="Martel" panose="020B0604020202020204" charset="-18"/>
              </a:rPr>
              <a:t>Sestavení rozpočtu:</a:t>
            </a:r>
          </a:p>
          <a:p>
            <a:pPr lvl="1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</a:pPr>
            <a:r>
              <a:rPr lang="cs-CZ" altLang="cs-CZ" sz="3500" dirty="0">
                <a:latin typeface="Martel" panose="020B0604020202020204" charset="-18"/>
                <a:cs typeface="Martel" panose="020B0604020202020204" charset="-18"/>
              </a:rPr>
              <a:t>Výzva k podání žádosti – vyjmenovány uznatelné náklady/výdaje</a:t>
            </a:r>
          </a:p>
          <a:p>
            <a:pPr lvl="1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</a:pPr>
            <a:r>
              <a:rPr lang="cs-CZ" altLang="cs-CZ" sz="3500" b="1" dirty="0">
                <a:latin typeface="Martel" panose="020B0604020202020204" charset="-18"/>
                <a:cs typeface="Martel" panose="020B0604020202020204" charset="-18"/>
              </a:rPr>
              <a:t>Příloha č. 4 Výzvy </a:t>
            </a:r>
            <a:r>
              <a:rPr lang="cs-CZ" altLang="cs-CZ" sz="3500" dirty="0">
                <a:latin typeface="Martel" panose="020B0604020202020204" charset="-18"/>
                <a:cs typeface="Martel" panose="020B0604020202020204" charset="-18"/>
              </a:rPr>
              <a:t>Návod k vyplnění rozpočtu (výpočet zákonných odvodů a ostatních sociálních nákladů)</a:t>
            </a:r>
            <a:endParaRPr lang="cs-CZ" altLang="cs-CZ" sz="6000" dirty="0">
              <a:latin typeface="Martel" panose="020B0604020202020204" charset="-18"/>
              <a:cs typeface="Martel" panose="020B0604020202020204" charset="-18"/>
            </a:endParaRPr>
          </a:p>
          <a:p>
            <a:pPr lvl="1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</a:pPr>
            <a:r>
              <a:rPr lang="cs-CZ" altLang="cs-CZ" sz="3500" b="1" dirty="0">
                <a:latin typeface="Martel" panose="020B0604020202020204" charset="-18"/>
                <a:cs typeface="Martel" panose="020B0604020202020204" charset="-18"/>
              </a:rPr>
              <a:t>Příloha č. 9 </a:t>
            </a:r>
            <a:r>
              <a:rPr lang="cs-CZ" altLang="cs-CZ" sz="3500" dirty="0">
                <a:latin typeface="Martel" panose="020B0604020202020204" charset="-18"/>
                <a:cs typeface="Martel" panose="020B0604020202020204" charset="-18"/>
              </a:rPr>
              <a:t>Výzvy 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Vzor vyplněného rozpočtu</a:t>
            </a:r>
          </a:p>
          <a:p>
            <a:pPr lvl="1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</a:pPr>
            <a:endParaRPr lang="cs-CZ" altLang="cs-CZ" sz="3500" b="1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AB083ED6-A946-2EDB-019F-ACB945FE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lvl="0">
              <a:buSzPts val="6300"/>
            </a:pPr>
            <a:r>
              <a:rPr lang="cs-CZ" sz="6300" dirty="0"/>
              <a:t>Sestavování rozpočtu dotace</a:t>
            </a:r>
            <a:endParaRPr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49EB3A02-98A7-501C-CBE4-24D05802A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3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C7720BF-D2C4-8120-99FF-36173435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70CC2658-CB91-CDF9-FC71-D825831F1A0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1913860"/>
            <a:ext cx="21971000" cy="14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88011" indent="0" algn="just">
              <a:buNone/>
            </a:pPr>
            <a:r>
              <a:rPr lang="cs-CZ" b="1" dirty="0"/>
              <a:t>Čl. 6 Výzvy - Způsob použití dotace</a:t>
            </a:r>
          </a:p>
          <a:p>
            <a:pPr marL="88011" indent="0" algn="just">
              <a:buNone/>
            </a:pPr>
            <a:endParaRPr sz="28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7BB5AD7B-6486-8839-BAD1-789B8B4B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dirty="0"/>
              <a:t>Uznatelné náklady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A76293E-E298-77CF-25A1-BB5F220D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368" y="10978641"/>
            <a:ext cx="2605509" cy="2014050"/>
          </a:xfrm>
          <a:prstGeom prst="rect">
            <a:avLst/>
          </a:prstGeom>
        </p:spPr>
      </p:pic>
      <p:sp>
        <p:nvSpPr>
          <p:cNvPr id="3" name="Google Shape;97;p3">
            <a:extLst>
              <a:ext uri="{FF2B5EF4-FFF2-40B4-BE49-F238E27FC236}">
                <a16:creationId xmlns:a16="http://schemas.microsoft.com/office/drawing/2014/main" id="{4FDCB994-5BA2-038B-CE50-CDF783596F49}"/>
              </a:ext>
            </a:extLst>
          </p:cNvPr>
          <p:cNvSpPr txBox="1">
            <a:spLocks/>
          </p:cNvSpPr>
          <p:nvPr/>
        </p:nvSpPr>
        <p:spPr>
          <a:xfrm>
            <a:off x="956930" y="2870791"/>
            <a:ext cx="20917815" cy="1061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9pPr>
          </a:lstStyle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osobní náklady na plat, hrubé mzdy nebo odměny z dohod o pracích konaných mimo pracovní poměr (DPČ, DPP) terénního pracovníka (včetně zákonných náhrad, které je zaměstnavatel povinen vyplácet a pojistného);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náklady na tuzemské cestovní náhrady terénního pracovníka;</a:t>
            </a:r>
          </a:p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náklady na stravné při poskytnutí cestovních náhrad při tuzemské pracovní cestě;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 náklady na prohlubování kvalifikace terénního pracovníka (tj. odborné kurzy, školení, semináře, výcviky apod.) a úhrady poplatků za účast terénního pracovníka na konferencích;</a:t>
            </a:r>
          </a:p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náklady na supervizi pro terénního pracovníka;</a:t>
            </a:r>
          </a:p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náklady na přímou práci s cílovou skupinou (do 15.000 Kč);</a:t>
            </a:r>
          </a:p>
          <a:p>
            <a:pPr lvl="0"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náklady na očkování pracovníků proti virové hepatitidě (žloutence) typu A </a:t>
            </a:r>
            <a:r>
              <a:rPr lang="cs-CZ" sz="3500" dirty="0" err="1"/>
              <a:t>a</a:t>
            </a:r>
            <a:r>
              <a:rPr lang="cs-CZ" sz="3500" dirty="0"/>
              <a:t> B.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3500" dirty="0"/>
              <a:t>Poskytnutá dotace je účelovou dotací ke krytí nejvýše 100 % celkových nákladů/výdajů projektu, na jehož realizaci je dotace poskytnuta. </a:t>
            </a:r>
          </a:p>
          <a:p>
            <a:pPr lvl="0"/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41333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body" idx="2"/>
          </p:nvPr>
        </p:nvSpPr>
        <p:spPr>
          <a:xfrm>
            <a:off x="1206500" y="2729684"/>
            <a:ext cx="21971000" cy="1046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r>
              <a:rPr lang="cs-CZ" sz="6000" dirty="0"/>
              <a:t>Výzva k podání žádosti o poskytnutí dotace</a:t>
            </a:r>
          </a:p>
          <a:p>
            <a:r>
              <a:rPr lang="cs-CZ" sz="6000" dirty="0"/>
              <a:t>Způsob podávání žádostí o dotaci pro rok 2026</a:t>
            </a:r>
          </a:p>
          <a:p>
            <a:r>
              <a:rPr lang="cs-CZ" sz="6000" dirty="0"/>
              <a:t>Žádost a její povinné přílohy</a:t>
            </a:r>
          </a:p>
          <a:p>
            <a:r>
              <a:rPr lang="cs-CZ" sz="6000" dirty="0"/>
              <a:t>Průběh dotačního řízení</a:t>
            </a:r>
          </a:p>
          <a:p>
            <a:r>
              <a:rPr lang="cs-CZ" sz="6000" dirty="0">
                <a:cs typeface="Arial" panose="020B0604020202020204" pitchFamily="34" charset="0"/>
              </a:rPr>
              <a:t>Veřejnosprávní kontroly (kontrola povinností příjemce)</a:t>
            </a:r>
          </a:p>
          <a:p>
            <a:r>
              <a:rPr lang="cs-CZ" sz="6000" dirty="0"/>
              <a:t>Dotazy</a:t>
            </a:r>
            <a:endParaRPr sz="4700" dirty="0"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dirty="0"/>
              <a:t>Program semináře pro žadatele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1A7716DB-1FD7-1047-C500-07E45C1D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067D0AF-9BD2-DE74-6ED5-49716D57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6E3205F5-224D-2574-C450-1E5B5E1A4E3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1913860"/>
            <a:ext cx="21377053" cy="1141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Výzva k podání žádosti o poskytnutí dotace zveřejněna na stránkách Úřadu vlády ČR </a:t>
            </a:r>
            <a:r>
              <a:rPr lang="cs-CZ" sz="3500" b="1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28. srpna 2025</a:t>
            </a:r>
          </a:p>
          <a:p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Žádost o poskytnutí dotace</a:t>
            </a:r>
            <a:r>
              <a:rPr lang="cs-CZ" sz="35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 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musí být zaslána </a:t>
            </a:r>
            <a:r>
              <a:rPr lang="cs-CZ" sz="35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nejpozději do </a:t>
            </a:r>
            <a:r>
              <a:rPr lang="cs-CZ" sz="3500" b="1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30. září 2025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, a to prostřednictvím datové schránky (ve výjimečných případech v listinné podobě  prostřednictvím poskytovatele poštovních služeb či podáním na podatelně Úřadu vlády nebo elektronicky e-mailem (žádost musí být v tomto případě podepsaná kvalifikovaným elektronickým podpisem) </a:t>
            </a:r>
            <a:endParaRPr lang="cs-CZ" sz="3500" dirty="0">
              <a:solidFill>
                <a:srgbClr val="FF0000"/>
              </a:solidFill>
              <a:latin typeface="Martel" panose="020B0604020202020204" charset="-18"/>
              <a:cs typeface="Martel" panose="020B0604020202020204" charset="-18"/>
            </a:endParaRP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Výzva k odstranění formálních nedostatků (říjen - listopad 2025)</a:t>
            </a: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Jednání Komise pro hodnocení projektů (prosinec 2025 – leden 2026)</a:t>
            </a: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Úprava žádosti na doporučení Komise (leden/únor 2026)</a:t>
            </a:r>
          </a:p>
          <a:p>
            <a:pPr marL="400050" lvl="1" indent="0" algn="just">
              <a:buNone/>
            </a:pPr>
            <a:r>
              <a:rPr lang="cs-CZ" sz="35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(+ Závěrečná zpráva a vyúčtování dotace  za rok 2025 (únor 2026))</a:t>
            </a: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Posouzení upravené žádosti Komisí (únor/březen 2026)</a:t>
            </a: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Rozhodnutí o poskytnutí dotace + rozhodnutí o zamítnutí žádosti (březen/duben 2026)           </a:t>
            </a:r>
          </a:p>
          <a:p>
            <a:pPr algn="just"/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Závěrečná zpráva a vyúčtování (únor 2027)</a:t>
            </a:r>
            <a:endParaRPr sz="35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496AFB5F-4102-88E3-E0CC-1F0E13B5A7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6300" dirty="0"/>
              <a:t>Průběh dotačního řízení</a:t>
            </a:r>
            <a:endParaRPr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0F3B01B-D2BF-958E-B052-5BCDDA5C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1E3970E-8EC9-1B8B-04B8-6C17B1F9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7611B767-5EF5-5F95-3DBC-0FD6C500641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1913860"/>
            <a:ext cx="20483919" cy="11185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88011" lvl="0" indent="0">
              <a:buNone/>
            </a:pPr>
            <a:r>
              <a:rPr lang="cs-CZ" sz="4000" dirty="0"/>
              <a:t>Hodnocení žádosti probíhá ve třech fázích:</a:t>
            </a:r>
          </a:p>
          <a:p>
            <a:pPr marL="830961" lvl="0" indent="-742950">
              <a:buFont typeface="+mj-lt"/>
              <a:buAutoNum type="arabicPeriod"/>
            </a:pPr>
            <a:r>
              <a:rPr lang="cs-CZ" sz="4000" dirty="0"/>
              <a:t>formální hodnocení;</a:t>
            </a:r>
          </a:p>
          <a:p>
            <a:pPr marL="830961" lvl="0" indent="-742950">
              <a:buFont typeface="+mj-lt"/>
              <a:buAutoNum type="arabicPeriod"/>
            </a:pPr>
            <a:r>
              <a:rPr lang="cs-CZ" sz="4000" dirty="0"/>
              <a:t>věcné hodnocení;</a:t>
            </a:r>
          </a:p>
          <a:p>
            <a:pPr marL="830961" lvl="0" indent="-742950">
              <a:buFont typeface="+mj-lt"/>
              <a:buAutoNum type="arabicPeriod"/>
            </a:pPr>
            <a:r>
              <a:rPr lang="cs-CZ" sz="4000" dirty="0"/>
              <a:t>jednání Komise pro hodnocení projektů v rámci programu Podpora terénní práce (dále jen „Komise“).</a:t>
            </a:r>
          </a:p>
          <a:p>
            <a:pPr lvl="0"/>
            <a:r>
              <a:rPr lang="cs-CZ" sz="4000" dirty="0"/>
              <a:t>Formální hodnocení provádí příslušný útvar. Konkrétní kritéria formálního hodnocení jsou stanovena </a:t>
            </a:r>
            <a:r>
              <a:rPr lang="cs-CZ" sz="4000" b="1" dirty="0"/>
              <a:t>v příloze č. 7 výzvy.</a:t>
            </a:r>
          </a:p>
          <a:p>
            <a:pPr lvl="0"/>
            <a:r>
              <a:rPr lang="cs-CZ" sz="4000" dirty="0"/>
              <a:t>Žádost splňující podmínky formálního hodnocení bude postoupena k věcnému hodnocení (taktéž </a:t>
            </a:r>
            <a:r>
              <a:rPr lang="cs-CZ" sz="4000" b="1" dirty="0"/>
              <a:t>v příloze č. 7 této výzvy</a:t>
            </a:r>
            <a:r>
              <a:rPr lang="cs-CZ" sz="4000" dirty="0"/>
              <a:t>). Věcné hodnocení provádí příslušný útvar.</a:t>
            </a:r>
          </a:p>
          <a:p>
            <a:pPr lvl="0"/>
            <a:r>
              <a:rPr lang="cs-CZ" sz="4000" dirty="0"/>
              <a:t>Od roku 2025 </a:t>
            </a:r>
            <a:r>
              <a:rPr lang="cs-CZ" sz="4000" b="1" dirty="0"/>
              <a:t>byly v programu TP zrušeny </a:t>
            </a:r>
            <a:r>
              <a:rPr lang="cs-CZ" sz="4000" dirty="0"/>
              <a:t>hodnotitelské posudky.</a:t>
            </a: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FFF8B877-BB52-5BA8-CFF5-7994B715B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6300" dirty="0"/>
              <a:t>Hodnocení žádostí o dotace</a:t>
            </a:r>
            <a:endParaRPr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D4D7C22F-E1D0-D131-9319-B57FEEBD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FD2F959-3136-C1EB-473D-2086CD8B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C45485C9-B98E-C090-7C84-FC917AB36E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1913860"/>
            <a:ext cx="21971000" cy="1137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Oznamovat všechny </a:t>
            </a: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změny ve stanovených lhůtách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TP musí vést </a:t>
            </a: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anonymní záznamy práce </a:t>
            </a: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s osobami z cílové skupiny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Zajistit </a:t>
            </a: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vedení a kontrolu TP </a:t>
            </a: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(dokladem je např. organizační řád, náplň práce)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Zajistit TP metodické vedení</a:t>
            </a: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 – musí se </a:t>
            </a:r>
            <a:r>
              <a:rPr lang="cs-CZ" sz="4000" b="1" dirty="0">
                <a:latin typeface="Martel" panose="020B0604020202020204" charset="-18"/>
                <a:cs typeface="Martel" panose="020B0604020202020204" charset="-18"/>
              </a:rPr>
              <a:t>zúčastnit min. 1 prezenčního nebo online setkání s pracovníkem ORP</a:t>
            </a:r>
            <a:r>
              <a:rPr lang="cs-CZ" sz="4000" dirty="0">
                <a:latin typeface="Martel" panose="020B0604020202020204" charset="-18"/>
                <a:cs typeface="Martel" panose="020B0604020202020204" charset="-18"/>
              </a:rPr>
              <a:t>, který má agendu integrace romské menšiny v náplni činnosti – doložit podklady (zápis ze setkání podepsaný TP i zástupcem ORP nebo obdobný podklad)</a:t>
            </a:r>
            <a:endParaRPr lang="cs-CZ" sz="4000" b="1" dirty="0">
              <a:latin typeface="Martel" panose="020B0604020202020204" charset="-18"/>
              <a:cs typeface="Martel" panose="020B0604020202020204" charset="-18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Zajistit </a:t>
            </a:r>
            <a:r>
              <a:rPr lang="cs-CZ" sz="4000" b="1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externí supervizi pro každého terénního pracovníka v minimálním rozsahu 5 hodin za kalendářní rok</a:t>
            </a:r>
            <a:endParaRPr lang="cs-CZ" altLang="cs-CZ" sz="4000" b="1" dirty="0">
              <a:solidFill>
                <a:srgbClr val="FF0000"/>
              </a:solidFill>
              <a:latin typeface="Martel" panose="020B0604020202020204" charset="-18"/>
              <a:cs typeface="Martel" panose="020B0604020202020204" charset="-18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Zajistit vzdělávání TP </a:t>
            </a: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(odborné semináře, kurzy, akce ÚV ČR)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Zajistit, aby TP bez odborné kvalifikace absolvoval akreditovaný kvalifikační kurz </a:t>
            </a: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pro pracovníky v soc. službách dle zákona č. 108/2006 Sb.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altLang="cs-CZ" sz="4000" dirty="0">
                <a:latin typeface="Martel" panose="020B0604020202020204" charset="-18"/>
                <a:cs typeface="Martel" panose="020B0604020202020204" charset="-18"/>
              </a:rPr>
              <a:t> Zajistit spolupráci TP s ostatními aktéry v obci – TP je povinen </a:t>
            </a:r>
            <a:r>
              <a:rPr lang="cs-CZ" altLang="cs-CZ" sz="4000" b="1" dirty="0">
                <a:latin typeface="Martel" panose="020B0604020202020204" charset="-18"/>
                <a:cs typeface="Martel" panose="020B0604020202020204" charset="-18"/>
              </a:rPr>
              <a:t>vést seznam včetně kontaktních údajů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altLang="cs-CZ" sz="4000" dirty="0">
              <a:latin typeface="Martel" panose="020B0604020202020204" charset="-18"/>
              <a:cs typeface="Martel" panose="020B0604020202020204" charset="-18"/>
            </a:endParaRPr>
          </a:p>
          <a:p>
            <a:pPr algn="just"/>
            <a:endParaRPr sz="28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1AEAEA4D-B4A2-E620-9DE7-BE56D4B8A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dirty="0"/>
              <a:t>Povinnosti příjemce dotace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0B33F60-017E-1394-6986-00CD302C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089" y="11026487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99FC0A6-756F-3FFD-4FD9-E47BC23C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245D67DA-EB8F-79F3-1992-936BE97721B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0363" y="2105248"/>
            <a:ext cx="21520297" cy="119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45211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5000" b="1" dirty="0">
                <a:latin typeface="Martel" panose="020B0604020202020204" charset="-18"/>
                <a:cs typeface="Martel" panose="020B0604020202020204" charset="-18"/>
              </a:rPr>
              <a:t>Anonymní záznamy práce s osobami z cílové skupiny</a:t>
            </a:r>
          </a:p>
          <a:p>
            <a:pPr marL="88011" indent="0">
              <a:buNone/>
            </a:pP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Slouží pro potřeby vyhodnocení programu</a:t>
            </a:r>
          </a:p>
          <a:p>
            <a:pPr marL="88011" indent="0" algn="just">
              <a:buNone/>
            </a:pPr>
            <a:r>
              <a:rPr lang="cs-CZ" sz="3500" b="1" dirty="0"/>
              <a:t>Použijte:</a:t>
            </a:r>
          </a:p>
          <a:p>
            <a:pPr marL="602361" indent="-514350" algn="just">
              <a:buSzPct val="100000"/>
              <a:buFont typeface="+mj-lt"/>
              <a:buAutoNum type="alphaLcParenR"/>
            </a:pPr>
            <a:r>
              <a:rPr lang="cs-CZ" sz="3500" b="1" dirty="0"/>
              <a:t>Přílohu č. 5 Výzvy </a:t>
            </a:r>
            <a:r>
              <a:rPr lang="cs-CZ" sz="3500" dirty="0"/>
              <a:t>Informace k vedení dokumentace</a:t>
            </a:r>
          </a:p>
          <a:p>
            <a:pPr marL="602361" indent="-514350" algn="just">
              <a:buSzPct val="100000"/>
              <a:buFont typeface="+mj-lt"/>
              <a:buAutoNum type="alphaLcParenR"/>
            </a:pP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Přílohu č. 6 Výzvy 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Vzor záznamů terénního pracovníka o práci s cílovou skupinou TP</a:t>
            </a:r>
          </a:p>
          <a:p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K činnostem TP každý den uvede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„0“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 nebo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„1“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 podle toho, jestli danou činnost uskutečnil (pokud danou činnost ten den uskutečnil vícekrát, například 3x, uvede „3“)</a:t>
            </a:r>
          </a:p>
          <a:p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Listy jsou zvlášť pro děti do 18 let a dospělé osoby nad 18 let</a:t>
            </a:r>
          </a:p>
          <a:p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Listy rozlišují intervence vykonané dle pohlaví </a:t>
            </a:r>
          </a:p>
          <a:p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Pro každý měsíc je zřízen zvláštní list, </a:t>
            </a:r>
            <a:r>
              <a:rPr lang="cs-CZ" sz="3500" b="1" dirty="0">
                <a:latin typeface="Martel" panose="020B0604020202020204" charset="-18"/>
                <a:cs typeface="Martel" panose="020B0604020202020204" charset="-18"/>
              </a:rPr>
              <a:t>v posledním listu se vše automaticky sčítá</a:t>
            </a:r>
            <a:r>
              <a:rPr lang="cs-CZ" sz="3500" dirty="0">
                <a:latin typeface="Martel" panose="020B0604020202020204" charset="-18"/>
                <a:cs typeface="Martel" panose="020B0604020202020204" charset="-18"/>
              </a:rPr>
              <a:t>, proto už není nutné počítat součet za celý rok zvlášť</a:t>
            </a:r>
          </a:p>
          <a:p>
            <a:pPr algn="just"/>
            <a:endParaRPr sz="35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A5BB748B-22F3-CFC0-C4A5-B2428813D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1991" y="1079500"/>
            <a:ext cx="21856109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dirty="0"/>
              <a:t>Povinnosti příjemce dotace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3D5184A6-1722-F6F6-D334-B50CF8BD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089" y="11026487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A14C-AE8E-B0C0-29E8-C8D3C893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1"/>
            <a:ext cx="21971000" cy="830794"/>
          </a:xfrm>
        </p:spPr>
        <p:txBody>
          <a:bodyPr>
            <a:normAutofit fontScale="90000"/>
          </a:bodyPr>
          <a:lstStyle/>
          <a:p>
            <a:r>
              <a:rPr lang="cs-CZ" altLang="cs-CZ" sz="5600" b="1" dirty="0">
                <a:latin typeface="Martel" panose="020B0604020202020204" charset="-18"/>
                <a:cs typeface="Martel" panose="020B0604020202020204" charset="-18"/>
              </a:rPr>
              <a:t>Anonymní záznamy práce s osobami z cílové skupiny</a:t>
            </a:r>
            <a:br>
              <a:rPr lang="cs-CZ" altLang="cs-CZ" sz="8800" b="1" dirty="0">
                <a:latin typeface="Martel" panose="020B0604020202020204" charset="-18"/>
                <a:cs typeface="Martel" panose="020B0604020202020204" charset="-18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AED04C-C8E2-BFC1-DD87-79B037A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1910295"/>
            <a:ext cx="21971000" cy="830795"/>
          </a:xfrm>
        </p:spPr>
        <p:txBody>
          <a:bodyPr/>
          <a:lstStyle/>
          <a:p>
            <a:r>
              <a:rPr lang="cs-CZ" dirty="0"/>
              <a:t>Děti do 18 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88C02-F5F4-ABF6-1B58-7A87C837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33" y="2741089"/>
            <a:ext cx="18114856" cy="102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D0FF872-D84C-055A-0E30-6836C253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089" y="11026487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1DF1F4C-C700-0547-A52B-7C6DB4B30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20037350" cy="1233838"/>
          </a:xfrm>
        </p:spPr>
        <p:txBody>
          <a:bodyPr>
            <a:normAutofit/>
          </a:bodyPr>
          <a:lstStyle/>
          <a:p>
            <a:r>
              <a:rPr lang="cs-CZ" sz="5000" b="1" dirty="0"/>
              <a:t>Nejčastější nálezy a problematické situace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C2DB2-5CEA-11CC-6428-15E2F63B48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3378200"/>
            <a:ext cx="20958556" cy="9126934"/>
          </a:xfrm>
        </p:spPr>
        <p:txBody>
          <a:bodyPr/>
          <a:lstStyle/>
          <a:p>
            <a:pPr marL="88011" indent="0">
              <a:buNone/>
            </a:pPr>
            <a:r>
              <a:rPr lang="cs-CZ" u="sng" dirty="0"/>
              <a:t>Nesplněné výstupy projektu:</a:t>
            </a:r>
          </a:p>
          <a:p>
            <a:pPr marL="1002411" indent="-914400">
              <a:buSzPct val="100000"/>
              <a:buFont typeface="+mj-lt"/>
              <a:buAutoNum type="alphaLcParenR"/>
            </a:pPr>
            <a:r>
              <a:rPr lang="cs-CZ" dirty="0"/>
              <a:t>nižší počty intervencí než bylo plánováno</a:t>
            </a:r>
          </a:p>
          <a:p>
            <a:pPr marL="1002411" indent="-914400">
              <a:buSzPct val="100000"/>
              <a:buFont typeface="+mj-lt"/>
              <a:buAutoNum type="alphaLcParenR"/>
            </a:pPr>
            <a:r>
              <a:rPr lang="cs-CZ" b="1" dirty="0"/>
              <a:t>vyšší počet intervencí v součtu, ale v některé z oblastí (např. vzdělávání) nebylo plánovaného počtu dosaženo</a:t>
            </a:r>
          </a:p>
          <a:p>
            <a:r>
              <a:rPr lang="cs-CZ" dirty="0">
                <a:solidFill>
                  <a:schemeClr val="tx1"/>
                </a:solidFill>
                <a:latin typeface="Martel" panose="020B0604020202020204" charset="-18"/>
                <a:cs typeface="Martel" panose="020B0604020202020204" charset="-18"/>
              </a:rPr>
              <a:t>výstupy projektu jsou závazné, za jejich nesplnění hrozí odvod – více v </a:t>
            </a:r>
            <a:r>
              <a:rPr lang="cs-CZ" b="1" dirty="0">
                <a:solidFill>
                  <a:schemeClr val="tx1"/>
                </a:solidFill>
                <a:latin typeface="Martel" panose="020B0604020202020204" charset="-18"/>
                <a:cs typeface="Martel" panose="020B0604020202020204" charset="-18"/>
              </a:rPr>
              <a:t>Příloze č. 8 Výzvy </a:t>
            </a:r>
            <a:r>
              <a:rPr lang="cs-CZ" dirty="0">
                <a:solidFill>
                  <a:schemeClr val="tx1"/>
                </a:solidFill>
                <a:latin typeface="Martel" panose="020B0604020202020204" charset="-18"/>
                <a:cs typeface="Martel" panose="020B0604020202020204" charset="-18"/>
              </a:rPr>
              <a:t>Odvody za porušení podmínek a povinností při čerpání dotace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B01426-1677-6F3D-FC5A-0CE5FA3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2003735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Veřejnosprávní kontrola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F924191-7724-7EC8-EAA5-0236438B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32A17-1FBB-433D-7E23-16BA1A8B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61454CD-7A16-8BF2-E74B-2625AC01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20037350" cy="1233838"/>
          </a:xfrm>
        </p:spPr>
        <p:txBody>
          <a:bodyPr>
            <a:normAutofit/>
          </a:bodyPr>
          <a:lstStyle/>
          <a:p>
            <a:r>
              <a:rPr lang="cs-CZ" sz="5000" b="1" dirty="0"/>
              <a:t>Nejčastější nálezy a problematické situace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E9326-6C1A-6F0A-58D3-DBF41FD55B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3378200"/>
            <a:ext cx="20958556" cy="9126934"/>
          </a:xfrm>
        </p:spPr>
        <p:txBody>
          <a:bodyPr>
            <a:normAutofit fontScale="25000" lnSpcReduction="20000"/>
          </a:bodyPr>
          <a:lstStyle/>
          <a:p>
            <a:pPr marL="88011" indent="0">
              <a:buNone/>
            </a:pPr>
            <a:r>
              <a:rPr lang="cs-CZ" altLang="cs-CZ" sz="18000" u="sng" dirty="0">
                <a:latin typeface="Martel "/>
                <a:cs typeface="Arial" panose="020B0604020202020204" pitchFamily="34" charset="0"/>
              </a:rPr>
              <a:t>Příjemce neinformuje:</a:t>
            </a:r>
          </a:p>
          <a:p>
            <a:pPr marL="88011" indent="0">
              <a:lnSpc>
                <a:spcPct val="120000"/>
              </a:lnSpc>
              <a:buNone/>
            </a:pPr>
            <a:r>
              <a:rPr lang="cs-CZ" sz="18000" dirty="0">
                <a:latin typeface="Martel "/>
                <a:cs typeface="Arial" panose="020B0604020202020204" pitchFamily="34" charset="0"/>
              </a:rPr>
              <a:t>o změnách všech identifikačních údajů uvedených v předložené žádosti, ke kterým došlo po podání žádosti anebo v průběhu realizace projektu, na který byla dotace poskytnuta, a to nejpozději do 14 dnů od této změny;</a:t>
            </a:r>
          </a:p>
          <a:p>
            <a:pPr marL="88011" indent="0">
              <a:buNone/>
            </a:pPr>
            <a:r>
              <a:rPr lang="cs-CZ" altLang="cs-CZ" sz="18000" u="sng" dirty="0">
                <a:latin typeface="Martel "/>
                <a:cs typeface="Arial" panose="020B0604020202020204" pitchFamily="34" charset="0"/>
              </a:rPr>
              <a:t>Porušení dalších povinností příjemce:</a:t>
            </a:r>
          </a:p>
          <a:p>
            <a:pPr marL="88011" indent="0">
              <a:buNone/>
            </a:pPr>
            <a:r>
              <a:rPr lang="cs-CZ" altLang="cs-CZ" sz="18000" dirty="0">
                <a:latin typeface="Martel "/>
                <a:cs typeface="Arial" panose="020B0604020202020204" pitchFamily="34" charset="0"/>
              </a:rPr>
              <a:t>Seznam kontaktních údajů na ostatní aktéry v obci, se kterými TP spolupracuje:</a:t>
            </a:r>
          </a:p>
          <a:p>
            <a:pPr marL="1002411" indent="-914400">
              <a:buSzPct val="100000"/>
              <a:buFont typeface="+mj-lt"/>
              <a:buAutoNum type="alphaLcParenR"/>
            </a:pPr>
            <a:r>
              <a:rPr lang="cs-CZ" altLang="cs-CZ" sz="18000" dirty="0">
                <a:latin typeface="Martel "/>
                <a:cs typeface="Arial" panose="020B0604020202020204" pitchFamily="34" charset="0"/>
              </a:rPr>
              <a:t>seznam aktérů zcela chybí (hrozí sankce)</a:t>
            </a:r>
          </a:p>
          <a:p>
            <a:pPr marL="1002411" indent="-914400">
              <a:buSzPct val="100000"/>
              <a:buFont typeface="+mj-lt"/>
              <a:buAutoNum type="alphaLcParenR"/>
            </a:pPr>
            <a:r>
              <a:rPr lang="cs-CZ" altLang="cs-CZ" sz="18000" dirty="0">
                <a:latin typeface="Martel "/>
                <a:cs typeface="Arial" panose="020B0604020202020204" pitchFamily="34" charset="0"/>
              </a:rPr>
              <a:t>seznam aktérů není úplný (chybí např. kontaktní údaje)</a:t>
            </a:r>
          </a:p>
          <a:p>
            <a:pPr marL="88011" indent="0">
              <a:buNone/>
            </a:pPr>
            <a:endParaRPr lang="cs-CZ" altLang="cs-CZ" b="1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r>
              <a:rPr lang="cs-CZ" dirty="0">
                <a:latin typeface="Martel 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ABFC43-44DC-BED0-614C-3DD15D38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2003735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Veřejnosprávní kontrola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C3A8B41B-1661-CE02-C085-E7D5E4BD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B5CF7-0948-3905-14FC-1667444B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D0C5C3-7AE4-067F-5705-92F57740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20037350" cy="1233838"/>
          </a:xfrm>
        </p:spPr>
        <p:txBody>
          <a:bodyPr>
            <a:normAutofit/>
          </a:bodyPr>
          <a:lstStyle/>
          <a:p>
            <a:r>
              <a:rPr lang="cs-CZ" sz="5000" b="1" dirty="0"/>
              <a:t>Nejčastější nálezy a problematické situace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965824-49FF-1256-7D4F-E11C69E578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3378200"/>
            <a:ext cx="20958556" cy="9126934"/>
          </a:xfrm>
        </p:spPr>
        <p:txBody>
          <a:bodyPr>
            <a:normAutofit fontScale="25000" lnSpcReduction="20000"/>
          </a:bodyPr>
          <a:lstStyle/>
          <a:p>
            <a:pPr marL="88011" indent="0">
              <a:buNone/>
            </a:pPr>
            <a:r>
              <a:rPr lang="cs-CZ" altLang="cs-CZ" sz="18000" u="sng" dirty="0">
                <a:latin typeface="Martel" panose="020B0604020202020204" charset="-18"/>
                <a:cs typeface="Martel" panose="020B0604020202020204" charset="-18"/>
              </a:rPr>
              <a:t>Porušení dalších povinností příjemce:</a:t>
            </a:r>
          </a:p>
          <a:p>
            <a:pPr marL="1459611" indent="-1371600">
              <a:lnSpc>
                <a:spcPct val="120000"/>
              </a:lnSpc>
              <a:buSzPct val="100000"/>
              <a:buFont typeface="+mj-lt"/>
              <a:buAutoNum type="alphaLcParenR"/>
            </a:pPr>
            <a:r>
              <a:rPr lang="cs-CZ" sz="18000" dirty="0">
                <a:latin typeface="Martel" panose="020B0604020202020204" charset="-18"/>
                <a:cs typeface="Martel" panose="020B0604020202020204" charset="-18"/>
              </a:rPr>
              <a:t>TP neabsolvoval akreditovaný kvalifikační kurz pro pracovníky v sociálních službách</a:t>
            </a:r>
          </a:p>
          <a:p>
            <a:pPr marL="1459611" indent="-1371600">
              <a:buSzPct val="100000"/>
              <a:buFont typeface="+mj-lt"/>
              <a:buAutoNum type="alphaLcParenR"/>
            </a:pPr>
            <a:r>
              <a:rPr lang="cs-CZ" altLang="cs-CZ" sz="18000" dirty="0">
                <a:latin typeface="Martel" panose="020B0604020202020204" charset="-18"/>
                <a:cs typeface="Martel" panose="020B0604020202020204" charset="-18"/>
              </a:rPr>
              <a:t>TP neabsolvoval vzdělávání k prohloubení kvalifikace</a:t>
            </a:r>
          </a:p>
          <a:p>
            <a:pPr marL="88011" indent="0">
              <a:buNone/>
            </a:pPr>
            <a:endParaRPr lang="cs-CZ" altLang="cs-CZ" sz="18000" u="sng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>
              <a:buNone/>
            </a:pPr>
            <a:r>
              <a:rPr lang="cs-CZ" altLang="cs-CZ" sz="18000" u="sng" dirty="0">
                <a:latin typeface="Martel" panose="020B0604020202020204" charset="-18"/>
                <a:cs typeface="Martel" panose="020B0604020202020204" charset="-18"/>
              </a:rPr>
              <a:t>Personální záležitosti</a:t>
            </a:r>
            <a:r>
              <a:rPr lang="cs-CZ" altLang="cs-CZ" sz="18000" u="sng" dirty="0">
                <a:latin typeface="Martel "/>
                <a:cs typeface="Arial" panose="020B0604020202020204" pitchFamily="34" charset="0"/>
              </a:rPr>
              <a:t>:</a:t>
            </a:r>
          </a:p>
          <a:p>
            <a:pPr marL="88011" indent="0">
              <a:buNone/>
            </a:pPr>
            <a:r>
              <a:rPr lang="cs-CZ" altLang="cs-CZ" sz="18000" dirty="0">
                <a:latin typeface="Martel "/>
                <a:cs typeface="Arial" panose="020B0604020202020204" pitchFamily="34" charset="0"/>
              </a:rPr>
              <a:t>V náplni práce TP chybí informace, kým je veden a kontrolován</a:t>
            </a:r>
          </a:p>
          <a:p>
            <a:pPr marL="88011" indent="0">
              <a:buNone/>
            </a:pPr>
            <a:endParaRPr lang="cs-CZ" altLang="cs-CZ" sz="18000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b="1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r>
              <a:rPr lang="cs-CZ" dirty="0">
                <a:latin typeface="Martel 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752E-87B0-F5C4-05B8-EB82F49B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2003735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Veřejnosprávní kontrola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D543754-D48F-E7E2-4E59-672D8708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F9A0-E9A3-FF11-D5B1-B6770458B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78766A-EE23-64DD-2351-C6C0B24A74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2514600"/>
            <a:ext cx="20958556" cy="99905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16000" dirty="0">
                <a:latin typeface="Martel" panose="020B0604020202020204" charset="-18"/>
                <a:cs typeface="Martel" panose="020B0604020202020204" charset="-18"/>
              </a:rPr>
              <a:t>Seznamte se důkladně se </a:t>
            </a:r>
            <a:r>
              <a:rPr lang="cs-CZ" altLang="cs-CZ" sz="16000" b="1" dirty="0">
                <a:latin typeface="Martel" panose="020B0604020202020204" charset="-18"/>
                <a:cs typeface="Martel" panose="020B0604020202020204" charset="-18"/>
              </a:rPr>
              <a:t>všemi dokumenty (s Výzvou k podání žádosti a jejími přílohami, pokud jste žadatel a s Rozhodnutím, pokud jste příjemcem dotace).</a:t>
            </a:r>
          </a:p>
          <a:p>
            <a:pPr algn="just">
              <a:lnSpc>
                <a:spcPct val="120000"/>
              </a:lnSpc>
            </a:pPr>
            <a:r>
              <a:rPr lang="cs-CZ" altLang="cs-CZ" sz="16000" dirty="0">
                <a:latin typeface="Martel" panose="020B0604020202020204" charset="-18"/>
                <a:cs typeface="Martel" panose="020B0604020202020204" charset="-18"/>
              </a:rPr>
              <a:t>Seznamte s těmito dokumenty i další osoby, především účetní.</a:t>
            </a:r>
          </a:p>
          <a:p>
            <a:pPr algn="just">
              <a:lnSpc>
                <a:spcPct val="120000"/>
              </a:lnSpc>
            </a:pPr>
            <a:r>
              <a:rPr lang="cs-CZ" altLang="cs-CZ" sz="16000" dirty="0">
                <a:latin typeface="Martel" panose="020B0604020202020204" charset="-18"/>
                <a:cs typeface="Martel" panose="020B0604020202020204" charset="-18"/>
              </a:rPr>
              <a:t>K uznatelnému nákladu </a:t>
            </a:r>
            <a:r>
              <a:rPr lang="cs-CZ" altLang="cs-CZ" sz="16000" b="1" dirty="0">
                <a:latin typeface="Martel" panose="020B0604020202020204" charset="-18"/>
                <a:cs typeface="Martel" panose="020B0604020202020204" charset="-18"/>
              </a:rPr>
              <a:t>vždy uveďte specifikaci včetně částky, </a:t>
            </a:r>
            <a:r>
              <a:rPr lang="cs-CZ" sz="16000" dirty="0">
                <a:latin typeface="Martel" panose="020B0604020202020204" charset="-18"/>
                <a:cs typeface="Martel" panose="020B0604020202020204" charset="-18"/>
              </a:rPr>
              <a:t>musí se vztahovat </a:t>
            </a:r>
            <a:r>
              <a:rPr lang="cs-CZ" sz="16000" b="1" dirty="0">
                <a:latin typeface="Martel" panose="020B0604020202020204" charset="-18"/>
                <a:cs typeface="Martel" panose="020B0604020202020204" charset="-18"/>
              </a:rPr>
              <a:t>pouze k požadované dotaci.</a:t>
            </a:r>
            <a:r>
              <a:rPr lang="cs-CZ" sz="16000" dirty="0">
                <a:solidFill>
                  <a:srgbClr val="FF0000"/>
                </a:solidFill>
                <a:latin typeface="Martel" panose="020B0604020202020204" charset="-18"/>
                <a:cs typeface="Martel" panose="020B0604020202020204" charset="-18"/>
              </a:rPr>
              <a:t> </a:t>
            </a:r>
            <a:r>
              <a:rPr lang="cs-CZ" sz="16000" dirty="0">
                <a:latin typeface="Martel" panose="020B0604020202020204" charset="-18"/>
                <a:cs typeface="Martel" panose="020B0604020202020204" charset="-18"/>
              </a:rPr>
              <a:t>Pokud plánujete aktivitu s komunitou, uveďte kolik lidí odhadujete, </a:t>
            </a:r>
            <a:r>
              <a:rPr lang="cs-CZ" sz="16000" b="1" dirty="0">
                <a:latin typeface="Martel" panose="020B0604020202020204" charset="-18"/>
                <a:cs typeface="Martel" panose="020B0604020202020204" charset="-18"/>
              </a:rPr>
              <a:t>že se akce zúčastní.</a:t>
            </a:r>
            <a:endParaRPr lang="cs-CZ" sz="16000" dirty="0">
              <a:latin typeface="Martel" panose="020B0604020202020204" charset="-18"/>
              <a:cs typeface="Martel" panose="020B0604020202020204" charset="-18"/>
            </a:endParaRPr>
          </a:p>
          <a:p>
            <a:pPr algn="just">
              <a:lnSpc>
                <a:spcPct val="120000"/>
              </a:lnSpc>
            </a:pPr>
            <a:r>
              <a:rPr lang="cs-CZ" sz="16000" dirty="0">
                <a:latin typeface="Martel" panose="020B0604020202020204" charset="-18"/>
                <a:cs typeface="Martel" panose="020B0604020202020204" charset="-18"/>
              </a:rPr>
              <a:t>V rozpočtu dotace </a:t>
            </a:r>
            <a:r>
              <a:rPr lang="cs-CZ" sz="16000" b="1" dirty="0">
                <a:latin typeface="Martel" panose="020B0604020202020204" charset="-18"/>
                <a:cs typeface="Martel" panose="020B0604020202020204" charset="-18"/>
              </a:rPr>
              <a:t>nelze navýšit položku s nulovou hodnotou </a:t>
            </a:r>
            <a:r>
              <a:rPr lang="cs-CZ" sz="16000" dirty="0">
                <a:latin typeface="Martel" panose="020B0604020202020204" charset="-18"/>
                <a:cs typeface="Martel" panose="020B0604020202020204" charset="-18"/>
              </a:rPr>
              <a:t>(kromě sekce </a:t>
            </a:r>
            <a:r>
              <a:rPr lang="pl-PL" sz="16000" dirty="0">
                <a:latin typeface="Martel" panose="020B0604020202020204" charset="-18"/>
                <a:cs typeface="Martel" panose="020B0604020202020204" charset="-18"/>
              </a:rPr>
              <a:t>Osobní náklady celkem).</a:t>
            </a:r>
            <a:endParaRPr lang="cs-CZ" sz="16000" dirty="0">
              <a:latin typeface="Martel" panose="020B0604020202020204" charset="-18"/>
              <a:cs typeface="Martel" panose="020B0604020202020204" charset="-18"/>
            </a:endParaRPr>
          </a:p>
          <a:p>
            <a:pPr algn="just">
              <a:lnSpc>
                <a:spcPct val="120000"/>
              </a:lnSpc>
            </a:pPr>
            <a:r>
              <a:rPr lang="cs-CZ" altLang="cs-CZ" sz="16000" dirty="0">
                <a:latin typeface="Martel" panose="020B0604020202020204" charset="-18"/>
                <a:cs typeface="Martel" panose="020B0604020202020204" charset="-18"/>
              </a:rPr>
              <a:t>Dodržujte </a:t>
            </a:r>
            <a:r>
              <a:rPr lang="cs-CZ" altLang="cs-CZ" sz="16000" b="1" dirty="0">
                <a:latin typeface="Martel" panose="020B0604020202020204" charset="-18"/>
                <a:cs typeface="Martel" panose="020B0604020202020204" charset="-18"/>
              </a:rPr>
              <a:t>termíny a lhůty.</a:t>
            </a:r>
          </a:p>
          <a:p>
            <a:pPr algn="just">
              <a:lnSpc>
                <a:spcPct val="120000"/>
              </a:lnSpc>
            </a:pPr>
            <a:r>
              <a:rPr lang="cs-CZ" altLang="cs-CZ" sz="16000" b="1" dirty="0">
                <a:latin typeface="Martel" panose="020B0604020202020204" charset="-18"/>
                <a:cs typeface="Martel" panose="020B0604020202020204" charset="-18"/>
              </a:rPr>
              <a:t>Při nejasnostech se ptejte (lépe e-mailem).</a:t>
            </a:r>
            <a:endParaRPr lang="cs-CZ" altLang="cs-CZ" sz="16000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sz="18000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b="1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endParaRPr lang="cs-CZ" altLang="cs-CZ" dirty="0">
              <a:latin typeface="Martel "/>
              <a:cs typeface="Arial" panose="020B0604020202020204" pitchFamily="34" charset="0"/>
            </a:endParaRPr>
          </a:p>
          <a:p>
            <a:pPr marL="88011" indent="0">
              <a:buNone/>
            </a:pPr>
            <a:r>
              <a:rPr lang="cs-CZ" dirty="0">
                <a:latin typeface="Martel 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D6F47F-9581-11EC-DEC8-483E049C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2003735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Závěrečná doporučení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4636158C-EF8E-151B-1BE4-839DDCF9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B36113E-78EB-81B5-C0FA-CF0C9558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1303506"/>
            <a:ext cx="21971000" cy="3054485"/>
          </a:xfrm>
        </p:spPr>
        <p:txBody>
          <a:bodyPr>
            <a:normAutofit/>
          </a:bodyPr>
          <a:lstStyle/>
          <a:p>
            <a:r>
              <a:rPr lang="cs-CZ" sz="7000" dirty="0">
                <a:latin typeface="Martel Heavy"/>
                <a:cs typeface="Martel Heavy"/>
                <a:sym typeface="Martel Heavy"/>
              </a:rPr>
              <a:t>Dotazy po semináři</a:t>
            </a:r>
          </a:p>
        </p:txBody>
      </p:sp>
      <p:pic>
        <p:nvPicPr>
          <p:cNvPr id="3" name="Obrázek 2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3A56137A-6EC0-D3F7-A74A-D91620DE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1CAA507-A2CC-D3F8-6729-B0D13578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74C3A9D1-87C3-B7FD-DD24-1707278B84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729684"/>
            <a:ext cx="21971000" cy="1046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5500" dirty="0">
                <a:latin typeface="Martel" panose="020B0604020202020204" charset="-18"/>
                <a:cs typeface="Martel" panose="020B0604020202020204" charset="-18"/>
              </a:rPr>
              <a:t>Vyhlášení dotačního řízení na rok 2026 proběhlo </a:t>
            </a:r>
            <a:r>
              <a:rPr lang="cs-CZ" sz="5500" b="1" dirty="0">
                <a:latin typeface="Martel" panose="020B0604020202020204" charset="-18"/>
                <a:cs typeface="Martel" panose="020B0604020202020204" charset="-18"/>
              </a:rPr>
              <a:t>28.srpna 2025</a:t>
            </a:r>
          </a:p>
          <a:p>
            <a:pPr algn="just"/>
            <a:r>
              <a:rPr lang="cs-CZ" sz="5500" dirty="0">
                <a:latin typeface="Martel" panose="020B0604020202020204" charset="-18"/>
                <a:cs typeface="Martel" panose="020B0604020202020204" charset="-18"/>
              </a:rPr>
              <a:t>Výzva TP </a:t>
            </a:r>
            <a:r>
              <a:rPr lang="cs-CZ" sz="5500" b="1" dirty="0">
                <a:latin typeface="Martel" panose="020B0604020202020204" charset="-18"/>
                <a:cs typeface="Martel" panose="020B0604020202020204" charset="-18"/>
              </a:rPr>
              <a:t>(</a:t>
            </a:r>
            <a:r>
              <a:rPr lang="cs-CZ" sz="5500" b="1" dirty="0"/>
              <a:t>čj. 28885-2025-UVCR ) </a:t>
            </a:r>
            <a:r>
              <a:rPr lang="cs-CZ" sz="5500" dirty="0">
                <a:latin typeface="Martel" panose="020B0604020202020204" charset="-18"/>
                <a:cs typeface="Martel" panose="020B0604020202020204" charset="-18"/>
              </a:rPr>
              <a:t>obsahuje: </a:t>
            </a:r>
          </a:p>
          <a:p>
            <a:pPr algn="just"/>
            <a:r>
              <a:rPr lang="cs-CZ" sz="5500" dirty="0">
                <a:latin typeface="Martel" panose="020B0604020202020204" charset="-18"/>
                <a:cs typeface="Martel" panose="020B0604020202020204" charset="-18"/>
              </a:rPr>
              <a:t>věcné zaměření, okruh oprávněných žadatelů, termíny a lhůty, způsob podávání žádostí, podmínky pro poskytnutí dotace,  podmínky a povinnosti příjemců dotace          </a:t>
            </a:r>
          </a:p>
          <a:p>
            <a:pPr marL="0" indent="0" algn="just">
              <a:buNone/>
            </a:pPr>
            <a:r>
              <a:rPr lang="cs-CZ" sz="5500" dirty="0">
                <a:latin typeface="Martel" panose="020B0604020202020204" charset="-18"/>
                <a:cs typeface="Martel" panose="020B0604020202020204" charset="-18"/>
              </a:rPr>
              <a:t>	</a:t>
            </a:r>
            <a:r>
              <a:rPr lang="cs-CZ" sz="5500" dirty="0">
                <a:latin typeface="Martel" panose="020B0604020202020204" charset="-18"/>
                <a:cs typeface="Martel" panose="020B0604020202020204" charset="-18"/>
                <a:hlinkClick r:id="rId3"/>
              </a:rPr>
              <a:t>Dotační řízení 2026 | Vláda České republiky</a:t>
            </a:r>
            <a:endParaRPr lang="cs-CZ" sz="55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F8288A5C-C7C8-26A5-E812-D581FFE9F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7000" dirty="0"/>
              <a:t>Výzva k podání žádosti</a:t>
            </a:r>
            <a:endParaRPr sz="7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1C0BF05-BE0A-DA69-344F-699D3B7F0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7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4B3F732-AB80-D54A-A021-E4E4EEA9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40" y="7848641"/>
            <a:ext cx="21971003" cy="3629998"/>
          </a:xfrm>
        </p:spPr>
        <p:txBody>
          <a:bodyPr>
            <a:normAutofit/>
          </a:bodyPr>
          <a:lstStyle/>
          <a:p>
            <a:r>
              <a:rPr lang="cs-CZ" sz="3500" dirty="0">
                <a:solidFill>
                  <a:schemeClr val="tx1"/>
                </a:solidFill>
              </a:rPr>
              <a:t>Oddělení národnostních menšin a romských záležitostí</a:t>
            </a:r>
          </a:p>
          <a:p>
            <a:r>
              <a:rPr lang="cs-CZ" sz="3500" dirty="0">
                <a:solidFill>
                  <a:schemeClr val="tx1"/>
                </a:solidFill>
              </a:rPr>
              <a:t>Mgr. Iva Satrapová</a:t>
            </a:r>
          </a:p>
          <a:p>
            <a:r>
              <a:rPr lang="de-DE" sz="3500" dirty="0">
                <a:solidFill>
                  <a:schemeClr val="tx1"/>
                </a:solidFill>
              </a:rPr>
              <a:t>tel.: +420 2</a:t>
            </a:r>
            <a:r>
              <a:rPr lang="cs-CZ" sz="3500" dirty="0">
                <a:solidFill>
                  <a:schemeClr val="tx1"/>
                </a:solidFill>
              </a:rPr>
              <a:t>24 003 967</a:t>
            </a:r>
            <a:endParaRPr lang="de-DE" sz="3500" dirty="0">
              <a:solidFill>
                <a:schemeClr val="tx1"/>
              </a:solidFill>
            </a:endParaRPr>
          </a:p>
          <a:p>
            <a:r>
              <a:rPr lang="cs-CZ" sz="3500" dirty="0">
                <a:solidFill>
                  <a:schemeClr val="tx1"/>
                </a:solidFill>
              </a:rPr>
              <a:t>E-mail: iva.satrapova@vlada.gov.cz </a:t>
            </a:r>
            <a:endParaRPr lang="cs-CZ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09B7DC-F880-31FE-7525-00C7CD2E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16D70CE-AA9B-C211-983C-6BE7533E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0AC4449-9718-DD9E-7B67-83EC44D0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CE3318DA-1CE4-96A4-BC7D-597523993C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04210" y="2933840"/>
            <a:ext cx="20101147" cy="97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altLang="cs-CZ" sz="4500" dirty="0"/>
              <a:t>Dotace se poskytuje za účelem </a:t>
            </a:r>
            <a:r>
              <a:rPr lang="cs-CZ" altLang="cs-CZ" sz="4500" b="1" dirty="0"/>
              <a:t>zabezpečení druhu vykonávané práce terénní pracovník (TP</a:t>
            </a:r>
            <a:r>
              <a:rPr lang="cs-CZ" altLang="cs-CZ" sz="4500" dirty="0"/>
              <a:t>)</a:t>
            </a:r>
          </a:p>
          <a:p>
            <a:pPr>
              <a:spcBef>
                <a:spcPts val="0"/>
              </a:spcBef>
            </a:pPr>
            <a:endParaRPr lang="cs-CZ" altLang="cs-CZ" sz="4500" dirty="0"/>
          </a:p>
          <a:p>
            <a:pPr>
              <a:spcBef>
                <a:spcPts val="0"/>
              </a:spcBef>
            </a:pPr>
            <a:r>
              <a:rPr lang="cs-CZ" sz="4500" dirty="0"/>
              <a:t>Těžištěm terénní práce je </a:t>
            </a:r>
            <a:r>
              <a:rPr lang="cs-CZ" sz="4500" b="1" dirty="0"/>
              <a:t>přímá práce s klienty z cílové skupiny </a:t>
            </a:r>
            <a:r>
              <a:rPr lang="cs-CZ" sz="4500" dirty="0"/>
              <a:t>(cílovou skupinou jsou myšleni především příslušníci romské menšiny obývající území obce)</a:t>
            </a:r>
          </a:p>
          <a:p>
            <a:pPr marL="88011" indent="0">
              <a:spcBef>
                <a:spcPts val="0"/>
              </a:spcBef>
              <a:buNone/>
            </a:pPr>
            <a:endParaRPr lang="cs-CZ" sz="4500" dirty="0"/>
          </a:p>
          <a:p>
            <a:pPr>
              <a:spcBef>
                <a:spcPts val="0"/>
              </a:spcBef>
            </a:pPr>
            <a:r>
              <a:rPr lang="cs-CZ" sz="4500" dirty="0"/>
              <a:t>Maximální možná výše dotace je stanovena na </a:t>
            </a:r>
            <a:r>
              <a:rPr lang="cs-CZ" sz="4500" b="1" dirty="0"/>
              <a:t>400 000 Kč </a:t>
            </a:r>
            <a:r>
              <a:rPr lang="cs-CZ" sz="4500" dirty="0"/>
              <a:t>(při zaměstnání jednoho terénního pracovníka na plný pracovní úvazek po celý kalendářní rok).</a:t>
            </a:r>
          </a:p>
          <a:p>
            <a:pPr>
              <a:spcBef>
                <a:spcPts val="0"/>
              </a:spcBef>
            </a:pPr>
            <a:endParaRPr lang="cs-CZ" altLang="cs-CZ" sz="4500" dirty="0"/>
          </a:p>
          <a:p>
            <a:pPr>
              <a:spcBef>
                <a:spcPts val="0"/>
              </a:spcBef>
            </a:pPr>
            <a:r>
              <a:rPr lang="cs-CZ" sz="4500" dirty="0"/>
              <a:t>Dotace </a:t>
            </a:r>
            <a:r>
              <a:rPr lang="cs-CZ" sz="4500" b="1" dirty="0"/>
              <a:t>není určena </a:t>
            </a:r>
            <a:r>
              <a:rPr lang="cs-CZ" sz="4500" dirty="0"/>
              <a:t>na financování činností dle zákona č. 108/2006 Sb., </a:t>
            </a:r>
            <a:r>
              <a:rPr lang="cs-CZ" sz="4500" b="1" dirty="0"/>
              <a:t>zákon o sociálních službách</a:t>
            </a:r>
            <a:r>
              <a:rPr lang="cs-CZ" sz="4500" dirty="0"/>
              <a:t>, ve znění pozdějších předpisů.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cs-CZ" sz="6000" dirty="0">
              <a:latin typeface="Martel" panose="020B0604020202020204" charset="-18"/>
              <a:cs typeface="Martel" panose="020B0604020202020204" charset="-18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342F62CF-67A8-65AA-1EC8-103FC8CB0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0800000" flipV="1">
            <a:off x="1933058" y="1786271"/>
            <a:ext cx="20783224" cy="157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artel Heavy"/>
              <a:buNone/>
            </a:pPr>
            <a:r>
              <a:rPr lang="cs-CZ" sz="5000" dirty="0"/>
              <a:t>Účel dotace (věcné zaměření)</a:t>
            </a:r>
            <a:endParaRPr sz="5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234E55EC-007E-2367-B77F-A1C92996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3" name="Google Shape;98;p3">
            <a:extLst>
              <a:ext uri="{FF2B5EF4-FFF2-40B4-BE49-F238E27FC236}">
                <a16:creationId xmlns:a16="http://schemas.microsoft.com/office/drawing/2014/main" id="{4889958A-37B8-3569-5346-BF0178E84569}"/>
              </a:ext>
            </a:extLst>
          </p:cNvPr>
          <p:cNvSpPr txBox="1">
            <a:spLocks/>
          </p:cNvSpPr>
          <p:nvPr/>
        </p:nvSpPr>
        <p:spPr>
          <a:xfrm>
            <a:off x="1933058" y="616688"/>
            <a:ext cx="21691600" cy="13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9pPr>
          </a:lstStyle>
          <a:p>
            <a:pPr>
              <a:buSzPts val="6300"/>
            </a:pPr>
            <a:r>
              <a:rPr lang="cs-CZ" sz="7000" dirty="0"/>
              <a:t>Výzva k podání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72641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5A04FA0-9BA0-7FDA-24BD-C6EF482E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AEA62BE1-9DA1-BBC7-7499-1B6A44AB66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3428704"/>
            <a:ext cx="19739640" cy="920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>
              <a:defRPr/>
            </a:pPr>
            <a:r>
              <a:rPr lang="cs-CZ" sz="5000" dirty="0"/>
              <a:t>pouze </a:t>
            </a:r>
            <a:r>
              <a:rPr lang="cs-CZ" sz="5000" b="1" dirty="0"/>
              <a:t>obec</a:t>
            </a:r>
          </a:p>
          <a:p>
            <a:pPr>
              <a:defRPr/>
            </a:pPr>
            <a:r>
              <a:rPr lang="cs-CZ" sz="5000" dirty="0"/>
              <a:t>nebo </a:t>
            </a:r>
            <a:r>
              <a:rPr lang="cs-CZ" sz="5000" b="1" dirty="0"/>
              <a:t>hl. m. Praha </a:t>
            </a:r>
            <a:r>
              <a:rPr lang="cs-CZ" sz="5000" dirty="0"/>
              <a:t>(včetně jednotlivých městských částí) – </a:t>
            </a:r>
          </a:p>
          <a:p>
            <a:pPr>
              <a:defRPr/>
            </a:pPr>
            <a:r>
              <a:rPr lang="cs-CZ" sz="5000" dirty="0"/>
              <a:t>a to i v případě, že je terénní práce zajišťována prostřednictvím </a:t>
            </a:r>
            <a:r>
              <a:rPr lang="cs-CZ" sz="5000" b="1" dirty="0"/>
              <a:t>příspěvkové organizace, kterou obec k tomuto účelu zřídila.</a:t>
            </a:r>
          </a:p>
          <a:p>
            <a:pPr>
              <a:defRPr/>
            </a:pPr>
            <a:r>
              <a:rPr lang="cs-CZ" sz="5000" dirty="0"/>
              <a:t>Alokace programu: </a:t>
            </a:r>
            <a:r>
              <a:rPr lang="cs-CZ" sz="5000" b="1" dirty="0"/>
              <a:t>11 900 000 Kč </a:t>
            </a:r>
            <a:r>
              <a:rPr lang="cs-CZ" sz="5000" dirty="0"/>
              <a:t>(může se změnit)</a:t>
            </a:r>
          </a:p>
          <a:p>
            <a:pPr>
              <a:defRPr/>
            </a:pPr>
            <a:r>
              <a:rPr lang="cs-CZ" sz="5000" dirty="0"/>
              <a:t>Každý žadatel může podat </a:t>
            </a:r>
            <a:r>
              <a:rPr lang="cs-CZ" sz="5000" b="1" dirty="0"/>
              <a:t>1 žádost.</a:t>
            </a:r>
          </a:p>
          <a:p>
            <a:pPr marL="0" indent="0">
              <a:buNone/>
              <a:defRPr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011" indent="0" algn="just">
              <a:buNone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E2BC7827-0372-70BE-FECA-839719D2D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691600" cy="117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6300"/>
            </a:pPr>
            <a:r>
              <a:rPr lang="cs-CZ" sz="7000" dirty="0"/>
              <a:t>Výzva k podání žádosti</a:t>
            </a:r>
            <a:endParaRPr sz="5000" dirty="0"/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98AEA596-FB67-C552-F5FB-5FA2C3E1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3" name="Google Shape;97;p3">
            <a:extLst>
              <a:ext uri="{FF2B5EF4-FFF2-40B4-BE49-F238E27FC236}">
                <a16:creationId xmlns:a16="http://schemas.microsoft.com/office/drawing/2014/main" id="{87FED4EA-F16F-D952-1018-7AE4E493E0D9}"/>
              </a:ext>
            </a:extLst>
          </p:cNvPr>
          <p:cNvSpPr txBox="1">
            <a:spLocks/>
          </p:cNvSpPr>
          <p:nvPr/>
        </p:nvSpPr>
        <p:spPr>
          <a:xfrm>
            <a:off x="-1817400" y="11126676"/>
            <a:ext cx="18966445" cy="301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Martel"/>
              <a:buChar char="•"/>
              <a:defRPr sz="4800" b="0" i="0" u="none" strike="noStrike" cap="none">
                <a:solidFill>
                  <a:srgbClr val="000000"/>
                </a:solidFill>
                <a:latin typeface="Martel"/>
                <a:ea typeface="Martel"/>
                <a:cs typeface="Martel"/>
                <a:sym typeface="Martel"/>
              </a:defRPr>
            </a:lvl9pPr>
          </a:lstStyle>
          <a:p>
            <a:pPr algn="just"/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63AF4287-D07C-2EFE-514C-8D863A58BD66}"/>
              </a:ext>
            </a:extLst>
          </p:cNvPr>
          <p:cNvSpPr txBox="1">
            <a:spLocks/>
          </p:cNvSpPr>
          <p:nvPr/>
        </p:nvSpPr>
        <p:spPr>
          <a:xfrm rot="10800000" flipV="1">
            <a:off x="1206500" y="2254103"/>
            <a:ext cx="21509782" cy="117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artel Heavy"/>
              <a:buNone/>
              <a:defRPr sz="8500" b="0" i="0" u="none" strike="noStrike" cap="none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defRPr>
            </a:lvl9pPr>
          </a:lstStyle>
          <a:p>
            <a:pPr>
              <a:buSzPts val="6300"/>
            </a:pPr>
            <a:r>
              <a:rPr lang="cs-CZ" sz="5000" dirty="0"/>
              <a:t>Oprávnění žadatelé o dotaci</a:t>
            </a:r>
          </a:p>
        </p:txBody>
      </p:sp>
    </p:spTree>
    <p:extLst>
      <p:ext uri="{BB962C8B-B14F-4D97-AF65-F5344CB8AC3E}">
        <p14:creationId xmlns:p14="http://schemas.microsoft.com/office/powerpoint/2010/main" val="265606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FF195C9-F0F3-A0AD-087C-2A99C304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499" y="2372962"/>
            <a:ext cx="15507881" cy="1178312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Martel" panose="020B0604020202020204" charset="-18"/>
                <a:cs typeface="Martel" panose="020B0604020202020204" charset="-18"/>
              </a:rPr>
              <a:t>Přílohy Výzvy TP (</a:t>
            </a:r>
            <a:r>
              <a:rPr lang="cs-CZ" sz="4500" b="1" dirty="0"/>
              <a:t>čj. 28885-2025-UVCR 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5FFC2E-75DC-0095-68CF-039177A24E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2000" y="3168502"/>
            <a:ext cx="10625470" cy="9336632"/>
          </a:xfrm>
        </p:spPr>
        <p:txBody>
          <a:bodyPr/>
          <a:lstStyle/>
          <a:p>
            <a:pPr marL="88011" indent="0">
              <a:buNone/>
            </a:pPr>
            <a:r>
              <a:rPr lang="cs-CZ" dirty="0">
                <a:latin typeface="Martel" panose="020B0604020202020204" charset="-18"/>
                <a:cs typeface="Martel" panose="020B0604020202020204" charset="-18"/>
              </a:rPr>
              <a:t>Uvedeny v Čl. 16 Přílohy výzvy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970A2-81A6-C3EC-41CF-F0FA2398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499"/>
            <a:ext cx="21610970" cy="2471775"/>
          </a:xfrm>
        </p:spPr>
        <p:txBody>
          <a:bodyPr>
            <a:normAutofit/>
          </a:bodyPr>
          <a:lstStyle/>
          <a:p>
            <a:r>
              <a:rPr lang="cs-CZ" sz="8800" dirty="0"/>
              <a:t>Výzva k podání žádosti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3C05EC-B11D-34FA-9B89-624232F9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79" y="3562529"/>
            <a:ext cx="10373558" cy="9336632"/>
          </a:xfrm>
          <a:prstGeom prst="rect">
            <a:avLst/>
          </a:prstGeom>
        </p:spPr>
      </p:pic>
      <p:pic>
        <p:nvPicPr>
          <p:cNvPr id="7" name="Obrázek 6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6D86D04-F75D-2A30-4548-E7D2CE9D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72333EF-33A9-E8DB-5376-F6550B25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>
            <a:extLst>
              <a:ext uri="{FF2B5EF4-FFF2-40B4-BE49-F238E27FC236}">
                <a16:creationId xmlns:a16="http://schemas.microsoft.com/office/drawing/2014/main" id="{06F80CF0-3477-1C69-8BDF-FB851E70F38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6500" y="2729683"/>
            <a:ext cx="22586950" cy="862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5800" indent="-685800"/>
            <a:r>
              <a:rPr lang="cs-CZ" sz="6000" b="1" dirty="0">
                <a:latin typeface="Martel" panose="020B0604020202020204" charset="-18"/>
                <a:cs typeface="Martel" panose="020B0604020202020204" charset="-18"/>
              </a:rPr>
              <a:t>Žádost pro rok 2026 se nepodává do webové aplikace! </a:t>
            </a:r>
          </a:p>
          <a:p>
            <a:pPr marL="685800" indent="-685800"/>
            <a:r>
              <a:rPr lang="cs-CZ" sz="6000" dirty="0">
                <a:latin typeface="Martel" panose="020B0604020202020204" charset="-18"/>
                <a:cs typeface="Martel" panose="020B0604020202020204" charset="-18"/>
              </a:rPr>
              <a:t>Elektronické podání žádosti se provádí datovou schránkou, žádost je nutné podat nejpozději do </a:t>
            </a:r>
            <a:r>
              <a:rPr lang="cs-CZ" sz="6000" b="1" dirty="0">
                <a:latin typeface="Martel" panose="020B0604020202020204" charset="-18"/>
                <a:cs typeface="Martel" panose="020B0604020202020204" charset="-18"/>
              </a:rPr>
              <a:t>úterý 30. září 2025</a:t>
            </a:r>
          </a:p>
          <a:p>
            <a:pPr marL="685800" indent="-685800"/>
            <a:r>
              <a:rPr lang="cs-CZ" sz="6000" b="1" dirty="0">
                <a:solidFill>
                  <a:srgbClr val="FF0000"/>
                </a:solidFill>
              </a:rPr>
              <a:t>Zprávu označte „žádost – Podpora terénní práce 2026 “</a:t>
            </a:r>
            <a:endParaRPr lang="cs-CZ" sz="6000" b="1" dirty="0">
              <a:solidFill>
                <a:srgbClr val="FF0000"/>
              </a:solidFill>
              <a:latin typeface="Martel" panose="020B0604020202020204" charset="-18"/>
              <a:cs typeface="Martel" panose="020B0604020202020204" charset="-18"/>
            </a:endParaRPr>
          </a:p>
          <a:p>
            <a:r>
              <a:rPr lang="cs-CZ" sz="6000" dirty="0">
                <a:latin typeface="Martel" panose="020B0604020202020204" charset="-18"/>
                <a:cs typeface="Martel" panose="020B0604020202020204" charset="-18"/>
              </a:rPr>
              <a:t>Úřad vlády České republiky - d</a:t>
            </a:r>
            <a:r>
              <a:rPr lang="cs-CZ" sz="6000" dirty="0"/>
              <a:t>atová schránka </a:t>
            </a:r>
            <a:r>
              <a:rPr lang="cs-CZ" sz="6000" b="1" dirty="0"/>
              <a:t>ID: trfaa33</a:t>
            </a:r>
            <a:endParaRPr lang="cs-CZ" sz="6000" b="1" dirty="0">
              <a:latin typeface="Martel" panose="020B0604020202020204" charset="-18"/>
              <a:cs typeface="Martel" panose="020B0604020202020204" charset="-18"/>
            </a:endParaRPr>
          </a:p>
          <a:p>
            <a:pPr marL="57150" indent="0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0" indent="0">
              <a:buNone/>
              <a:defRPr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  <a:p>
            <a:pPr marL="88011" indent="0" algn="just">
              <a:buNone/>
            </a:pPr>
            <a:endParaRPr lang="cs-CZ" sz="5000" dirty="0">
              <a:latin typeface="Martel" panose="020B0604020202020204" charset="-18"/>
              <a:cs typeface="Martel" panose="020B0604020202020204" charset="-18"/>
            </a:endParaRPr>
          </a:p>
        </p:txBody>
      </p:sp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6329CB49-AC0E-794D-3D1E-21A8FB3D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CDF9515-EB08-7E62-F5A5-BF83A2EA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499"/>
            <a:ext cx="20824161" cy="1463819"/>
          </a:xfrm>
        </p:spPr>
        <p:txBody>
          <a:bodyPr>
            <a:normAutofit/>
          </a:bodyPr>
          <a:lstStyle/>
          <a:p>
            <a:r>
              <a:rPr lang="cs-CZ" sz="7000" dirty="0"/>
              <a:t>Způsob podání žádosti o dotaci pro rok 2026</a:t>
            </a:r>
          </a:p>
        </p:txBody>
      </p:sp>
    </p:spTree>
    <p:extLst>
      <p:ext uri="{BB962C8B-B14F-4D97-AF65-F5344CB8AC3E}">
        <p14:creationId xmlns:p14="http://schemas.microsoft.com/office/powerpoint/2010/main" val="27041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CC327EF-679D-798C-18AA-FADE33612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AEB85640-9426-9BCA-3C65-1B379563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EC716D4-4CA4-CA18-1624-8DDAC1C6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498"/>
            <a:ext cx="19365491" cy="2702479"/>
          </a:xfrm>
        </p:spPr>
        <p:txBody>
          <a:bodyPr>
            <a:normAutofit fontScale="90000"/>
          </a:bodyPr>
          <a:lstStyle/>
          <a:p>
            <a:r>
              <a:rPr lang="cs-CZ" sz="7800" dirty="0"/>
              <a:t>Podání žádosti o dotaci</a:t>
            </a:r>
            <a:br>
              <a:rPr lang="cs-CZ" sz="7800" dirty="0"/>
            </a:br>
            <a:br>
              <a:rPr lang="cs-CZ" sz="8800" dirty="0"/>
            </a:br>
            <a:r>
              <a:rPr lang="cs-CZ" sz="5600" dirty="0"/>
              <a:t>Příloha č. 1 Formulář žádosti TP</a:t>
            </a:r>
            <a:br>
              <a:rPr lang="cs-CZ" sz="8800" dirty="0"/>
            </a:br>
            <a:br>
              <a:rPr lang="cs-CZ" sz="8800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C5B7B3-BC3A-19DA-867F-EA284103CDA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</p:spPr>
        <p:txBody>
          <a:bodyPr/>
          <a:lstStyle/>
          <a:p>
            <a:r>
              <a:rPr lang="cs-CZ" dirty="0"/>
              <a:t>Podoba téměř totožná se žádostí z aplikace Patriot</a:t>
            </a:r>
          </a:p>
          <a:p>
            <a:r>
              <a:rPr lang="cs-CZ" b="1" dirty="0"/>
              <a:t>Číslo projektu přiřazuje dotační pracovník nikoliv žadatel!</a:t>
            </a:r>
          </a:p>
          <a:p>
            <a:r>
              <a:rPr lang="cs-CZ" dirty="0"/>
              <a:t>K žádosti je nutné </a:t>
            </a:r>
            <a:r>
              <a:rPr lang="cs-CZ" b="1" dirty="0"/>
              <a:t>přiložit povinné přílohy.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B24A20-CFAC-9852-FDAF-F43D2A3C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097" y="3781978"/>
            <a:ext cx="127920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06CB4-037B-F4BB-2711-824EBB6F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4E4526-E344-672D-9798-1F9B5309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372962"/>
            <a:ext cx="13998058" cy="1435100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Martel Heavy"/>
                <a:cs typeface="Martel Heavy"/>
                <a:sym typeface="Martel Heavy"/>
              </a:rPr>
              <a:t>Povinné přílohy k žádosti o dotaci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4A8F6A-CA2B-C73C-A892-2F90252473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06499" y="3296093"/>
            <a:ext cx="22163863" cy="9101469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cs-CZ" sz="16000" b="1" spc="50" dirty="0"/>
              <a:t>bankovní identifikace účtu zřízeného u České národní banky  </a:t>
            </a:r>
            <a:r>
              <a:rPr lang="cs-CZ" sz="16000" spc="50" dirty="0"/>
              <a:t>(tj. kopie smlouvy s bankou nebo potvrzení banky o vedení účtu žadatele), na který má být dotace převedena);</a:t>
            </a:r>
          </a:p>
          <a:p>
            <a:pPr lvl="1">
              <a:lnSpc>
                <a:spcPct val="120000"/>
              </a:lnSpc>
            </a:pPr>
            <a:r>
              <a:rPr lang="cs-CZ" sz="16000" b="1" i="1" spc="50" dirty="0"/>
              <a:t>plná moc obsahující identifikaci zmocnitele a zmocněnce, vymezení rozsahu zmocnění, datum udělení plné moci a podpis zmocnitele a zmocněnce, pokud bude dokumenty podepisovat osoba zmocněná statutárním orgánem; </a:t>
            </a:r>
          </a:p>
          <a:p>
            <a:pPr lvl="1">
              <a:lnSpc>
                <a:spcPct val="120000"/>
              </a:lnSpc>
            </a:pPr>
            <a:r>
              <a:rPr lang="cs-CZ" sz="16000" spc="50" dirty="0"/>
              <a:t> </a:t>
            </a:r>
            <a:r>
              <a:rPr lang="cs-CZ" sz="16000" b="1" spc="50" dirty="0"/>
              <a:t>vyplněný Přehled výstupů projektu</a:t>
            </a:r>
            <a:r>
              <a:rPr lang="cs-CZ" sz="16000" spc="50" dirty="0"/>
              <a:t>;</a:t>
            </a:r>
            <a:endParaRPr lang="cs-CZ" sz="16000" b="1" spc="50" dirty="0"/>
          </a:p>
          <a:p>
            <a:pPr lvl="1">
              <a:lnSpc>
                <a:spcPct val="120000"/>
              </a:lnSpc>
            </a:pPr>
            <a:r>
              <a:rPr lang="cs-CZ" sz="16000" spc="50" dirty="0"/>
              <a:t> </a:t>
            </a:r>
            <a:r>
              <a:rPr lang="cs-CZ" sz="16000" b="1" i="1" spc="50" dirty="0"/>
              <a:t>základní informace o externím supervizorovi  </a:t>
            </a:r>
            <a:r>
              <a:rPr lang="cs-CZ" sz="16000" spc="50" dirty="0"/>
              <a:t>(na předepsaném formuláři) s datem a s podpisem ne starším než 3 měsíce </a:t>
            </a:r>
            <a:r>
              <a:rPr lang="cs-CZ" sz="16000" spc="50"/>
              <a:t>před podáním </a:t>
            </a:r>
            <a:r>
              <a:rPr lang="cs-CZ" sz="16000" spc="50" dirty="0"/>
              <a:t>žádosti.</a:t>
            </a:r>
          </a:p>
          <a:p>
            <a:pPr lvl="1">
              <a:lnSpc>
                <a:spcPct val="120000"/>
              </a:lnSpc>
            </a:pPr>
            <a:r>
              <a:rPr lang="cs-CZ" sz="16000" b="1" i="1" spc="50" dirty="0"/>
              <a:t>vyplněné tabulky č. 1 – 4 rozpočtu projektu.</a:t>
            </a:r>
            <a:endParaRPr lang="cs-CZ" sz="16000" spc="50" dirty="0"/>
          </a:p>
          <a:p>
            <a:pPr lvl="1">
              <a:lnSpc>
                <a:spcPct val="120000"/>
              </a:lnSpc>
            </a:pPr>
            <a:endParaRPr lang="cs-CZ" dirty="0"/>
          </a:p>
        </p:txBody>
      </p:sp>
      <p:pic>
        <p:nvPicPr>
          <p:cNvPr id="5" name="Obrázek 4" descr="Obsah obrázku text, Písmo, Grafika, symbol&#10;&#10;Obsah vygenerovaný umělou inteligencí může být nesprávný.">
            <a:extLst>
              <a:ext uri="{FF2B5EF4-FFF2-40B4-BE49-F238E27FC236}">
                <a16:creationId xmlns:a16="http://schemas.microsoft.com/office/drawing/2014/main" id="{47E3A855-7950-C3B0-84DB-68D341E0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991" y="10622450"/>
            <a:ext cx="2605509" cy="201405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DE3FB8D-AF4B-DEBB-8C1B-37E10470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079500"/>
            <a:ext cx="19080421" cy="1435100"/>
          </a:xfrm>
        </p:spPr>
        <p:txBody>
          <a:bodyPr>
            <a:normAutofit/>
          </a:bodyPr>
          <a:lstStyle/>
          <a:p>
            <a:r>
              <a:rPr lang="cs-CZ" sz="7000" dirty="0"/>
              <a:t>Formulář žádosti TP</a:t>
            </a:r>
          </a:p>
        </p:txBody>
      </p:sp>
    </p:spTree>
    <p:extLst>
      <p:ext uri="{BB962C8B-B14F-4D97-AF65-F5344CB8AC3E}">
        <p14:creationId xmlns:p14="http://schemas.microsoft.com/office/powerpoint/2010/main" val="2276832294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b148f-b389-45fa-bce3-f9f8c57b5d9b">
      <Terms xmlns="http://schemas.microsoft.com/office/infopath/2007/PartnerControls"/>
    </lcf76f155ced4ddcb4097134ff3c332f>
    <TaxCatchAll xmlns="d890ca11-1342-4c0e-8b5c-aa5742effa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679E07764ED4C84379AEDE6BA122F" ma:contentTypeVersion="11" ma:contentTypeDescription="Vytvoří nový dokument" ma:contentTypeScope="" ma:versionID="5d2b0a2b65b42cea50631d422d707cd1">
  <xsd:schema xmlns:xsd="http://www.w3.org/2001/XMLSchema" xmlns:xs="http://www.w3.org/2001/XMLSchema" xmlns:p="http://schemas.microsoft.com/office/2006/metadata/properties" xmlns:ns2="ba2b148f-b389-45fa-bce3-f9f8c57b5d9b" xmlns:ns3="d890ca11-1342-4c0e-8b5c-aa5742effa18" targetNamespace="http://schemas.microsoft.com/office/2006/metadata/properties" ma:root="true" ma:fieldsID="bec5374d69f6d23cc2aaeaacb6b37a6d" ns2:_="" ns3:_="">
    <xsd:import namespace="ba2b148f-b389-45fa-bce3-f9f8c57b5d9b"/>
    <xsd:import namespace="d890ca11-1342-4c0e-8b5c-aa5742eff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b148f-b389-45fa-bce3-f9f8c57b5d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878b1145-2734-4df0-b252-269a63a62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0ca11-1342-4c0e-8b5c-aa5742effa1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e1d4e5-936f-43e8-9a9e-fa0c3d05d3fe}" ma:internalName="TaxCatchAll" ma:showField="CatchAllData" ma:web="d890ca11-1342-4c0e-8b5c-aa5742effa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374FF-7126-45FC-AA56-4D9BEDA0EE35}">
  <ds:schemaRefs>
    <ds:schemaRef ds:uri="http://purl.org/dc/dcmitype/"/>
    <ds:schemaRef ds:uri="http://schemas.microsoft.com/office/2006/documentManagement/types"/>
    <ds:schemaRef ds:uri="d890ca11-1342-4c0e-8b5c-aa5742effa18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ba2b148f-b389-45fa-bce3-f9f8c57b5d9b"/>
  </ds:schemaRefs>
</ds:datastoreItem>
</file>

<file path=customXml/itemProps2.xml><?xml version="1.0" encoding="utf-8"?>
<ds:datastoreItem xmlns:ds="http://schemas.openxmlformats.org/officeDocument/2006/customXml" ds:itemID="{8C528355-3899-4E88-B00A-634FAC97D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b148f-b389-45fa-bce3-f9f8c57b5d9b"/>
    <ds:schemaRef ds:uri="d890ca11-1342-4c0e-8b5c-aa5742eff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84AE5-2F68-4D76-91D3-633ED36F5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2251</Words>
  <Application>Microsoft Office PowerPoint</Application>
  <PresentationFormat>Vlastní</PresentationFormat>
  <Paragraphs>215</Paragraphs>
  <Slides>30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Martel</vt:lpstr>
      <vt:lpstr>Wingdings</vt:lpstr>
      <vt:lpstr>Martel ExtraBold</vt:lpstr>
      <vt:lpstr>Martel Heavy</vt:lpstr>
      <vt:lpstr>Martel </vt:lpstr>
      <vt:lpstr>Arial</vt:lpstr>
      <vt:lpstr>Helvetica Neue</vt:lpstr>
      <vt:lpstr>21_BasicWhite</vt:lpstr>
      <vt:lpstr>Podpora terénní práce 2026</vt:lpstr>
      <vt:lpstr>Program semináře pro žadatele</vt:lpstr>
      <vt:lpstr>Výzva k podání žádosti</vt:lpstr>
      <vt:lpstr>Účel dotace (věcné zaměření)</vt:lpstr>
      <vt:lpstr>Výzva k podání žádosti</vt:lpstr>
      <vt:lpstr>Výzva k podání žádosti</vt:lpstr>
      <vt:lpstr>Způsob podání žádosti o dotaci pro rok 2026</vt:lpstr>
      <vt:lpstr>Podání žádosti o dotaci  Příloha č. 1 Formulář žádosti TP  </vt:lpstr>
      <vt:lpstr>Formulář žádosti TP</vt:lpstr>
      <vt:lpstr>Formulář žádosti TP</vt:lpstr>
      <vt:lpstr>Vyplněný Přehled výstupů projektu  </vt:lpstr>
      <vt:lpstr>Okruhy činností TP</vt:lpstr>
      <vt:lpstr>Okruhy činností TP</vt:lpstr>
      <vt:lpstr>Okruhy činností TP</vt:lpstr>
      <vt:lpstr>Okruhy činností TP</vt:lpstr>
      <vt:lpstr>Formulář žádosti TP</vt:lpstr>
      <vt:lpstr>Formulář žádosti TP</vt:lpstr>
      <vt:lpstr>Sestavování rozpočtu dotace</vt:lpstr>
      <vt:lpstr>Uznatelné náklady</vt:lpstr>
      <vt:lpstr>Průběh dotačního řízení</vt:lpstr>
      <vt:lpstr>Hodnocení žádostí o dotace</vt:lpstr>
      <vt:lpstr>Povinnosti příjemce dotace</vt:lpstr>
      <vt:lpstr>Povinnosti příjemce dotace</vt:lpstr>
      <vt:lpstr>Anonymní záznamy práce s osobami z cílové skupiny </vt:lpstr>
      <vt:lpstr>Veřejnosprávní kontrola</vt:lpstr>
      <vt:lpstr>Veřejnosprávní kontrola</vt:lpstr>
      <vt:lpstr>Veřejnosprávní kontrola</vt:lpstr>
      <vt:lpstr>Závěrečná doporučení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Dostupné nájemní bydlení v ČR</dc:title>
  <dc:creator>Ješátková Lucie</dc:creator>
  <cp:lastModifiedBy>Iva Satrapová</cp:lastModifiedBy>
  <cp:revision>63</cp:revision>
  <dcterms:modified xsi:type="dcterms:W3CDTF">2025-09-09T11:07:35Z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0x010100B8C679E07764ED4C84379AEDE6BA122F</vt:lpwstr>
  </property>
  <property fmtid="{D5CDD505-2E9C-101B-9397-08002B2CF9AE}" pid="3" name="MediaServiceImageTags">
    <vt:lpwstr/>
  </property>
</Properties>
</file>