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8"/>
  </p:notesMasterIdLst>
  <p:handoutMasterIdLst>
    <p:handoutMasterId r:id="rId29"/>
  </p:handoutMasterIdLst>
  <p:sldIdLst>
    <p:sldId id="256" r:id="rId5"/>
    <p:sldId id="357" r:id="rId6"/>
    <p:sldId id="371" r:id="rId7"/>
    <p:sldId id="372" r:id="rId8"/>
    <p:sldId id="375" r:id="rId9"/>
    <p:sldId id="366" r:id="rId10"/>
    <p:sldId id="373" r:id="rId11"/>
    <p:sldId id="376" r:id="rId12"/>
    <p:sldId id="339" r:id="rId13"/>
    <p:sldId id="374" r:id="rId14"/>
    <p:sldId id="257" r:id="rId15"/>
    <p:sldId id="355" r:id="rId16"/>
    <p:sldId id="377" r:id="rId17"/>
    <p:sldId id="378" r:id="rId18"/>
    <p:sldId id="322" r:id="rId19"/>
    <p:sldId id="265" r:id="rId20"/>
    <p:sldId id="271" r:id="rId21"/>
    <p:sldId id="379" r:id="rId22"/>
    <p:sldId id="381" r:id="rId23"/>
    <p:sldId id="380" r:id="rId24"/>
    <p:sldId id="281" r:id="rId25"/>
    <p:sldId id="259" r:id="rId26"/>
    <p:sldId id="258" r:id="rId27"/>
  </p:sldIdLst>
  <p:sldSz cx="9144000" cy="6858000" type="screen4x3"/>
  <p:notesSz cx="6797675" cy="9926638"/>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1F3B24-DF48-E38B-F801-7E22635E5418}" name="Korecká Zuzana" initials="KZ" userId="S::zuzana.korecka@mmr.cz::b5fd55d6-a8a3-4dc0-befc-1eaae7a0ce99" providerId="AD"/>
  <p188:author id="{BC2CC97F-157F-BAF8-6699-B481D4683195}" name="Vepřková Radka" initials="VR" userId="S::radka.veprkova@mmr.cz::659b730a-32b6-4e46-a8ea-80c277efac3b" providerId="AD"/>
  <p188:author id="{FCC063BA-490E-F578-14F2-F7BF22E304E5}" name="Duffek Adam" initials="DA" userId="S::adam.duffek@mmr.cz::0b08eed5-5b25-48a4-bf77-c3faa59141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AF3F"/>
    <a:srgbClr val="DB7D00"/>
    <a:srgbClr val="F9E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D01D6-3BED-43EA-8728-C724BF6147DB}" v="11" dt="2023-09-14T13:30:22.244"/>
    <p1510:client id="{5CB2FE71-5F3A-E3B1-7BB4-63A39C3C2E08}" v="3" dt="2023-09-14T14:48:53.039"/>
    <p1510:client id="{79A1F6B0-E997-295D-A7E5-7C5B9686C633}" v="62" dt="2023-09-14T15:28:08.707"/>
    <p1510:client id="{87BA9C0A-D63D-534A-9504-B8109D303036}" v="7" dt="2023-09-14T12:50:03.672"/>
    <p1510:client id="{93419CDF-1F8A-46B5-B6C3-B84064D1E926}" v="587" dt="2023-09-14T16:12:00.352"/>
    <p1510:client id="{CC2C5A43-3418-8F1C-06A0-15DB8240DC1F}" v="4" dt="2023-09-14T11:21:19.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4" y="17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svg"/><Relationship Id="rId1" Type="http://schemas.openxmlformats.org/officeDocument/2006/relationships/image" Target="../media/image15.png"/><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8.png"/><Relationship Id="rId6" Type="http://schemas.openxmlformats.org/officeDocument/2006/relationships/image" Target="../media/image20.svg"/><Relationship Id="rId5" Type="http://schemas.openxmlformats.org/officeDocument/2006/relationships/image" Target="../media/image20.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hyperlink" Target="https://eur01.safelinks.protection.outlook.com/?url=https%3A%2F%2Fwww.socialni-zaclenovani.cz%2Fprojekt-podpora-uzemniho-rozsireni-a-metodickeho-rozvoje-kp%2F&amp;data=05%7C01%7CRadka.Veprkova%40mmr.cz%7Cf3fcfc2ca1494b59189908dbafdfcd5e%7C8227f2a542384dd2baa9cb8d4f57a2e8%7C0%7C0%7C638297147995446687%7CUnknown%7CTWFpbGZsb3d8eyJWIjoiMC4wLjAwMDAiLCJQIjoiV2luMzIiLCJBTiI6Ik1haWwiLCJXVCI6Mn0%3D%7C3000%7C%7C%7C&amp;sdata=yPi2eLhG6SpRDYBg%2F%2BnXJUVAwohUlMXN59k9Gwo9g%2Bs%3D&amp;reserved=0"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svg"/><Relationship Id="rId1" Type="http://schemas.openxmlformats.org/officeDocument/2006/relationships/image" Target="../media/image15.png"/><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8.png"/><Relationship Id="rId6" Type="http://schemas.openxmlformats.org/officeDocument/2006/relationships/image" Target="../media/image20.svg"/><Relationship Id="rId5" Type="http://schemas.openxmlformats.org/officeDocument/2006/relationships/image" Target="../media/image20.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8.svg"/><Relationship Id="rId7" Type="http://schemas.openxmlformats.org/officeDocument/2006/relationships/image" Target="../media/image23.png"/><Relationship Id="rId1" Type="http://schemas.openxmlformats.org/officeDocument/2006/relationships/image" Target="../media/image21.png"/><Relationship Id="rId6" Type="http://schemas.openxmlformats.org/officeDocument/2006/relationships/image" Target="../media/image22.svg"/><Relationship Id="rId5" Type="http://schemas.openxmlformats.org/officeDocument/2006/relationships/image" Target="../media/image22.png"/><Relationship Id="rId4" Type="http://schemas.openxmlformats.org/officeDocument/2006/relationships/hyperlink" Target="https://eur01.safelinks.protection.outlook.com/?url=https%3A%2F%2Fwww.socialni-zaclenovani.cz%2Fprojekt-podpora-uzemniho-rozsireni-a-metodickeho-rozvoje-kp%2F&amp;data=05%7C01%7CRadka.Veprkova%40mmr.cz%7Cf3fcfc2ca1494b59189908dbafdfcd5e%7C8227f2a542384dd2baa9cb8d4f57a2e8%7C0%7C0%7C638297147995446687%7CUnknown%7CTWFpbGZsb3d8eyJWIjoiMC4wLjAwMDAiLCJQIjoiV2luMzIiLCJBTiI6Ik1haWwiLCJXVCI6Mn0%3D%7C3000%7C%7C%7C&amp;sdata=yPi2eLhG6SpRDYBg%2F%2BnXJUVAwohUlMXN59k9Gwo9g%2Bs%3D&amp;reserved=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3DA4A-87D1-437B-94A2-B8EE01A7128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0508C16-35E5-43E9-A1C9-8984D2794856}">
      <dgm:prSet custT="1"/>
      <dgm:spPr/>
      <dgm:t>
        <a:bodyPr/>
        <a:lstStyle/>
        <a:p>
          <a:pPr algn="just">
            <a:lnSpc>
              <a:spcPct val="100000"/>
            </a:lnSpc>
          </a:pPr>
          <a:r>
            <a:rPr lang="cs-CZ" sz="1500" dirty="0"/>
            <a:t>Agentura podporuje obce při nastavování systémů prevence ztráty bydlení, systémů zabydlování, metodickou i koordinační podporu při tvorbě sociálních realitních agentur, garančních a krizových fondů, revize pravidel přidělování bytů a správy bytového fondu. </a:t>
          </a:r>
          <a:endParaRPr lang="en-US" sz="1500" dirty="0"/>
        </a:p>
      </dgm:t>
    </dgm:pt>
    <dgm:pt modelId="{B8B47B6E-2E80-4EF5-9843-51C5AC9EB507}" type="parTrans" cxnId="{168CD5DC-74CA-48B1-9020-8EF9B11377E1}">
      <dgm:prSet/>
      <dgm:spPr/>
      <dgm:t>
        <a:bodyPr/>
        <a:lstStyle/>
        <a:p>
          <a:endParaRPr lang="en-US"/>
        </a:p>
      </dgm:t>
    </dgm:pt>
    <dgm:pt modelId="{B8DC37E2-30AC-4E54-BAC8-E1B12D250E86}" type="sibTrans" cxnId="{168CD5DC-74CA-48B1-9020-8EF9B11377E1}">
      <dgm:prSet/>
      <dgm:spPr/>
      <dgm:t>
        <a:bodyPr/>
        <a:lstStyle/>
        <a:p>
          <a:endParaRPr lang="en-US"/>
        </a:p>
      </dgm:t>
    </dgm:pt>
    <dgm:pt modelId="{0D0A9E97-81E7-4932-9ABB-5BF6E2326152}">
      <dgm:prSet custT="1"/>
      <dgm:spPr/>
      <dgm:t>
        <a:bodyPr/>
        <a:lstStyle/>
        <a:p>
          <a:pPr algn="just">
            <a:lnSpc>
              <a:spcPct val="100000"/>
            </a:lnSpc>
          </a:pPr>
          <a:r>
            <a:rPr lang="cs-CZ" sz="1500" dirty="0"/>
            <a:t>Podpora je realizována formou analytické a konzultační činnosti a školení, např. proškolení sociálních pracovníků peery se zkušeností z programů zabydlování, zprostředkování kontaktu s těmi, kdo zakládali garanční fond, sociální realitní kancelář atd.</a:t>
          </a:r>
          <a:endParaRPr lang="en-US" sz="1500" dirty="0"/>
        </a:p>
      </dgm:t>
    </dgm:pt>
    <dgm:pt modelId="{4AEF3724-663F-4705-82E0-6188809DB87B}" type="parTrans" cxnId="{625052F3-A2AD-49FF-9ECD-B40188FB5E74}">
      <dgm:prSet/>
      <dgm:spPr/>
      <dgm:t>
        <a:bodyPr/>
        <a:lstStyle/>
        <a:p>
          <a:endParaRPr lang="en-US"/>
        </a:p>
      </dgm:t>
    </dgm:pt>
    <dgm:pt modelId="{3A87E29D-38CA-43EE-8D88-E3E36D496E53}" type="sibTrans" cxnId="{625052F3-A2AD-49FF-9ECD-B40188FB5E74}">
      <dgm:prSet/>
      <dgm:spPr/>
      <dgm:t>
        <a:bodyPr/>
        <a:lstStyle/>
        <a:p>
          <a:endParaRPr lang="en-US"/>
        </a:p>
      </dgm:t>
    </dgm:pt>
    <dgm:pt modelId="{116EF316-F291-4314-A5FD-1B3EA695F4BF}">
      <dgm:prSet custT="1"/>
      <dgm:spPr/>
      <dgm:t>
        <a:bodyPr/>
        <a:lstStyle/>
        <a:p>
          <a:pPr algn="just">
            <a:lnSpc>
              <a:spcPct val="100000"/>
            </a:lnSpc>
          </a:pPr>
          <a:r>
            <a:rPr lang="cs-CZ" sz="1500" dirty="0">
              <a:effectLst/>
              <a:latin typeface="+mn-lt"/>
              <a:cs typeface="Times New Roman" panose="02020603050405020304" pitchFamily="18" charset="0"/>
            </a:rPr>
            <a:t>Agentura byla zapojena do příprav komponenty Národního plánu obnovy k dostupnému bydlení a do příprav zákona o podpoře v bydlení (RIA). </a:t>
          </a:r>
          <a:endParaRPr lang="cs-CZ" sz="1500" dirty="0">
            <a:effectLst/>
            <a:latin typeface="+mn-lt"/>
            <a:ea typeface="Arial" panose="020B0604020202020204" pitchFamily="34" charset="0"/>
            <a:cs typeface="Times New Roman" panose="02020603050405020304" pitchFamily="18" charset="0"/>
          </a:endParaRPr>
        </a:p>
      </dgm:t>
    </dgm:pt>
    <dgm:pt modelId="{8C3B115F-D37C-4F8E-8D3D-7DF9E47529C4}" type="parTrans" cxnId="{7DC25B2A-DAB8-407E-AC15-A481686C63AD}">
      <dgm:prSet/>
      <dgm:spPr/>
      <dgm:t>
        <a:bodyPr/>
        <a:lstStyle/>
        <a:p>
          <a:endParaRPr lang="cs-CZ"/>
        </a:p>
      </dgm:t>
    </dgm:pt>
    <dgm:pt modelId="{95D6482C-DB1D-4008-BA98-DF90C1AA19FA}" type="sibTrans" cxnId="{7DC25B2A-DAB8-407E-AC15-A481686C63AD}">
      <dgm:prSet/>
      <dgm:spPr/>
      <dgm:t>
        <a:bodyPr/>
        <a:lstStyle/>
        <a:p>
          <a:endParaRPr lang="cs-CZ"/>
        </a:p>
      </dgm:t>
    </dgm:pt>
    <dgm:pt modelId="{D44753D2-AF27-4451-AA52-590DD261F29F}">
      <dgm:prSet custT="1"/>
      <dgm:spPr/>
      <dgm:t>
        <a:bodyPr/>
        <a:lstStyle/>
        <a:p>
          <a:pPr algn="just">
            <a:lnSpc>
              <a:spcPct val="100000"/>
            </a:lnSpc>
          </a:pPr>
          <a:r>
            <a:rPr lang="cs-CZ" sz="1500" dirty="0">
              <a:effectLst/>
              <a:latin typeface="+mn-lt"/>
              <a:cs typeface="Times New Roman" panose="02020603050405020304" pitchFamily="18" charset="0"/>
            </a:rPr>
            <a:t>V novém projektu od 1.10. 2023 podporuje systémy a koncepce sociálního a dostupného bydlení na krajské úrovni a obcím nabízí podporu při přípravě investičních projektů. Cílem je tvorba kapacit dostupného bydlení, revitalizace veřejného prostoru a zajištění kapacit sociálních služeb/občanské vybavenosti.</a:t>
          </a:r>
          <a:endParaRPr lang="en-US" sz="1500" dirty="0">
            <a:latin typeface="+mn-lt"/>
          </a:endParaRPr>
        </a:p>
      </dgm:t>
    </dgm:pt>
    <dgm:pt modelId="{D86F0A40-299E-47F7-AEE0-37DFADD50893}" type="parTrans" cxnId="{4F6769D0-F9F6-4970-99A3-E3629ACC3FB1}">
      <dgm:prSet/>
      <dgm:spPr/>
      <dgm:t>
        <a:bodyPr/>
        <a:lstStyle/>
        <a:p>
          <a:endParaRPr lang="cs-CZ"/>
        </a:p>
      </dgm:t>
    </dgm:pt>
    <dgm:pt modelId="{3468451F-7B48-4696-B6DE-4A8E959A591A}" type="sibTrans" cxnId="{4F6769D0-F9F6-4970-99A3-E3629ACC3FB1}">
      <dgm:prSet/>
      <dgm:spPr/>
      <dgm:t>
        <a:bodyPr/>
        <a:lstStyle/>
        <a:p>
          <a:endParaRPr lang="cs-CZ"/>
        </a:p>
      </dgm:t>
    </dgm:pt>
    <dgm:pt modelId="{67C0579F-A130-4F9A-871D-EE47D6B563F4}" type="pres">
      <dgm:prSet presAssocID="{42F3DA4A-87D1-437B-94A2-B8EE01A71289}" presName="root" presStyleCnt="0">
        <dgm:presLayoutVars>
          <dgm:dir/>
          <dgm:resizeHandles val="exact"/>
        </dgm:presLayoutVars>
      </dgm:prSet>
      <dgm:spPr/>
      <dgm:t>
        <a:bodyPr/>
        <a:lstStyle/>
        <a:p>
          <a:endParaRPr lang="cs-CZ"/>
        </a:p>
      </dgm:t>
    </dgm:pt>
    <dgm:pt modelId="{8A27CD52-9AD4-4B4D-BA73-23972EF4411D}" type="pres">
      <dgm:prSet presAssocID="{D0508C16-35E5-43E9-A1C9-8984D2794856}" presName="compNode" presStyleCnt="0"/>
      <dgm:spPr/>
    </dgm:pt>
    <dgm:pt modelId="{4981C260-42CC-48D8-B62C-4851C334C7D7}" type="pres">
      <dgm:prSet presAssocID="{D0508C16-35E5-43E9-A1C9-8984D2794856}" presName="bgRect" presStyleLbl="bgShp" presStyleIdx="0" presStyleCnt="4"/>
      <dgm:spPr/>
    </dgm:pt>
    <dgm:pt modelId="{368EAD16-0751-4ECC-A9C9-430FEF879DF7}" type="pres">
      <dgm:prSet presAssocID="{D0508C16-35E5-43E9-A1C9-8984D2794856}"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cs-CZ"/>
        </a:p>
      </dgm:t>
      <dgm:extLst>
        <a:ext uri="{E40237B7-FDA0-4F09-8148-C483321AD2D9}">
          <dgm14:cNvPr xmlns:dgm14="http://schemas.microsoft.com/office/drawing/2010/diagram" id="0" name="" descr="Město"/>
        </a:ext>
      </dgm:extLst>
    </dgm:pt>
    <dgm:pt modelId="{0C3477BE-6C24-40A1-AF7A-7C6ECA4AE95D}" type="pres">
      <dgm:prSet presAssocID="{D0508C16-35E5-43E9-A1C9-8984D2794856}" presName="spaceRect" presStyleCnt="0"/>
      <dgm:spPr/>
    </dgm:pt>
    <dgm:pt modelId="{9C9843A4-248A-4DD8-8BAD-4AB5694BE707}" type="pres">
      <dgm:prSet presAssocID="{D0508C16-35E5-43E9-A1C9-8984D2794856}" presName="parTx" presStyleLbl="revTx" presStyleIdx="0" presStyleCnt="4" custScaleX="101380" custScaleY="100098" custLinFactNeighborX="942" custLinFactNeighborY="-2996">
        <dgm:presLayoutVars>
          <dgm:chMax val="0"/>
          <dgm:chPref val="0"/>
        </dgm:presLayoutVars>
      </dgm:prSet>
      <dgm:spPr/>
      <dgm:t>
        <a:bodyPr/>
        <a:lstStyle/>
        <a:p>
          <a:endParaRPr lang="cs-CZ"/>
        </a:p>
      </dgm:t>
    </dgm:pt>
    <dgm:pt modelId="{32BD3F9D-4045-4F62-A2E1-C98363A61A60}" type="pres">
      <dgm:prSet presAssocID="{B8DC37E2-30AC-4E54-BAC8-E1B12D250E86}" presName="sibTrans" presStyleCnt="0"/>
      <dgm:spPr/>
    </dgm:pt>
    <dgm:pt modelId="{1BE2957F-2744-4744-A285-C189739CE6E9}" type="pres">
      <dgm:prSet presAssocID="{0D0A9E97-81E7-4932-9ABB-5BF6E2326152}" presName="compNode" presStyleCnt="0"/>
      <dgm:spPr/>
    </dgm:pt>
    <dgm:pt modelId="{E1B0DE35-403D-4B1A-928D-38D569B48F67}" type="pres">
      <dgm:prSet presAssocID="{0D0A9E97-81E7-4932-9ABB-5BF6E2326152}" presName="bgRect" presStyleLbl="bgShp" presStyleIdx="1" presStyleCnt="4"/>
      <dgm:spPr/>
    </dgm:pt>
    <dgm:pt modelId="{4D99B562-D359-4146-85AD-0122B69C72A7}" type="pres">
      <dgm:prSet presAssocID="{0D0A9E97-81E7-4932-9ABB-5BF6E232615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cs-CZ"/>
        </a:p>
      </dgm:t>
      <dgm:extLst>
        <a:ext uri="{E40237B7-FDA0-4F09-8148-C483321AD2D9}">
          <dgm14:cNvPr xmlns:dgm14="http://schemas.microsoft.com/office/drawing/2010/diagram" id="0" name="" descr="Questions"/>
        </a:ext>
      </dgm:extLst>
    </dgm:pt>
    <dgm:pt modelId="{90806307-976A-4A6A-925F-3D29297E0848}" type="pres">
      <dgm:prSet presAssocID="{0D0A9E97-81E7-4932-9ABB-5BF6E2326152}" presName="spaceRect" presStyleCnt="0"/>
      <dgm:spPr/>
    </dgm:pt>
    <dgm:pt modelId="{FE93407A-CF26-41EC-BC73-7331F2BFAE25}" type="pres">
      <dgm:prSet presAssocID="{0D0A9E97-81E7-4932-9ABB-5BF6E2326152}" presName="parTx" presStyleLbl="revTx" presStyleIdx="1" presStyleCnt="4">
        <dgm:presLayoutVars>
          <dgm:chMax val="0"/>
          <dgm:chPref val="0"/>
        </dgm:presLayoutVars>
      </dgm:prSet>
      <dgm:spPr/>
      <dgm:t>
        <a:bodyPr/>
        <a:lstStyle/>
        <a:p>
          <a:endParaRPr lang="cs-CZ"/>
        </a:p>
      </dgm:t>
    </dgm:pt>
    <dgm:pt modelId="{C0526CAC-3860-4475-9D7B-3D10FDBD48E2}" type="pres">
      <dgm:prSet presAssocID="{3A87E29D-38CA-43EE-8D88-E3E36D496E53}" presName="sibTrans" presStyleCnt="0"/>
      <dgm:spPr/>
    </dgm:pt>
    <dgm:pt modelId="{09A3A8AF-2670-486C-A991-DE6A456FBFC5}" type="pres">
      <dgm:prSet presAssocID="{116EF316-F291-4314-A5FD-1B3EA695F4BF}" presName="compNode" presStyleCnt="0"/>
      <dgm:spPr/>
    </dgm:pt>
    <dgm:pt modelId="{82979133-A3B7-4597-A93E-A52DD4506F5D}" type="pres">
      <dgm:prSet presAssocID="{116EF316-F291-4314-A5FD-1B3EA695F4BF}" presName="bgRect" presStyleLbl="bgShp" presStyleIdx="2" presStyleCnt="4" custLinFactNeighborY="-2807"/>
      <dgm:spPr/>
    </dgm:pt>
    <dgm:pt modelId="{82FBE26B-EC15-4D20-BAFA-B78FBF2AE25A}" type="pres">
      <dgm:prSet presAssocID="{116EF316-F291-4314-A5FD-1B3EA695F4BF}" presName="iconRect" presStyleLbl="node1" presStyleIdx="2" presStyleCnt="4"/>
      <dgm:spPr>
        <a:blipFill rotWithShape="1">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cs-CZ"/>
        </a:p>
      </dgm:t>
    </dgm:pt>
    <dgm:pt modelId="{8AB38837-57EB-4307-B180-05EAD4052E84}" type="pres">
      <dgm:prSet presAssocID="{116EF316-F291-4314-A5FD-1B3EA695F4BF}" presName="spaceRect" presStyleCnt="0"/>
      <dgm:spPr/>
    </dgm:pt>
    <dgm:pt modelId="{8CE9FF6B-B70C-475D-A53F-0EA85A08011E}" type="pres">
      <dgm:prSet presAssocID="{116EF316-F291-4314-A5FD-1B3EA695F4BF}" presName="parTx" presStyleLbl="revTx" presStyleIdx="2" presStyleCnt="4">
        <dgm:presLayoutVars>
          <dgm:chMax val="0"/>
          <dgm:chPref val="0"/>
        </dgm:presLayoutVars>
      </dgm:prSet>
      <dgm:spPr/>
      <dgm:t>
        <a:bodyPr/>
        <a:lstStyle/>
        <a:p>
          <a:endParaRPr lang="cs-CZ"/>
        </a:p>
      </dgm:t>
    </dgm:pt>
    <dgm:pt modelId="{247CD59B-5447-43BA-ADBC-FAF97E1FD592}" type="pres">
      <dgm:prSet presAssocID="{95D6482C-DB1D-4008-BA98-DF90C1AA19FA}" presName="sibTrans" presStyleCnt="0"/>
      <dgm:spPr/>
    </dgm:pt>
    <dgm:pt modelId="{3F35B551-9013-4BC0-8A7A-EC916A87AE80}" type="pres">
      <dgm:prSet presAssocID="{D44753D2-AF27-4451-AA52-590DD261F29F}" presName="compNode" presStyleCnt="0"/>
      <dgm:spPr/>
    </dgm:pt>
    <dgm:pt modelId="{1660EC73-5D52-4996-90CB-76288439590D}" type="pres">
      <dgm:prSet presAssocID="{D44753D2-AF27-4451-AA52-590DD261F29F}" presName="bgRect" presStyleLbl="bgShp" presStyleIdx="3" presStyleCnt="4"/>
      <dgm:spPr/>
    </dgm:pt>
    <dgm:pt modelId="{F8697BFA-D0A0-48B1-9EC7-1B1B68EA812D}" type="pres">
      <dgm:prSet presAssocID="{D44753D2-AF27-4451-AA52-590DD261F29F}" presName="iconRect" presStyleLbl="node1" presStyleIdx="3" presStyleCnt="4"/>
      <dgm:spPr>
        <a:blipFill rotWithShape="1">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cs-CZ"/>
        </a:p>
      </dgm:t>
    </dgm:pt>
    <dgm:pt modelId="{9F554646-1B4F-4D87-B0E9-BD3EC91A4687}" type="pres">
      <dgm:prSet presAssocID="{D44753D2-AF27-4451-AA52-590DD261F29F}" presName="spaceRect" presStyleCnt="0"/>
      <dgm:spPr/>
    </dgm:pt>
    <dgm:pt modelId="{2ED24EE4-FB0C-451C-A0F7-6903E99F6873}" type="pres">
      <dgm:prSet presAssocID="{D44753D2-AF27-4451-AA52-590DD261F29F}" presName="parTx" presStyleLbl="revTx" presStyleIdx="3" presStyleCnt="4">
        <dgm:presLayoutVars>
          <dgm:chMax val="0"/>
          <dgm:chPref val="0"/>
        </dgm:presLayoutVars>
      </dgm:prSet>
      <dgm:spPr/>
      <dgm:t>
        <a:bodyPr/>
        <a:lstStyle/>
        <a:p>
          <a:endParaRPr lang="cs-CZ"/>
        </a:p>
      </dgm:t>
    </dgm:pt>
  </dgm:ptLst>
  <dgm:cxnLst>
    <dgm:cxn modelId="{625052F3-A2AD-49FF-9ECD-B40188FB5E74}" srcId="{42F3DA4A-87D1-437B-94A2-B8EE01A71289}" destId="{0D0A9E97-81E7-4932-9ABB-5BF6E2326152}" srcOrd="1" destOrd="0" parTransId="{4AEF3724-663F-4705-82E0-6188809DB87B}" sibTransId="{3A87E29D-38CA-43EE-8D88-E3E36D496E53}"/>
    <dgm:cxn modelId="{9FC07102-D238-457B-BBE8-12BE67B6EE75}" type="presOf" srcId="{42F3DA4A-87D1-437B-94A2-B8EE01A71289}" destId="{67C0579F-A130-4F9A-871D-EE47D6B563F4}" srcOrd="0" destOrd="0" presId="urn:microsoft.com/office/officeart/2018/2/layout/IconVerticalSolidList"/>
    <dgm:cxn modelId="{D0C360B2-2708-44F4-80CF-2A4EFC864CAB}" type="presOf" srcId="{D0508C16-35E5-43E9-A1C9-8984D2794856}" destId="{9C9843A4-248A-4DD8-8BAD-4AB5694BE707}" srcOrd="0" destOrd="0" presId="urn:microsoft.com/office/officeart/2018/2/layout/IconVerticalSolidList"/>
    <dgm:cxn modelId="{168CD5DC-74CA-48B1-9020-8EF9B11377E1}" srcId="{42F3DA4A-87D1-437B-94A2-B8EE01A71289}" destId="{D0508C16-35E5-43E9-A1C9-8984D2794856}" srcOrd="0" destOrd="0" parTransId="{B8B47B6E-2E80-4EF5-9843-51C5AC9EB507}" sibTransId="{B8DC37E2-30AC-4E54-BAC8-E1B12D250E86}"/>
    <dgm:cxn modelId="{14A69441-E632-4330-B265-10CE9130F132}" type="presOf" srcId="{0D0A9E97-81E7-4932-9ABB-5BF6E2326152}" destId="{FE93407A-CF26-41EC-BC73-7331F2BFAE25}" srcOrd="0" destOrd="0" presId="urn:microsoft.com/office/officeart/2018/2/layout/IconVerticalSolidList"/>
    <dgm:cxn modelId="{7DC25B2A-DAB8-407E-AC15-A481686C63AD}" srcId="{42F3DA4A-87D1-437B-94A2-B8EE01A71289}" destId="{116EF316-F291-4314-A5FD-1B3EA695F4BF}" srcOrd="2" destOrd="0" parTransId="{8C3B115F-D37C-4F8E-8D3D-7DF9E47529C4}" sibTransId="{95D6482C-DB1D-4008-BA98-DF90C1AA19FA}"/>
    <dgm:cxn modelId="{847A3796-7E50-440B-B4A6-55DD4A37775E}" type="presOf" srcId="{D44753D2-AF27-4451-AA52-590DD261F29F}" destId="{2ED24EE4-FB0C-451C-A0F7-6903E99F6873}" srcOrd="0" destOrd="0" presId="urn:microsoft.com/office/officeart/2018/2/layout/IconVerticalSolidList"/>
    <dgm:cxn modelId="{155C26FE-6217-4E90-A167-34D8E5394FAB}" type="presOf" srcId="{116EF316-F291-4314-A5FD-1B3EA695F4BF}" destId="{8CE9FF6B-B70C-475D-A53F-0EA85A08011E}" srcOrd="0" destOrd="0" presId="urn:microsoft.com/office/officeart/2018/2/layout/IconVerticalSolidList"/>
    <dgm:cxn modelId="{4F6769D0-F9F6-4970-99A3-E3629ACC3FB1}" srcId="{42F3DA4A-87D1-437B-94A2-B8EE01A71289}" destId="{D44753D2-AF27-4451-AA52-590DD261F29F}" srcOrd="3" destOrd="0" parTransId="{D86F0A40-299E-47F7-AEE0-37DFADD50893}" sibTransId="{3468451F-7B48-4696-B6DE-4A8E959A591A}"/>
    <dgm:cxn modelId="{B7EC8269-1087-4610-9A16-C28CA166EB3D}" type="presParOf" srcId="{67C0579F-A130-4F9A-871D-EE47D6B563F4}" destId="{8A27CD52-9AD4-4B4D-BA73-23972EF4411D}" srcOrd="0" destOrd="0" presId="urn:microsoft.com/office/officeart/2018/2/layout/IconVerticalSolidList"/>
    <dgm:cxn modelId="{B272AFD5-0FA2-418C-A61B-C173CA8D776F}" type="presParOf" srcId="{8A27CD52-9AD4-4B4D-BA73-23972EF4411D}" destId="{4981C260-42CC-48D8-B62C-4851C334C7D7}" srcOrd="0" destOrd="0" presId="urn:microsoft.com/office/officeart/2018/2/layout/IconVerticalSolidList"/>
    <dgm:cxn modelId="{80EF2A87-04B0-4D5E-A510-7C16E01A7F5E}" type="presParOf" srcId="{8A27CD52-9AD4-4B4D-BA73-23972EF4411D}" destId="{368EAD16-0751-4ECC-A9C9-430FEF879DF7}" srcOrd="1" destOrd="0" presId="urn:microsoft.com/office/officeart/2018/2/layout/IconVerticalSolidList"/>
    <dgm:cxn modelId="{C30CB141-A876-4637-AB50-14D00C91E91D}" type="presParOf" srcId="{8A27CD52-9AD4-4B4D-BA73-23972EF4411D}" destId="{0C3477BE-6C24-40A1-AF7A-7C6ECA4AE95D}" srcOrd="2" destOrd="0" presId="urn:microsoft.com/office/officeart/2018/2/layout/IconVerticalSolidList"/>
    <dgm:cxn modelId="{80CA6387-7989-4B3E-96F3-7AA0CDE35369}" type="presParOf" srcId="{8A27CD52-9AD4-4B4D-BA73-23972EF4411D}" destId="{9C9843A4-248A-4DD8-8BAD-4AB5694BE707}" srcOrd="3" destOrd="0" presId="urn:microsoft.com/office/officeart/2018/2/layout/IconVerticalSolidList"/>
    <dgm:cxn modelId="{F9D7023B-3D2A-4187-AD36-5D6801273E15}" type="presParOf" srcId="{67C0579F-A130-4F9A-871D-EE47D6B563F4}" destId="{32BD3F9D-4045-4F62-A2E1-C98363A61A60}" srcOrd="1" destOrd="0" presId="urn:microsoft.com/office/officeart/2018/2/layout/IconVerticalSolidList"/>
    <dgm:cxn modelId="{894C72DE-1FD7-41C8-B7CA-B92391E23BAC}" type="presParOf" srcId="{67C0579F-A130-4F9A-871D-EE47D6B563F4}" destId="{1BE2957F-2744-4744-A285-C189739CE6E9}" srcOrd="2" destOrd="0" presId="urn:microsoft.com/office/officeart/2018/2/layout/IconVerticalSolidList"/>
    <dgm:cxn modelId="{F115722B-D30D-4201-B372-5DD62A038BC1}" type="presParOf" srcId="{1BE2957F-2744-4744-A285-C189739CE6E9}" destId="{E1B0DE35-403D-4B1A-928D-38D569B48F67}" srcOrd="0" destOrd="0" presId="urn:microsoft.com/office/officeart/2018/2/layout/IconVerticalSolidList"/>
    <dgm:cxn modelId="{8499AFB5-E4CE-4B1D-B30C-E1F2E7210303}" type="presParOf" srcId="{1BE2957F-2744-4744-A285-C189739CE6E9}" destId="{4D99B562-D359-4146-85AD-0122B69C72A7}" srcOrd="1" destOrd="0" presId="urn:microsoft.com/office/officeart/2018/2/layout/IconVerticalSolidList"/>
    <dgm:cxn modelId="{3C232E53-161D-442F-98DB-7458FD31E694}" type="presParOf" srcId="{1BE2957F-2744-4744-A285-C189739CE6E9}" destId="{90806307-976A-4A6A-925F-3D29297E0848}" srcOrd="2" destOrd="0" presId="urn:microsoft.com/office/officeart/2018/2/layout/IconVerticalSolidList"/>
    <dgm:cxn modelId="{4B472872-88C6-4376-BDCB-5D27F8C72A46}" type="presParOf" srcId="{1BE2957F-2744-4744-A285-C189739CE6E9}" destId="{FE93407A-CF26-41EC-BC73-7331F2BFAE25}" srcOrd="3" destOrd="0" presId="urn:microsoft.com/office/officeart/2018/2/layout/IconVerticalSolidList"/>
    <dgm:cxn modelId="{52A266B3-C45D-4732-93E3-6830026ADACF}" type="presParOf" srcId="{67C0579F-A130-4F9A-871D-EE47D6B563F4}" destId="{C0526CAC-3860-4475-9D7B-3D10FDBD48E2}" srcOrd="3" destOrd="0" presId="urn:microsoft.com/office/officeart/2018/2/layout/IconVerticalSolidList"/>
    <dgm:cxn modelId="{BBB00795-21FB-40D4-ACD8-3FD0DB76F168}" type="presParOf" srcId="{67C0579F-A130-4F9A-871D-EE47D6B563F4}" destId="{09A3A8AF-2670-486C-A991-DE6A456FBFC5}" srcOrd="4" destOrd="0" presId="urn:microsoft.com/office/officeart/2018/2/layout/IconVerticalSolidList"/>
    <dgm:cxn modelId="{ABA78356-F657-4466-9F2E-0B577A7C364A}" type="presParOf" srcId="{09A3A8AF-2670-486C-A991-DE6A456FBFC5}" destId="{82979133-A3B7-4597-A93E-A52DD4506F5D}" srcOrd="0" destOrd="0" presId="urn:microsoft.com/office/officeart/2018/2/layout/IconVerticalSolidList"/>
    <dgm:cxn modelId="{F46F21D5-CDF3-43AE-A77C-27D3C0DA05EE}" type="presParOf" srcId="{09A3A8AF-2670-486C-A991-DE6A456FBFC5}" destId="{82FBE26B-EC15-4D20-BAFA-B78FBF2AE25A}" srcOrd="1" destOrd="0" presId="urn:microsoft.com/office/officeart/2018/2/layout/IconVerticalSolidList"/>
    <dgm:cxn modelId="{C6EB6B52-BF53-4654-A878-B937C3A521CD}" type="presParOf" srcId="{09A3A8AF-2670-486C-A991-DE6A456FBFC5}" destId="{8AB38837-57EB-4307-B180-05EAD4052E84}" srcOrd="2" destOrd="0" presId="urn:microsoft.com/office/officeart/2018/2/layout/IconVerticalSolidList"/>
    <dgm:cxn modelId="{0CDC3259-3183-4861-A6DC-C14ACE26D8CF}" type="presParOf" srcId="{09A3A8AF-2670-486C-A991-DE6A456FBFC5}" destId="{8CE9FF6B-B70C-475D-A53F-0EA85A08011E}" srcOrd="3" destOrd="0" presId="urn:microsoft.com/office/officeart/2018/2/layout/IconVerticalSolidList"/>
    <dgm:cxn modelId="{0E73A95D-2E87-492C-BEEE-FAF5F0501D3C}" type="presParOf" srcId="{67C0579F-A130-4F9A-871D-EE47D6B563F4}" destId="{247CD59B-5447-43BA-ADBC-FAF97E1FD592}" srcOrd="5" destOrd="0" presId="urn:microsoft.com/office/officeart/2018/2/layout/IconVerticalSolidList"/>
    <dgm:cxn modelId="{4E372658-353F-41D0-A044-53B3754ED91C}" type="presParOf" srcId="{67C0579F-A130-4F9A-871D-EE47D6B563F4}" destId="{3F35B551-9013-4BC0-8A7A-EC916A87AE80}" srcOrd="6" destOrd="0" presId="urn:microsoft.com/office/officeart/2018/2/layout/IconVerticalSolidList"/>
    <dgm:cxn modelId="{D734A7A5-8C11-479E-9B1C-FC22B7A86FE3}" type="presParOf" srcId="{3F35B551-9013-4BC0-8A7A-EC916A87AE80}" destId="{1660EC73-5D52-4996-90CB-76288439590D}" srcOrd="0" destOrd="0" presId="urn:microsoft.com/office/officeart/2018/2/layout/IconVerticalSolidList"/>
    <dgm:cxn modelId="{BA738EF3-ECAC-44C8-84A8-7FAD8046F46A}" type="presParOf" srcId="{3F35B551-9013-4BC0-8A7A-EC916A87AE80}" destId="{F8697BFA-D0A0-48B1-9EC7-1B1B68EA812D}" srcOrd="1" destOrd="0" presId="urn:microsoft.com/office/officeart/2018/2/layout/IconVerticalSolidList"/>
    <dgm:cxn modelId="{1D6FBB22-97B7-41A7-A323-C0DBD9743505}" type="presParOf" srcId="{3F35B551-9013-4BC0-8A7A-EC916A87AE80}" destId="{9F554646-1B4F-4D87-B0E9-BD3EC91A4687}" srcOrd="2" destOrd="0" presId="urn:microsoft.com/office/officeart/2018/2/layout/IconVerticalSolidList"/>
    <dgm:cxn modelId="{0ACD6932-DD6E-4A36-9234-F9133F73E018}" type="presParOf" srcId="{3F35B551-9013-4BC0-8A7A-EC916A87AE80}" destId="{2ED24EE4-FB0C-451C-A0F7-6903E99F68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3DA4A-87D1-437B-94A2-B8EE01A71289}" type="doc">
      <dgm:prSet loTypeId="urn:microsoft.com/office/officeart/2018/2/layout/IconVerticalSolidList" loCatId="icon" qsTypeId="urn:microsoft.com/office/officeart/2005/8/quickstyle/simple2" qsCatId="simple" csTypeId="urn:microsoft.com/office/officeart/2005/8/colors/accent1_2" csCatId="accent1" phldr="1"/>
      <dgm:spPr/>
      <dgm:t>
        <a:bodyPr/>
        <a:lstStyle/>
        <a:p>
          <a:endParaRPr lang="en-US"/>
        </a:p>
      </dgm:t>
    </dgm:pt>
    <dgm:pt modelId="{D0508C16-35E5-43E9-A1C9-8984D2794856}">
      <dgm:prSet custT="1"/>
      <dgm:spPr/>
      <dgm:t>
        <a:bodyPr/>
        <a:lstStyle/>
        <a:p>
          <a:pPr>
            <a:lnSpc>
              <a:spcPct val="100000"/>
            </a:lnSpc>
          </a:pPr>
          <a:r>
            <a:rPr lang="cs-CZ" sz="1600" b="0" i="0" dirty="0">
              <a:latin typeface="+mn-lt"/>
            </a:rPr>
            <a:t>Agentura pro sociální začleňování v lokalitách své působnosti podporuje jednotlivé školy, obce či kraje v nastavování</a:t>
          </a:r>
          <a:r>
            <a:rPr lang="en-US" sz="1600" b="0" i="0" dirty="0">
              <a:latin typeface="+mn-lt"/>
            </a:rPr>
            <a:t> </a:t>
          </a:r>
          <a:r>
            <a:rPr lang="cs-CZ" sz="1600" b="0" i="0" dirty="0">
              <a:latin typeface="+mn-lt"/>
            </a:rPr>
            <a:t>opatření, která vedou k podpoře a začleňování dětí ohrožených sociálním vyloučením do hlavního vzdělávacího proudu</a:t>
          </a:r>
          <a:r>
            <a:rPr lang="en-US" sz="1600" b="0" i="0" dirty="0">
              <a:latin typeface="+mn-lt"/>
            </a:rPr>
            <a:t>.</a:t>
          </a:r>
          <a:endParaRPr lang="en-US" sz="1600" dirty="0">
            <a:latin typeface="+mn-lt"/>
          </a:endParaRPr>
        </a:p>
      </dgm:t>
    </dgm:pt>
    <dgm:pt modelId="{B8B47B6E-2E80-4EF5-9843-51C5AC9EB507}" type="parTrans" cxnId="{168CD5DC-74CA-48B1-9020-8EF9B11377E1}">
      <dgm:prSet/>
      <dgm:spPr/>
      <dgm:t>
        <a:bodyPr/>
        <a:lstStyle/>
        <a:p>
          <a:endParaRPr lang="en-US"/>
        </a:p>
      </dgm:t>
    </dgm:pt>
    <dgm:pt modelId="{B8DC37E2-30AC-4E54-BAC8-E1B12D250E86}" type="sibTrans" cxnId="{168CD5DC-74CA-48B1-9020-8EF9B11377E1}">
      <dgm:prSet/>
      <dgm:spPr/>
      <dgm:t>
        <a:bodyPr/>
        <a:lstStyle/>
        <a:p>
          <a:endParaRPr lang="en-US"/>
        </a:p>
      </dgm:t>
    </dgm:pt>
    <dgm:pt modelId="{116EF316-F291-4314-A5FD-1B3EA695F4BF}">
      <dgm:prSet custT="1"/>
      <dgm:spPr/>
      <dgm:t>
        <a:bodyPr/>
        <a:lstStyle/>
        <a:p>
          <a:pPr algn="just">
            <a:lnSpc>
              <a:spcPct val="100000"/>
            </a:lnSpc>
          </a:pPr>
          <a:r>
            <a:rPr lang="cs-CZ" sz="1500" b="0" i="0" dirty="0">
              <a:latin typeface="+mn-lt"/>
            </a:rPr>
            <a:t>Společně s obcemi, které zřizují v ČR většinu mateřských a základních škol, hledáme cesty, jak zajistit kvalitní vzdělání skutečně všem dětem bez ohledu na to, kde žijí nebo jakou mají doma ke vzdělávání podporu. Agentura k tomu poskytuje své odborné zkušenosti a nabízí modely, které se zřizovatelům, školám nebo nevládním organizacím osvědčily jinde.</a:t>
          </a:r>
          <a:endParaRPr lang="cs-CZ" sz="1500" dirty="0">
            <a:effectLst/>
            <a:latin typeface="+mn-lt"/>
            <a:ea typeface="Arial" panose="020B0604020202020204" pitchFamily="34" charset="0"/>
            <a:cs typeface="Times New Roman" panose="02020603050405020304" pitchFamily="18" charset="0"/>
          </a:endParaRPr>
        </a:p>
      </dgm:t>
    </dgm:pt>
    <dgm:pt modelId="{8C3B115F-D37C-4F8E-8D3D-7DF9E47529C4}" type="parTrans" cxnId="{7DC25B2A-DAB8-407E-AC15-A481686C63AD}">
      <dgm:prSet/>
      <dgm:spPr/>
      <dgm:t>
        <a:bodyPr/>
        <a:lstStyle/>
        <a:p>
          <a:endParaRPr lang="cs-CZ"/>
        </a:p>
      </dgm:t>
    </dgm:pt>
    <dgm:pt modelId="{95D6482C-DB1D-4008-BA98-DF90C1AA19FA}" type="sibTrans" cxnId="{7DC25B2A-DAB8-407E-AC15-A481686C63AD}">
      <dgm:prSet/>
      <dgm:spPr/>
      <dgm:t>
        <a:bodyPr/>
        <a:lstStyle/>
        <a:p>
          <a:endParaRPr lang="cs-CZ"/>
        </a:p>
      </dgm:t>
    </dgm:pt>
    <dgm:pt modelId="{D44753D2-AF27-4451-AA52-590DD261F29F}">
      <dgm:prSet custT="1"/>
      <dgm:spPr/>
      <dgm:t>
        <a:bodyPr/>
        <a:lstStyle/>
        <a:p>
          <a:pPr>
            <a:lnSpc>
              <a:spcPct val="100000"/>
            </a:lnSpc>
          </a:pPr>
          <a:r>
            <a:rPr lang="cs-CZ" sz="1600" dirty="0">
              <a:effectLst/>
              <a:latin typeface="+mn-lt"/>
              <a:cs typeface="Times New Roman" panose="02020603050405020304" pitchFamily="18" charset="0"/>
            </a:rPr>
            <a:t>V novém projektu OP JAK bude </a:t>
          </a:r>
          <a:r>
            <a:rPr lang="en-US" sz="1600" dirty="0">
              <a:effectLst/>
              <a:latin typeface="+mn-lt"/>
              <a:cs typeface="Times New Roman" panose="02020603050405020304" pitchFamily="18" charset="0"/>
            </a:rPr>
            <a:t>od </a:t>
          </a:r>
          <a:r>
            <a:rPr lang="en-US" sz="1600" dirty="0" err="1">
              <a:effectLst/>
              <a:latin typeface="+mn-lt"/>
              <a:cs typeface="Times New Roman" panose="02020603050405020304" pitchFamily="18" charset="0"/>
            </a:rPr>
            <a:t>ledna</a:t>
          </a:r>
          <a:r>
            <a:rPr lang="en-US" sz="1600" dirty="0">
              <a:effectLst/>
              <a:latin typeface="+mn-lt"/>
              <a:cs typeface="Times New Roman" panose="02020603050405020304" pitchFamily="18" charset="0"/>
            </a:rPr>
            <a:t> 2024 </a:t>
          </a:r>
          <a:r>
            <a:rPr lang="en-US" sz="1600" dirty="0" err="1">
              <a:effectLst/>
              <a:latin typeface="+mn-lt"/>
              <a:cs typeface="Times New Roman" panose="02020603050405020304" pitchFamily="18" charset="0"/>
            </a:rPr>
            <a:t>Agentura</a:t>
          </a:r>
          <a:r>
            <a:rPr lang="en-US" sz="1600" dirty="0">
              <a:effectLst/>
              <a:latin typeface="+mn-lt"/>
              <a:cs typeface="Times New Roman" panose="02020603050405020304" pitchFamily="18" charset="0"/>
            </a:rPr>
            <a:t> </a:t>
          </a:r>
          <a:r>
            <a:rPr lang="cs-CZ" sz="1600" dirty="0">
              <a:effectLst/>
              <a:latin typeface="+mn-lt"/>
              <a:cs typeface="Times New Roman" panose="02020603050405020304" pitchFamily="18" charset="0"/>
            </a:rPr>
            <a:t>poskytovat podpor</a:t>
          </a:r>
          <a:r>
            <a:rPr lang="en-US" sz="1600" dirty="0">
              <a:effectLst/>
              <a:latin typeface="+mn-lt"/>
              <a:cs typeface="Times New Roman" panose="02020603050405020304" pitchFamily="18" charset="0"/>
            </a:rPr>
            <a:t>u</a:t>
          </a:r>
          <a:r>
            <a:rPr lang="cs-CZ" sz="1600" dirty="0">
              <a:effectLst/>
              <a:latin typeface="+mn-lt"/>
              <a:cs typeface="Times New Roman" panose="02020603050405020304" pitchFamily="18" charset="0"/>
            </a:rPr>
            <a:t> školám, které se budou chtít aktivně podílet na </a:t>
          </a:r>
          <a:r>
            <a:rPr lang="cs-CZ" sz="1600" dirty="0" err="1">
              <a:effectLst/>
              <a:latin typeface="+mn-lt"/>
              <a:cs typeface="Times New Roman" panose="02020603050405020304" pitchFamily="18" charset="0"/>
            </a:rPr>
            <a:t>desegregaci</a:t>
          </a:r>
          <a:r>
            <a:rPr lang="cs-CZ" sz="1600" dirty="0">
              <a:effectLst/>
              <a:latin typeface="+mn-lt"/>
              <a:cs typeface="Times New Roman" panose="02020603050405020304" pitchFamily="18" charset="0"/>
            </a:rPr>
            <a:t> prostřednictvím zapojení do projektu Agentury pro sociální začleňování, podpory při využívání prostředků z OP Z+ a v rámci projektu PROP z NPO</a:t>
          </a:r>
          <a:endParaRPr lang="en-US" sz="1600" dirty="0">
            <a:latin typeface="+mn-lt"/>
          </a:endParaRPr>
        </a:p>
      </dgm:t>
    </dgm:pt>
    <dgm:pt modelId="{D86F0A40-299E-47F7-AEE0-37DFADD50893}" type="parTrans" cxnId="{4F6769D0-F9F6-4970-99A3-E3629ACC3FB1}">
      <dgm:prSet/>
      <dgm:spPr/>
      <dgm:t>
        <a:bodyPr/>
        <a:lstStyle/>
        <a:p>
          <a:endParaRPr lang="cs-CZ"/>
        </a:p>
      </dgm:t>
    </dgm:pt>
    <dgm:pt modelId="{3468451F-7B48-4696-B6DE-4A8E959A591A}" type="sibTrans" cxnId="{4F6769D0-F9F6-4970-99A3-E3629ACC3FB1}">
      <dgm:prSet/>
      <dgm:spPr/>
      <dgm:t>
        <a:bodyPr/>
        <a:lstStyle/>
        <a:p>
          <a:endParaRPr lang="cs-CZ"/>
        </a:p>
      </dgm:t>
    </dgm:pt>
    <dgm:pt modelId="{67C0579F-A130-4F9A-871D-EE47D6B563F4}" type="pres">
      <dgm:prSet presAssocID="{42F3DA4A-87D1-437B-94A2-B8EE01A71289}" presName="root" presStyleCnt="0">
        <dgm:presLayoutVars>
          <dgm:dir/>
          <dgm:resizeHandles val="exact"/>
        </dgm:presLayoutVars>
      </dgm:prSet>
      <dgm:spPr/>
      <dgm:t>
        <a:bodyPr/>
        <a:lstStyle/>
        <a:p>
          <a:endParaRPr lang="cs-CZ"/>
        </a:p>
      </dgm:t>
    </dgm:pt>
    <dgm:pt modelId="{8A27CD52-9AD4-4B4D-BA73-23972EF4411D}" type="pres">
      <dgm:prSet presAssocID="{D0508C16-35E5-43E9-A1C9-8984D2794856}" presName="compNode" presStyleCnt="0"/>
      <dgm:spPr/>
    </dgm:pt>
    <dgm:pt modelId="{4981C260-42CC-48D8-B62C-4851C334C7D7}" type="pres">
      <dgm:prSet presAssocID="{D0508C16-35E5-43E9-A1C9-8984D2794856}" presName="bgRect" presStyleLbl="bgShp" presStyleIdx="0" presStyleCnt="3"/>
      <dgm:spPr/>
    </dgm:pt>
    <dgm:pt modelId="{368EAD16-0751-4ECC-A9C9-430FEF879DF7}" type="pres">
      <dgm:prSet presAssocID="{D0508C16-35E5-43E9-A1C9-8984D279485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cs-CZ"/>
        </a:p>
      </dgm:t>
      <dgm:extLst>
        <a:ext uri="{E40237B7-FDA0-4F09-8148-C483321AD2D9}">
          <dgm14:cNvPr xmlns:dgm14="http://schemas.microsoft.com/office/drawing/2010/diagram" id="0" name="" descr="Město"/>
        </a:ext>
      </dgm:extLst>
    </dgm:pt>
    <dgm:pt modelId="{0C3477BE-6C24-40A1-AF7A-7C6ECA4AE95D}" type="pres">
      <dgm:prSet presAssocID="{D0508C16-35E5-43E9-A1C9-8984D2794856}" presName="spaceRect" presStyleCnt="0"/>
      <dgm:spPr/>
    </dgm:pt>
    <dgm:pt modelId="{9C9843A4-248A-4DD8-8BAD-4AB5694BE707}" type="pres">
      <dgm:prSet presAssocID="{D0508C16-35E5-43E9-A1C9-8984D2794856}" presName="parTx" presStyleLbl="revTx" presStyleIdx="0" presStyleCnt="3">
        <dgm:presLayoutVars>
          <dgm:chMax val="0"/>
          <dgm:chPref val="0"/>
        </dgm:presLayoutVars>
      </dgm:prSet>
      <dgm:spPr/>
      <dgm:t>
        <a:bodyPr/>
        <a:lstStyle/>
        <a:p>
          <a:endParaRPr lang="cs-CZ"/>
        </a:p>
      </dgm:t>
    </dgm:pt>
    <dgm:pt modelId="{32BD3F9D-4045-4F62-A2E1-C98363A61A60}" type="pres">
      <dgm:prSet presAssocID="{B8DC37E2-30AC-4E54-BAC8-E1B12D250E86}" presName="sibTrans" presStyleCnt="0"/>
      <dgm:spPr/>
    </dgm:pt>
    <dgm:pt modelId="{09A3A8AF-2670-486C-A991-DE6A456FBFC5}" type="pres">
      <dgm:prSet presAssocID="{116EF316-F291-4314-A5FD-1B3EA695F4BF}" presName="compNode" presStyleCnt="0"/>
      <dgm:spPr/>
    </dgm:pt>
    <dgm:pt modelId="{82979133-A3B7-4597-A93E-A52DD4506F5D}" type="pres">
      <dgm:prSet presAssocID="{116EF316-F291-4314-A5FD-1B3EA695F4BF}" presName="bgRect" presStyleLbl="bgShp" presStyleIdx="1" presStyleCnt="3" custLinFactNeighborY="-2807"/>
      <dgm:spPr/>
    </dgm:pt>
    <dgm:pt modelId="{82FBE26B-EC15-4D20-BAFA-B78FBF2AE25A}" type="pres">
      <dgm:prSet presAssocID="{116EF316-F291-4314-A5FD-1B3EA695F4BF}" presName="iconRect" presStyleLbl="node1" presStyleIdx="1" presStyleCnt="3"/>
      <dgm:spPr>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cs-CZ"/>
        </a:p>
      </dgm:t>
    </dgm:pt>
    <dgm:pt modelId="{8AB38837-57EB-4307-B180-05EAD4052E84}" type="pres">
      <dgm:prSet presAssocID="{116EF316-F291-4314-A5FD-1B3EA695F4BF}" presName="spaceRect" presStyleCnt="0"/>
      <dgm:spPr/>
    </dgm:pt>
    <dgm:pt modelId="{8CE9FF6B-B70C-475D-A53F-0EA85A08011E}" type="pres">
      <dgm:prSet presAssocID="{116EF316-F291-4314-A5FD-1B3EA695F4BF}" presName="parTx" presStyleLbl="revTx" presStyleIdx="1" presStyleCnt="3">
        <dgm:presLayoutVars>
          <dgm:chMax val="0"/>
          <dgm:chPref val="0"/>
        </dgm:presLayoutVars>
      </dgm:prSet>
      <dgm:spPr/>
      <dgm:t>
        <a:bodyPr/>
        <a:lstStyle/>
        <a:p>
          <a:endParaRPr lang="cs-CZ"/>
        </a:p>
      </dgm:t>
    </dgm:pt>
    <dgm:pt modelId="{247CD59B-5447-43BA-ADBC-FAF97E1FD592}" type="pres">
      <dgm:prSet presAssocID="{95D6482C-DB1D-4008-BA98-DF90C1AA19FA}" presName="sibTrans" presStyleCnt="0"/>
      <dgm:spPr/>
    </dgm:pt>
    <dgm:pt modelId="{3F35B551-9013-4BC0-8A7A-EC916A87AE80}" type="pres">
      <dgm:prSet presAssocID="{D44753D2-AF27-4451-AA52-590DD261F29F}" presName="compNode" presStyleCnt="0"/>
      <dgm:spPr/>
    </dgm:pt>
    <dgm:pt modelId="{1660EC73-5D52-4996-90CB-76288439590D}" type="pres">
      <dgm:prSet presAssocID="{D44753D2-AF27-4451-AA52-590DD261F29F}" presName="bgRect" presStyleLbl="bgShp" presStyleIdx="2" presStyleCnt="3"/>
      <dgm:spPr/>
    </dgm:pt>
    <dgm:pt modelId="{F8697BFA-D0A0-48B1-9EC7-1B1B68EA812D}" type="pres">
      <dgm:prSet presAssocID="{D44753D2-AF27-4451-AA52-590DD261F29F}" presName="iconRect" presStyleLbl="node1" presStyleIdx="2" presStyleCnt="3"/>
      <dgm:spPr>
        <a:blipFill rotWithShape="1">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cs-CZ"/>
        </a:p>
      </dgm:t>
    </dgm:pt>
    <dgm:pt modelId="{9F554646-1B4F-4D87-B0E9-BD3EC91A4687}" type="pres">
      <dgm:prSet presAssocID="{D44753D2-AF27-4451-AA52-590DD261F29F}" presName="spaceRect" presStyleCnt="0"/>
      <dgm:spPr/>
    </dgm:pt>
    <dgm:pt modelId="{2ED24EE4-FB0C-451C-A0F7-6903E99F6873}" type="pres">
      <dgm:prSet presAssocID="{D44753D2-AF27-4451-AA52-590DD261F29F}" presName="parTx" presStyleLbl="revTx" presStyleIdx="2" presStyleCnt="3">
        <dgm:presLayoutVars>
          <dgm:chMax val="0"/>
          <dgm:chPref val="0"/>
        </dgm:presLayoutVars>
      </dgm:prSet>
      <dgm:spPr/>
      <dgm:t>
        <a:bodyPr/>
        <a:lstStyle/>
        <a:p>
          <a:endParaRPr lang="cs-CZ"/>
        </a:p>
      </dgm:t>
    </dgm:pt>
  </dgm:ptLst>
  <dgm:cxnLst>
    <dgm:cxn modelId="{9FC07102-D238-457B-BBE8-12BE67B6EE75}" type="presOf" srcId="{42F3DA4A-87D1-437B-94A2-B8EE01A71289}" destId="{67C0579F-A130-4F9A-871D-EE47D6B563F4}" srcOrd="0" destOrd="0" presId="urn:microsoft.com/office/officeart/2018/2/layout/IconVerticalSolidList"/>
    <dgm:cxn modelId="{D0C360B2-2708-44F4-80CF-2A4EFC864CAB}" type="presOf" srcId="{D0508C16-35E5-43E9-A1C9-8984D2794856}" destId="{9C9843A4-248A-4DD8-8BAD-4AB5694BE707}" srcOrd="0" destOrd="0" presId="urn:microsoft.com/office/officeart/2018/2/layout/IconVerticalSolidList"/>
    <dgm:cxn modelId="{168CD5DC-74CA-48B1-9020-8EF9B11377E1}" srcId="{42F3DA4A-87D1-437B-94A2-B8EE01A71289}" destId="{D0508C16-35E5-43E9-A1C9-8984D2794856}" srcOrd="0" destOrd="0" parTransId="{B8B47B6E-2E80-4EF5-9843-51C5AC9EB507}" sibTransId="{B8DC37E2-30AC-4E54-BAC8-E1B12D250E86}"/>
    <dgm:cxn modelId="{7DC25B2A-DAB8-407E-AC15-A481686C63AD}" srcId="{42F3DA4A-87D1-437B-94A2-B8EE01A71289}" destId="{116EF316-F291-4314-A5FD-1B3EA695F4BF}" srcOrd="1" destOrd="0" parTransId="{8C3B115F-D37C-4F8E-8D3D-7DF9E47529C4}" sibTransId="{95D6482C-DB1D-4008-BA98-DF90C1AA19FA}"/>
    <dgm:cxn modelId="{847A3796-7E50-440B-B4A6-55DD4A37775E}" type="presOf" srcId="{D44753D2-AF27-4451-AA52-590DD261F29F}" destId="{2ED24EE4-FB0C-451C-A0F7-6903E99F6873}" srcOrd="0" destOrd="0" presId="urn:microsoft.com/office/officeart/2018/2/layout/IconVerticalSolidList"/>
    <dgm:cxn modelId="{155C26FE-6217-4E90-A167-34D8E5394FAB}" type="presOf" srcId="{116EF316-F291-4314-A5FD-1B3EA695F4BF}" destId="{8CE9FF6B-B70C-475D-A53F-0EA85A08011E}" srcOrd="0" destOrd="0" presId="urn:microsoft.com/office/officeart/2018/2/layout/IconVerticalSolidList"/>
    <dgm:cxn modelId="{4F6769D0-F9F6-4970-99A3-E3629ACC3FB1}" srcId="{42F3DA4A-87D1-437B-94A2-B8EE01A71289}" destId="{D44753D2-AF27-4451-AA52-590DD261F29F}" srcOrd="2" destOrd="0" parTransId="{D86F0A40-299E-47F7-AEE0-37DFADD50893}" sibTransId="{3468451F-7B48-4696-B6DE-4A8E959A591A}"/>
    <dgm:cxn modelId="{B7EC8269-1087-4610-9A16-C28CA166EB3D}" type="presParOf" srcId="{67C0579F-A130-4F9A-871D-EE47D6B563F4}" destId="{8A27CD52-9AD4-4B4D-BA73-23972EF4411D}" srcOrd="0" destOrd="0" presId="urn:microsoft.com/office/officeart/2018/2/layout/IconVerticalSolidList"/>
    <dgm:cxn modelId="{B272AFD5-0FA2-418C-A61B-C173CA8D776F}" type="presParOf" srcId="{8A27CD52-9AD4-4B4D-BA73-23972EF4411D}" destId="{4981C260-42CC-48D8-B62C-4851C334C7D7}" srcOrd="0" destOrd="0" presId="urn:microsoft.com/office/officeart/2018/2/layout/IconVerticalSolidList"/>
    <dgm:cxn modelId="{80EF2A87-04B0-4D5E-A510-7C16E01A7F5E}" type="presParOf" srcId="{8A27CD52-9AD4-4B4D-BA73-23972EF4411D}" destId="{368EAD16-0751-4ECC-A9C9-430FEF879DF7}" srcOrd="1" destOrd="0" presId="urn:microsoft.com/office/officeart/2018/2/layout/IconVerticalSolidList"/>
    <dgm:cxn modelId="{C30CB141-A876-4637-AB50-14D00C91E91D}" type="presParOf" srcId="{8A27CD52-9AD4-4B4D-BA73-23972EF4411D}" destId="{0C3477BE-6C24-40A1-AF7A-7C6ECA4AE95D}" srcOrd="2" destOrd="0" presId="urn:microsoft.com/office/officeart/2018/2/layout/IconVerticalSolidList"/>
    <dgm:cxn modelId="{80CA6387-7989-4B3E-96F3-7AA0CDE35369}" type="presParOf" srcId="{8A27CD52-9AD4-4B4D-BA73-23972EF4411D}" destId="{9C9843A4-248A-4DD8-8BAD-4AB5694BE707}" srcOrd="3" destOrd="0" presId="urn:microsoft.com/office/officeart/2018/2/layout/IconVerticalSolidList"/>
    <dgm:cxn modelId="{F9D7023B-3D2A-4187-AD36-5D6801273E15}" type="presParOf" srcId="{67C0579F-A130-4F9A-871D-EE47D6B563F4}" destId="{32BD3F9D-4045-4F62-A2E1-C98363A61A60}" srcOrd="1" destOrd="0" presId="urn:microsoft.com/office/officeart/2018/2/layout/IconVerticalSolidList"/>
    <dgm:cxn modelId="{BBB00795-21FB-40D4-ACD8-3FD0DB76F168}" type="presParOf" srcId="{67C0579F-A130-4F9A-871D-EE47D6B563F4}" destId="{09A3A8AF-2670-486C-A991-DE6A456FBFC5}" srcOrd="2" destOrd="0" presId="urn:microsoft.com/office/officeart/2018/2/layout/IconVerticalSolidList"/>
    <dgm:cxn modelId="{ABA78356-F657-4466-9F2E-0B577A7C364A}" type="presParOf" srcId="{09A3A8AF-2670-486C-A991-DE6A456FBFC5}" destId="{82979133-A3B7-4597-A93E-A52DD4506F5D}" srcOrd="0" destOrd="0" presId="urn:microsoft.com/office/officeart/2018/2/layout/IconVerticalSolidList"/>
    <dgm:cxn modelId="{F46F21D5-CDF3-43AE-A77C-27D3C0DA05EE}" type="presParOf" srcId="{09A3A8AF-2670-486C-A991-DE6A456FBFC5}" destId="{82FBE26B-EC15-4D20-BAFA-B78FBF2AE25A}" srcOrd="1" destOrd="0" presId="urn:microsoft.com/office/officeart/2018/2/layout/IconVerticalSolidList"/>
    <dgm:cxn modelId="{C6EB6B52-BF53-4654-A878-B937C3A521CD}" type="presParOf" srcId="{09A3A8AF-2670-486C-A991-DE6A456FBFC5}" destId="{8AB38837-57EB-4307-B180-05EAD4052E84}" srcOrd="2" destOrd="0" presId="urn:microsoft.com/office/officeart/2018/2/layout/IconVerticalSolidList"/>
    <dgm:cxn modelId="{0CDC3259-3183-4861-A6DC-C14ACE26D8CF}" type="presParOf" srcId="{09A3A8AF-2670-486C-A991-DE6A456FBFC5}" destId="{8CE9FF6B-B70C-475D-A53F-0EA85A08011E}" srcOrd="3" destOrd="0" presId="urn:microsoft.com/office/officeart/2018/2/layout/IconVerticalSolidList"/>
    <dgm:cxn modelId="{0E73A95D-2E87-492C-BEEE-FAF5F0501D3C}" type="presParOf" srcId="{67C0579F-A130-4F9A-871D-EE47D6B563F4}" destId="{247CD59B-5447-43BA-ADBC-FAF97E1FD592}" srcOrd="3" destOrd="0" presId="urn:microsoft.com/office/officeart/2018/2/layout/IconVerticalSolidList"/>
    <dgm:cxn modelId="{4E372658-353F-41D0-A044-53B3754ED91C}" type="presParOf" srcId="{67C0579F-A130-4F9A-871D-EE47D6B563F4}" destId="{3F35B551-9013-4BC0-8A7A-EC916A87AE80}" srcOrd="4" destOrd="0" presId="urn:microsoft.com/office/officeart/2018/2/layout/IconVerticalSolidList"/>
    <dgm:cxn modelId="{D734A7A5-8C11-479E-9B1C-FC22B7A86FE3}" type="presParOf" srcId="{3F35B551-9013-4BC0-8A7A-EC916A87AE80}" destId="{1660EC73-5D52-4996-90CB-76288439590D}" srcOrd="0" destOrd="0" presId="urn:microsoft.com/office/officeart/2018/2/layout/IconVerticalSolidList"/>
    <dgm:cxn modelId="{BA738EF3-ECAC-44C8-84A8-7FAD8046F46A}" type="presParOf" srcId="{3F35B551-9013-4BC0-8A7A-EC916A87AE80}" destId="{F8697BFA-D0A0-48B1-9EC7-1B1B68EA812D}" srcOrd="1" destOrd="0" presId="urn:microsoft.com/office/officeart/2018/2/layout/IconVerticalSolidList"/>
    <dgm:cxn modelId="{1D6FBB22-97B7-41A7-A323-C0DBD9743505}" type="presParOf" srcId="{3F35B551-9013-4BC0-8A7A-EC916A87AE80}" destId="{9F554646-1B4F-4D87-B0E9-BD3EC91A4687}" srcOrd="2" destOrd="0" presId="urn:microsoft.com/office/officeart/2018/2/layout/IconVerticalSolidList"/>
    <dgm:cxn modelId="{0ACD6932-DD6E-4A36-9234-F9133F73E018}" type="presParOf" srcId="{3F35B551-9013-4BC0-8A7A-EC916A87AE80}" destId="{2ED24EE4-FB0C-451C-A0F7-6903E99F68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F3DA4A-87D1-437B-94A2-B8EE01A71289}" type="doc">
      <dgm:prSet loTypeId="urn:microsoft.com/office/officeart/2018/2/layout/IconVerticalSolidList" loCatId="icon" qsTypeId="urn:microsoft.com/office/officeart/2005/8/quickstyle/simple2" qsCatId="simple" csTypeId="urn:microsoft.com/office/officeart/2005/8/colors/accent1_2" csCatId="accent1" phldr="1"/>
      <dgm:spPr/>
      <dgm:t>
        <a:bodyPr/>
        <a:lstStyle/>
        <a:p>
          <a:endParaRPr lang="en-US"/>
        </a:p>
      </dgm:t>
    </dgm:pt>
    <dgm:pt modelId="{D0508C16-35E5-43E9-A1C9-8984D2794856}">
      <dgm:prSet custT="1"/>
      <dgm:spPr/>
      <dgm:t>
        <a:bodyPr/>
        <a:lstStyle/>
        <a:p>
          <a:pPr>
            <a:lnSpc>
              <a:spcPct val="100000"/>
            </a:lnSpc>
          </a:pPr>
          <a:r>
            <a:rPr lang="cs-CZ" sz="1600" b="0" i="0" dirty="0">
              <a:latin typeface="+mn-lt"/>
            </a:rPr>
            <a:t>3 letý projekt </a:t>
          </a:r>
          <a:r>
            <a:rPr lang="cs-CZ" sz="1600" i="1" dirty="0"/>
            <a:t>„</a:t>
          </a:r>
          <a:r>
            <a:rPr lang="cs-CZ" sz="1600" i="1" dirty="0">
              <a:hlinkClick xmlns:r="http://schemas.openxmlformats.org/officeDocument/2006/relationships" r:id="rId1"/>
            </a:rPr>
            <a:t>Podpora územního rozšíření a metodického rozvoje komunitní práce v území s koncentrací sociálního vyloučení (KP)</a:t>
          </a:r>
          <a:r>
            <a:rPr lang="cs-CZ" sz="1600" i="1" dirty="0"/>
            <a:t> </a:t>
          </a:r>
          <a:endParaRPr lang="en-US" sz="1600" dirty="0">
            <a:latin typeface="+mn-lt"/>
          </a:endParaRPr>
        </a:p>
      </dgm:t>
    </dgm:pt>
    <dgm:pt modelId="{B8B47B6E-2E80-4EF5-9843-51C5AC9EB507}" type="parTrans" cxnId="{168CD5DC-74CA-48B1-9020-8EF9B11377E1}">
      <dgm:prSet/>
      <dgm:spPr/>
      <dgm:t>
        <a:bodyPr/>
        <a:lstStyle/>
        <a:p>
          <a:endParaRPr lang="en-US"/>
        </a:p>
      </dgm:t>
    </dgm:pt>
    <dgm:pt modelId="{B8DC37E2-30AC-4E54-BAC8-E1B12D250E86}" type="sibTrans" cxnId="{168CD5DC-74CA-48B1-9020-8EF9B11377E1}">
      <dgm:prSet/>
      <dgm:spPr/>
      <dgm:t>
        <a:bodyPr/>
        <a:lstStyle/>
        <a:p>
          <a:endParaRPr lang="en-US"/>
        </a:p>
      </dgm:t>
    </dgm:pt>
    <dgm:pt modelId="{116EF316-F291-4314-A5FD-1B3EA695F4BF}">
      <dgm:prSet custT="1"/>
      <dgm:spPr/>
      <dgm:t>
        <a:bodyPr/>
        <a:lstStyle/>
        <a:p>
          <a:pPr algn="just">
            <a:lnSpc>
              <a:spcPct val="100000"/>
            </a:lnSpc>
          </a:pPr>
          <a:r>
            <a:rPr lang="cs-CZ" sz="1500" dirty="0"/>
            <a:t>Projekt podporuje obce se zvýšenou koncentrací sociální vyloučení při zavádění, hodnocení a rozvoji metody KP. V územích se zvýšenou koncentrací SV nabízí intenzivní metodickou podporu. Odborné veřejnosti zajišťuje vzdělávání, výzkumy a účast na evaluaci.</a:t>
          </a:r>
          <a:endParaRPr lang="cs-CZ" sz="1500" dirty="0">
            <a:effectLst/>
            <a:latin typeface="+mn-lt"/>
            <a:ea typeface="Arial" panose="020B0604020202020204" pitchFamily="34" charset="0"/>
            <a:cs typeface="Times New Roman" panose="02020603050405020304" pitchFamily="18" charset="0"/>
          </a:endParaRPr>
        </a:p>
      </dgm:t>
    </dgm:pt>
    <dgm:pt modelId="{8C3B115F-D37C-4F8E-8D3D-7DF9E47529C4}" type="parTrans" cxnId="{7DC25B2A-DAB8-407E-AC15-A481686C63AD}">
      <dgm:prSet/>
      <dgm:spPr/>
      <dgm:t>
        <a:bodyPr/>
        <a:lstStyle/>
        <a:p>
          <a:endParaRPr lang="cs-CZ"/>
        </a:p>
      </dgm:t>
    </dgm:pt>
    <dgm:pt modelId="{95D6482C-DB1D-4008-BA98-DF90C1AA19FA}" type="sibTrans" cxnId="{7DC25B2A-DAB8-407E-AC15-A481686C63AD}">
      <dgm:prSet/>
      <dgm:spPr/>
      <dgm:t>
        <a:bodyPr/>
        <a:lstStyle/>
        <a:p>
          <a:endParaRPr lang="cs-CZ"/>
        </a:p>
      </dgm:t>
    </dgm:pt>
    <dgm:pt modelId="{D44753D2-AF27-4451-AA52-590DD261F29F}">
      <dgm:prSet custT="1"/>
      <dgm:spPr/>
      <dgm:t>
        <a:bodyPr/>
        <a:lstStyle/>
        <a:p>
          <a:pPr>
            <a:lnSpc>
              <a:spcPct val="100000"/>
            </a:lnSpc>
          </a:pPr>
          <a:endParaRPr lang="cs-CZ" sz="1600" dirty="0"/>
        </a:p>
        <a:p>
          <a:pPr>
            <a:lnSpc>
              <a:spcPct val="100000"/>
            </a:lnSpc>
          </a:pPr>
          <a:r>
            <a:rPr lang="cs-CZ" sz="1600" b="1" u="sng" dirty="0"/>
            <a:t>Cíle projektu: </a:t>
          </a:r>
          <a:r>
            <a:rPr lang="cs-CZ" sz="1600" dirty="0"/>
            <a:t>1) rozvoj KP v územích se zvýšenou koncentrací SV 2) příprava místní samosprávy k vytvoření vhodných podmínek pro komunitní práci  3) šíření praktických doporučení pro obce při zavedení KP na místní úrovni  4) zapojení obyvatel ohrožených SV při řešení společných témat/potřeb komunity</a:t>
          </a:r>
        </a:p>
        <a:p>
          <a:pPr>
            <a:lnSpc>
              <a:spcPct val="100000"/>
            </a:lnSpc>
          </a:pPr>
          <a:endParaRPr lang="en-US" sz="1600" dirty="0">
            <a:latin typeface="+mn-lt"/>
          </a:endParaRPr>
        </a:p>
      </dgm:t>
    </dgm:pt>
    <dgm:pt modelId="{D86F0A40-299E-47F7-AEE0-37DFADD50893}" type="parTrans" cxnId="{4F6769D0-F9F6-4970-99A3-E3629ACC3FB1}">
      <dgm:prSet/>
      <dgm:spPr/>
      <dgm:t>
        <a:bodyPr/>
        <a:lstStyle/>
        <a:p>
          <a:endParaRPr lang="cs-CZ"/>
        </a:p>
      </dgm:t>
    </dgm:pt>
    <dgm:pt modelId="{3468451F-7B48-4696-B6DE-4A8E959A591A}" type="sibTrans" cxnId="{4F6769D0-F9F6-4970-99A3-E3629ACC3FB1}">
      <dgm:prSet/>
      <dgm:spPr/>
      <dgm:t>
        <a:bodyPr/>
        <a:lstStyle/>
        <a:p>
          <a:endParaRPr lang="cs-CZ"/>
        </a:p>
      </dgm:t>
    </dgm:pt>
    <dgm:pt modelId="{67C0579F-A130-4F9A-871D-EE47D6B563F4}" type="pres">
      <dgm:prSet presAssocID="{42F3DA4A-87D1-437B-94A2-B8EE01A71289}" presName="root" presStyleCnt="0">
        <dgm:presLayoutVars>
          <dgm:dir/>
          <dgm:resizeHandles val="exact"/>
        </dgm:presLayoutVars>
      </dgm:prSet>
      <dgm:spPr/>
      <dgm:t>
        <a:bodyPr/>
        <a:lstStyle/>
        <a:p>
          <a:endParaRPr lang="cs-CZ"/>
        </a:p>
      </dgm:t>
    </dgm:pt>
    <dgm:pt modelId="{8A27CD52-9AD4-4B4D-BA73-23972EF4411D}" type="pres">
      <dgm:prSet presAssocID="{D0508C16-35E5-43E9-A1C9-8984D2794856}" presName="compNode" presStyleCnt="0"/>
      <dgm:spPr/>
    </dgm:pt>
    <dgm:pt modelId="{4981C260-42CC-48D8-B62C-4851C334C7D7}" type="pres">
      <dgm:prSet presAssocID="{D0508C16-35E5-43E9-A1C9-8984D2794856}" presName="bgRect" presStyleLbl="bgShp" presStyleIdx="0" presStyleCnt="3"/>
      <dgm:spPr/>
    </dgm:pt>
    <dgm:pt modelId="{368EAD16-0751-4ECC-A9C9-430FEF879DF7}" type="pres">
      <dgm:prSet presAssocID="{D0508C16-35E5-43E9-A1C9-8984D2794856}"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dgm:spPr>
      <dgm:extLst>
        <a:ext uri="{E40237B7-FDA0-4F09-8148-C483321AD2D9}">
          <dgm14:cNvPr xmlns:dgm14="http://schemas.microsoft.com/office/drawing/2010/diagram" id="0" name="" descr="Město"/>
        </a:ext>
      </dgm:extLst>
    </dgm:pt>
    <dgm:pt modelId="{0C3477BE-6C24-40A1-AF7A-7C6ECA4AE95D}" type="pres">
      <dgm:prSet presAssocID="{D0508C16-35E5-43E9-A1C9-8984D2794856}" presName="spaceRect" presStyleCnt="0"/>
      <dgm:spPr/>
    </dgm:pt>
    <dgm:pt modelId="{9C9843A4-248A-4DD8-8BAD-4AB5694BE707}" type="pres">
      <dgm:prSet presAssocID="{D0508C16-35E5-43E9-A1C9-8984D2794856}" presName="parTx" presStyleLbl="revTx" presStyleIdx="0" presStyleCnt="3">
        <dgm:presLayoutVars>
          <dgm:chMax val="0"/>
          <dgm:chPref val="0"/>
        </dgm:presLayoutVars>
      </dgm:prSet>
      <dgm:spPr/>
      <dgm:t>
        <a:bodyPr/>
        <a:lstStyle/>
        <a:p>
          <a:endParaRPr lang="cs-CZ"/>
        </a:p>
      </dgm:t>
    </dgm:pt>
    <dgm:pt modelId="{32BD3F9D-4045-4F62-A2E1-C98363A61A60}" type="pres">
      <dgm:prSet presAssocID="{B8DC37E2-30AC-4E54-BAC8-E1B12D250E86}" presName="sibTrans" presStyleCnt="0"/>
      <dgm:spPr/>
    </dgm:pt>
    <dgm:pt modelId="{09A3A8AF-2670-486C-A991-DE6A456FBFC5}" type="pres">
      <dgm:prSet presAssocID="{116EF316-F291-4314-A5FD-1B3EA695F4BF}" presName="compNode" presStyleCnt="0"/>
      <dgm:spPr/>
    </dgm:pt>
    <dgm:pt modelId="{82979133-A3B7-4597-A93E-A52DD4506F5D}" type="pres">
      <dgm:prSet presAssocID="{116EF316-F291-4314-A5FD-1B3EA695F4BF}" presName="bgRect" presStyleLbl="bgShp" presStyleIdx="1" presStyleCnt="3" custLinFactNeighborY="-2807"/>
      <dgm:spPr/>
    </dgm:pt>
    <dgm:pt modelId="{82FBE26B-EC15-4D20-BAFA-B78FBF2AE25A}" type="pres">
      <dgm:prSet presAssocID="{116EF316-F291-4314-A5FD-1B3EA695F4BF}" presName="iconRect" presStyleLbl="node1" presStyleIdx="1" presStyleCnt="3"/>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a:blipFill>
      </dgm:spPr>
    </dgm:pt>
    <dgm:pt modelId="{8AB38837-57EB-4307-B180-05EAD4052E84}" type="pres">
      <dgm:prSet presAssocID="{116EF316-F291-4314-A5FD-1B3EA695F4BF}" presName="spaceRect" presStyleCnt="0"/>
      <dgm:spPr/>
    </dgm:pt>
    <dgm:pt modelId="{8CE9FF6B-B70C-475D-A53F-0EA85A08011E}" type="pres">
      <dgm:prSet presAssocID="{116EF316-F291-4314-A5FD-1B3EA695F4BF}" presName="parTx" presStyleLbl="revTx" presStyleIdx="1" presStyleCnt="3" custScaleX="101745" custScaleY="123596">
        <dgm:presLayoutVars>
          <dgm:chMax val="0"/>
          <dgm:chPref val="0"/>
        </dgm:presLayoutVars>
      </dgm:prSet>
      <dgm:spPr/>
      <dgm:t>
        <a:bodyPr/>
        <a:lstStyle/>
        <a:p>
          <a:endParaRPr lang="cs-CZ"/>
        </a:p>
      </dgm:t>
    </dgm:pt>
    <dgm:pt modelId="{247CD59B-5447-43BA-ADBC-FAF97E1FD592}" type="pres">
      <dgm:prSet presAssocID="{95D6482C-DB1D-4008-BA98-DF90C1AA19FA}" presName="sibTrans" presStyleCnt="0"/>
      <dgm:spPr/>
    </dgm:pt>
    <dgm:pt modelId="{3F35B551-9013-4BC0-8A7A-EC916A87AE80}" type="pres">
      <dgm:prSet presAssocID="{D44753D2-AF27-4451-AA52-590DD261F29F}" presName="compNode" presStyleCnt="0"/>
      <dgm:spPr/>
    </dgm:pt>
    <dgm:pt modelId="{1660EC73-5D52-4996-90CB-76288439590D}" type="pres">
      <dgm:prSet presAssocID="{D44753D2-AF27-4451-AA52-590DD261F29F}" presName="bgRect" presStyleLbl="bgShp" presStyleIdx="2" presStyleCnt="3"/>
      <dgm:spPr/>
    </dgm:pt>
    <dgm:pt modelId="{F8697BFA-D0A0-48B1-9EC7-1B1B68EA812D}" type="pres">
      <dgm:prSet presAssocID="{D44753D2-AF27-4451-AA52-590DD261F29F}" presName="iconRect" presStyleLbl="node1" presStyleIdx="2" presStyleCnt="3"/>
      <dgm:spPr>
        <a:blipFill rotWithShape="1">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a:blipFill>
      </dgm:spPr>
    </dgm:pt>
    <dgm:pt modelId="{9F554646-1B4F-4D87-B0E9-BD3EC91A4687}" type="pres">
      <dgm:prSet presAssocID="{D44753D2-AF27-4451-AA52-590DD261F29F}" presName="spaceRect" presStyleCnt="0"/>
      <dgm:spPr/>
    </dgm:pt>
    <dgm:pt modelId="{2ED24EE4-FB0C-451C-A0F7-6903E99F6873}" type="pres">
      <dgm:prSet presAssocID="{D44753D2-AF27-4451-AA52-590DD261F29F}" presName="parTx" presStyleLbl="revTx" presStyleIdx="2" presStyleCnt="3" custScaleX="105587">
        <dgm:presLayoutVars>
          <dgm:chMax val="0"/>
          <dgm:chPref val="0"/>
        </dgm:presLayoutVars>
      </dgm:prSet>
      <dgm:spPr/>
      <dgm:t>
        <a:bodyPr/>
        <a:lstStyle/>
        <a:p>
          <a:endParaRPr lang="cs-CZ"/>
        </a:p>
      </dgm:t>
    </dgm:pt>
  </dgm:ptLst>
  <dgm:cxnLst>
    <dgm:cxn modelId="{9FC07102-D238-457B-BBE8-12BE67B6EE75}" type="presOf" srcId="{42F3DA4A-87D1-437B-94A2-B8EE01A71289}" destId="{67C0579F-A130-4F9A-871D-EE47D6B563F4}" srcOrd="0" destOrd="0" presId="urn:microsoft.com/office/officeart/2018/2/layout/IconVerticalSolidList"/>
    <dgm:cxn modelId="{D0C360B2-2708-44F4-80CF-2A4EFC864CAB}" type="presOf" srcId="{D0508C16-35E5-43E9-A1C9-8984D2794856}" destId="{9C9843A4-248A-4DD8-8BAD-4AB5694BE707}" srcOrd="0" destOrd="0" presId="urn:microsoft.com/office/officeart/2018/2/layout/IconVerticalSolidList"/>
    <dgm:cxn modelId="{168CD5DC-74CA-48B1-9020-8EF9B11377E1}" srcId="{42F3DA4A-87D1-437B-94A2-B8EE01A71289}" destId="{D0508C16-35E5-43E9-A1C9-8984D2794856}" srcOrd="0" destOrd="0" parTransId="{B8B47B6E-2E80-4EF5-9843-51C5AC9EB507}" sibTransId="{B8DC37E2-30AC-4E54-BAC8-E1B12D250E86}"/>
    <dgm:cxn modelId="{7DC25B2A-DAB8-407E-AC15-A481686C63AD}" srcId="{42F3DA4A-87D1-437B-94A2-B8EE01A71289}" destId="{116EF316-F291-4314-A5FD-1B3EA695F4BF}" srcOrd="1" destOrd="0" parTransId="{8C3B115F-D37C-4F8E-8D3D-7DF9E47529C4}" sibTransId="{95D6482C-DB1D-4008-BA98-DF90C1AA19FA}"/>
    <dgm:cxn modelId="{847A3796-7E50-440B-B4A6-55DD4A37775E}" type="presOf" srcId="{D44753D2-AF27-4451-AA52-590DD261F29F}" destId="{2ED24EE4-FB0C-451C-A0F7-6903E99F6873}" srcOrd="0" destOrd="0" presId="urn:microsoft.com/office/officeart/2018/2/layout/IconVerticalSolidList"/>
    <dgm:cxn modelId="{155C26FE-6217-4E90-A167-34D8E5394FAB}" type="presOf" srcId="{116EF316-F291-4314-A5FD-1B3EA695F4BF}" destId="{8CE9FF6B-B70C-475D-A53F-0EA85A08011E}" srcOrd="0" destOrd="0" presId="urn:microsoft.com/office/officeart/2018/2/layout/IconVerticalSolidList"/>
    <dgm:cxn modelId="{4F6769D0-F9F6-4970-99A3-E3629ACC3FB1}" srcId="{42F3DA4A-87D1-437B-94A2-B8EE01A71289}" destId="{D44753D2-AF27-4451-AA52-590DD261F29F}" srcOrd="2" destOrd="0" parTransId="{D86F0A40-299E-47F7-AEE0-37DFADD50893}" sibTransId="{3468451F-7B48-4696-B6DE-4A8E959A591A}"/>
    <dgm:cxn modelId="{B7EC8269-1087-4610-9A16-C28CA166EB3D}" type="presParOf" srcId="{67C0579F-A130-4F9A-871D-EE47D6B563F4}" destId="{8A27CD52-9AD4-4B4D-BA73-23972EF4411D}" srcOrd="0" destOrd="0" presId="urn:microsoft.com/office/officeart/2018/2/layout/IconVerticalSolidList"/>
    <dgm:cxn modelId="{B272AFD5-0FA2-418C-A61B-C173CA8D776F}" type="presParOf" srcId="{8A27CD52-9AD4-4B4D-BA73-23972EF4411D}" destId="{4981C260-42CC-48D8-B62C-4851C334C7D7}" srcOrd="0" destOrd="0" presId="urn:microsoft.com/office/officeart/2018/2/layout/IconVerticalSolidList"/>
    <dgm:cxn modelId="{80EF2A87-04B0-4D5E-A510-7C16E01A7F5E}" type="presParOf" srcId="{8A27CD52-9AD4-4B4D-BA73-23972EF4411D}" destId="{368EAD16-0751-4ECC-A9C9-430FEF879DF7}" srcOrd="1" destOrd="0" presId="urn:microsoft.com/office/officeart/2018/2/layout/IconVerticalSolidList"/>
    <dgm:cxn modelId="{C30CB141-A876-4637-AB50-14D00C91E91D}" type="presParOf" srcId="{8A27CD52-9AD4-4B4D-BA73-23972EF4411D}" destId="{0C3477BE-6C24-40A1-AF7A-7C6ECA4AE95D}" srcOrd="2" destOrd="0" presId="urn:microsoft.com/office/officeart/2018/2/layout/IconVerticalSolidList"/>
    <dgm:cxn modelId="{80CA6387-7989-4B3E-96F3-7AA0CDE35369}" type="presParOf" srcId="{8A27CD52-9AD4-4B4D-BA73-23972EF4411D}" destId="{9C9843A4-248A-4DD8-8BAD-4AB5694BE707}" srcOrd="3" destOrd="0" presId="urn:microsoft.com/office/officeart/2018/2/layout/IconVerticalSolidList"/>
    <dgm:cxn modelId="{F9D7023B-3D2A-4187-AD36-5D6801273E15}" type="presParOf" srcId="{67C0579F-A130-4F9A-871D-EE47D6B563F4}" destId="{32BD3F9D-4045-4F62-A2E1-C98363A61A60}" srcOrd="1" destOrd="0" presId="urn:microsoft.com/office/officeart/2018/2/layout/IconVerticalSolidList"/>
    <dgm:cxn modelId="{BBB00795-21FB-40D4-ACD8-3FD0DB76F168}" type="presParOf" srcId="{67C0579F-A130-4F9A-871D-EE47D6B563F4}" destId="{09A3A8AF-2670-486C-A991-DE6A456FBFC5}" srcOrd="2" destOrd="0" presId="urn:microsoft.com/office/officeart/2018/2/layout/IconVerticalSolidList"/>
    <dgm:cxn modelId="{ABA78356-F657-4466-9F2E-0B577A7C364A}" type="presParOf" srcId="{09A3A8AF-2670-486C-A991-DE6A456FBFC5}" destId="{82979133-A3B7-4597-A93E-A52DD4506F5D}" srcOrd="0" destOrd="0" presId="urn:microsoft.com/office/officeart/2018/2/layout/IconVerticalSolidList"/>
    <dgm:cxn modelId="{F46F21D5-CDF3-43AE-A77C-27D3C0DA05EE}" type="presParOf" srcId="{09A3A8AF-2670-486C-A991-DE6A456FBFC5}" destId="{82FBE26B-EC15-4D20-BAFA-B78FBF2AE25A}" srcOrd="1" destOrd="0" presId="urn:microsoft.com/office/officeart/2018/2/layout/IconVerticalSolidList"/>
    <dgm:cxn modelId="{C6EB6B52-BF53-4654-A878-B937C3A521CD}" type="presParOf" srcId="{09A3A8AF-2670-486C-A991-DE6A456FBFC5}" destId="{8AB38837-57EB-4307-B180-05EAD4052E84}" srcOrd="2" destOrd="0" presId="urn:microsoft.com/office/officeart/2018/2/layout/IconVerticalSolidList"/>
    <dgm:cxn modelId="{0CDC3259-3183-4861-A6DC-C14ACE26D8CF}" type="presParOf" srcId="{09A3A8AF-2670-486C-A991-DE6A456FBFC5}" destId="{8CE9FF6B-B70C-475D-A53F-0EA85A08011E}" srcOrd="3" destOrd="0" presId="urn:microsoft.com/office/officeart/2018/2/layout/IconVerticalSolidList"/>
    <dgm:cxn modelId="{0E73A95D-2E87-492C-BEEE-FAF5F0501D3C}" type="presParOf" srcId="{67C0579F-A130-4F9A-871D-EE47D6B563F4}" destId="{247CD59B-5447-43BA-ADBC-FAF97E1FD592}" srcOrd="3" destOrd="0" presId="urn:microsoft.com/office/officeart/2018/2/layout/IconVerticalSolidList"/>
    <dgm:cxn modelId="{4E372658-353F-41D0-A044-53B3754ED91C}" type="presParOf" srcId="{67C0579F-A130-4F9A-871D-EE47D6B563F4}" destId="{3F35B551-9013-4BC0-8A7A-EC916A87AE80}" srcOrd="4" destOrd="0" presId="urn:microsoft.com/office/officeart/2018/2/layout/IconVerticalSolidList"/>
    <dgm:cxn modelId="{D734A7A5-8C11-479E-9B1C-FC22B7A86FE3}" type="presParOf" srcId="{3F35B551-9013-4BC0-8A7A-EC916A87AE80}" destId="{1660EC73-5D52-4996-90CB-76288439590D}" srcOrd="0" destOrd="0" presId="urn:microsoft.com/office/officeart/2018/2/layout/IconVerticalSolidList"/>
    <dgm:cxn modelId="{BA738EF3-ECAC-44C8-84A8-7FAD8046F46A}" type="presParOf" srcId="{3F35B551-9013-4BC0-8A7A-EC916A87AE80}" destId="{F8697BFA-D0A0-48B1-9EC7-1B1B68EA812D}" srcOrd="1" destOrd="0" presId="urn:microsoft.com/office/officeart/2018/2/layout/IconVerticalSolidList"/>
    <dgm:cxn modelId="{1D6FBB22-97B7-41A7-A323-C0DBD9743505}" type="presParOf" srcId="{3F35B551-9013-4BC0-8A7A-EC916A87AE80}" destId="{9F554646-1B4F-4D87-B0E9-BD3EC91A4687}" srcOrd="2" destOrd="0" presId="urn:microsoft.com/office/officeart/2018/2/layout/IconVerticalSolidList"/>
    <dgm:cxn modelId="{0ACD6932-DD6E-4A36-9234-F9133F73E018}" type="presParOf" srcId="{3F35B551-9013-4BC0-8A7A-EC916A87AE80}" destId="{2ED24EE4-FB0C-451C-A0F7-6903E99F68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1C260-42CC-48D8-B62C-4851C334C7D7}">
      <dsp:nvSpPr>
        <dsp:cNvPr id="0" name=""/>
        <dsp:cNvSpPr/>
      </dsp:nvSpPr>
      <dsp:spPr>
        <a:xfrm>
          <a:off x="0" y="7533"/>
          <a:ext cx="8330415" cy="9166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EAD16-0751-4ECC-A9C9-430FEF879DF7}">
      <dsp:nvSpPr>
        <dsp:cNvPr id="0" name=""/>
        <dsp:cNvSpPr/>
      </dsp:nvSpPr>
      <dsp:spPr>
        <a:xfrm>
          <a:off x="277296" y="213786"/>
          <a:ext cx="505162" cy="5041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843A4-248A-4DD8-8BAD-4AB5694BE707}">
      <dsp:nvSpPr>
        <dsp:cNvPr id="0" name=""/>
        <dsp:cNvSpPr/>
      </dsp:nvSpPr>
      <dsp:spPr>
        <a:xfrm>
          <a:off x="1077374" y="0"/>
          <a:ext cx="7088220" cy="92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7" tIns="97587" rIns="97587" bIns="97587" numCol="1" spcCol="1270" anchor="ctr" anchorCtr="0">
          <a:noAutofit/>
        </a:bodyPr>
        <a:lstStyle/>
        <a:p>
          <a:pPr lvl="0" algn="just" defTabSz="666750">
            <a:lnSpc>
              <a:spcPct val="100000"/>
            </a:lnSpc>
            <a:spcBef>
              <a:spcPct val="0"/>
            </a:spcBef>
            <a:spcAft>
              <a:spcPct val="35000"/>
            </a:spcAft>
          </a:pPr>
          <a:r>
            <a:rPr lang="cs-CZ" sz="1500" kern="1200" dirty="0"/>
            <a:t>Agentura podporuje obce při nastavování systémů prevence ztráty bydlení, systémů zabydlování, metodickou i koordinační podporu při tvorbě sociálních realitních agentur, garančních a krizových fondů, revize pravidel přidělování bytů a správy bytového fondu. </a:t>
          </a:r>
          <a:endParaRPr lang="en-US" sz="1500" kern="1200" dirty="0"/>
        </a:p>
      </dsp:txBody>
      <dsp:txXfrm>
        <a:off x="1077374" y="0"/>
        <a:ext cx="7088220" cy="922988"/>
      </dsp:txXfrm>
    </dsp:sp>
    <dsp:sp modelId="{E1B0DE35-403D-4B1A-928D-38D569B48F67}">
      <dsp:nvSpPr>
        <dsp:cNvPr id="0" name=""/>
        <dsp:cNvSpPr/>
      </dsp:nvSpPr>
      <dsp:spPr>
        <a:xfrm>
          <a:off x="0" y="1140832"/>
          <a:ext cx="8330415" cy="9166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99B562-D359-4146-85AD-0122B69C72A7}">
      <dsp:nvSpPr>
        <dsp:cNvPr id="0" name=""/>
        <dsp:cNvSpPr/>
      </dsp:nvSpPr>
      <dsp:spPr>
        <a:xfrm>
          <a:off x="277296" y="1347086"/>
          <a:ext cx="505162" cy="50417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3407A-CF26-41EC-BC73-7331F2BFAE25}">
      <dsp:nvSpPr>
        <dsp:cNvPr id="0" name=""/>
        <dsp:cNvSpPr/>
      </dsp:nvSpPr>
      <dsp:spPr>
        <a:xfrm>
          <a:off x="1059755" y="1140832"/>
          <a:ext cx="6991734" cy="9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7" tIns="97587" rIns="97587" bIns="97587" numCol="1" spcCol="1270" anchor="ctr" anchorCtr="0">
          <a:noAutofit/>
        </a:bodyPr>
        <a:lstStyle/>
        <a:p>
          <a:pPr lvl="0" algn="just" defTabSz="666750">
            <a:lnSpc>
              <a:spcPct val="100000"/>
            </a:lnSpc>
            <a:spcBef>
              <a:spcPct val="0"/>
            </a:spcBef>
            <a:spcAft>
              <a:spcPct val="35000"/>
            </a:spcAft>
          </a:pPr>
          <a:r>
            <a:rPr lang="cs-CZ" sz="1500" kern="1200" dirty="0"/>
            <a:t>Podpora je realizována formou analytické a konzultační činnosti a školení, např. proškolení sociálních pracovníků peery se zkušeností z programů zabydlování, zprostředkování kontaktu s těmi, kdo zakládali garanční fond, sociální realitní kancelář atd.</a:t>
          </a:r>
          <a:endParaRPr lang="en-US" sz="1500" kern="1200" dirty="0"/>
        </a:p>
      </dsp:txBody>
      <dsp:txXfrm>
        <a:off x="1059755" y="1140832"/>
        <a:ext cx="6991734" cy="922085"/>
      </dsp:txXfrm>
    </dsp:sp>
    <dsp:sp modelId="{82979133-A3B7-4597-A93E-A52DD4506F5D}">
      <dsp:nvSpPr>
        <dsp:cNvPr id="0" name=""/>
        <dsp:cNvSpPr/>
      </dsp:nvSpPr>
      <dsp:spPr>
        <a:xfrm>
          <a:off x="0" y="2247949"/>
          <a:ext cx="8330415" cy="9166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FBE26B-EC15-4D20-BAFA-B78FBF2AE25A}">
      <dsp:nvSpPr>
        <dsp:cNvPr id="0" name=""/>
        <dsp:cNvSpPr/>
      </dsp:nvSpPr>
      <dsp:spPr>
        <a:xfrm>
          <a:off x="277296" y="2479933"/>
          <a:ext cx="505162" cy="504175"/>
        </a:xfrm>
        <a:prstGeom prst="rect">
          <a:avLst/>
        </a:prstGeom>
        <a:blipFill rotWithShape="1">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9FF6B-B70C-475D-A53F-0EA85A08011E}">
      <dsp:nvSpPr>
        <dsp:cNvPr id="0" name=""/>
        <dsp:cNvSpPr/>
      </dsp:nvSpPr>
      <dsp:spPr>
        <a:xfrm>
          <a:off x="1059755" y="2273680"/>
          <a:ext cx="6992278" cy="9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7" tIns="97587" rIns="97587" bIns="97587" numCol="1" spcCol="1270" anchor="ctr" anchorCtr="0">
          <a:noAutofit/>
        </a:bodyPr>
        <a:lstStyle/>
        <a:p>
          <a:pPr lvl="0" algn="just" defTabSz="666750">
            <a:lnSpc>
              <a:spcPct val="100000"/>
            </a:lnSpc>
            <a:spcBef>
              <a:spcPct val="0"/>
            </a:spcBef>
            <a:spcAft>
              <a:spcPct val="35000"/>
            </a:spcAft>
          </a:pPr>
          <a:r>
            <a:rPr lang="cs-CZ" sz="1500" kern="1200" dirty="0">
              <a:effectLst/>
              <a:latin typeface="+mn-lt"/>
              <a:cs typeface="Times New Roman" panose="02020603050405020304" pitchFamily="18" charset="0"/>
            </a:rPr>
            <a:t>Agentura byla zapojena do příprav komponenty Národního plánu obnovy k dostupnému bydlení a do příprav zákona o podpoře v bydlení (RIA). </a:t>
          </a:r>
          <a:endParaRPr lang="cs-CZ" sz="1500" kern="1200" dirty="0">
            <a:effectLst/>
            <a:latin typeface="+mn-lt"/>
            <a:ea typeface="Arial" panose="020B0604020202020204" pitchFamily="34" charset="0"/>
            <a:cs typeface="Times New Roman" panose="02020603050405020304" pitchFamily="18" charset="0"/>
          </a:endParaRPr>
        </a:p>
      </dsp:txBody>
      <dsp:txXfrm>
        <a:off x="1059755" y="2273680"/>
        <a:ext cx="6992278" cy="922085"/>
      </dsp:txXfrm>
    </dsp:sp>
    <dsp:sp modelId="{1660EC73-5D52-4996-90CB-76288439590D}">
      <dsp:nvSpPr>
        <dsp:cNvPr id="0" name=""/>
        <dsp:cNvSpPr/>
      </dsp:nvSpPr>
      <dsp:spPr>
        <a:xfrm>
          <a:off x="0" y="3406528"/>
          <a:ext cx="8330415" cy="9166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97BFA-D0A0-48B1-9EC7-1B1B68EA812D}">
      <dsp:nvSpPr>
        <dsp:cNvPr id="0" name=""/>
        <dsp:cNvSpPr/>
      </dsp:nvSpPr>
      <dsp:spPr>
        <a:xfrm>
          <a:off x="277296" y="3612781"/>
          <a:ext cx="505162" cy="504175"/>
        </a:xfrm>
        <a:prstGeom prst="rect">
          <a:avLst/>
        </a:prstGeom>
        <a:blipFill rotWithShape="1">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24EE4-FB0C-451C-A0F7-6903E99F6873}">
      <dsp:nvSpPr>
        <dsp:cNvPr id="0" name=""/>
        <dsp:cNvSpPr/>
      </dsp:nvSpPr>
      <dsp:spPr>
        <a:xfrm>
          <a:off x="1059755" y="3406528"/>
          <a:ext cx="6992278" cy="9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7" tIns="97587" rIns="97587" bIns="97587" numCol="1" spcCol="1270" anchor="ctr" anchorCtr="0">
          <a:noAutofit/>
        </a:bodyPr>
        <a:lstStyle/>
        <a:p>
          <a:pPr lvl="0" algn="just" defTabSz="666750">
            <a:lnSpc>
              <a:spcPct val="100000"/>
            </a:lnSpc>
            <a:spcBef>
              <a:spcPct val="0"/>
            </a:spcBef>
            <a:spcAft>
              <a:spcPct val="35000"/>
            </a:spcAft>
          </a:pPr>
          <a:r>
            <a:rPr lang="cs-CZ" sz="1500" kern="1200" dirty="0">
              <a:effectLst/>
              <a:latin typeface="+mn-lt"/>
              <a:cs typeface="Times New Roman" panose="02020603050405020304" pitchFamily="18" charset="0"/>
            </a:rPr>
            <a:t>V novém projektu od 1.10. 2023 podporuje systémy a koncepce sociálního a dostupného bydlení na krajské úrovni a obcím nabízí podporu při přípravě investičních projektů. Cílem je tvorba kapacit dostupného bydlení, revitalizace veřejného prostoru a zajištění kapacit sociálních služeb/občanské vybavenosti.</a:t>
          </a:r>
          <a:endParaRPr lang="en-US" sz="1500" kern="1200" dirty="0">
            <a:latin typeface="+mn-lt"/>
          </a:endParaRPr>
        </a:p>
      </dsp:txBody>
      <dsp:txXfrm>
        <a:off x="1059755" y="3406528"/>
        <a:ext cx="6992278" cy="922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1C260-42CC-48D8-B62C-4851C334C7D7}">
      <dsp:nvSpPr>
        <dsp:cNvPr id="0" name=""/>
        <dsp:cNvSpPr/>
      </dsp:nvSpPr>
      <dsp:spPr>
        <a:xfrm>
          <a:off x="0" y="3542"/>
          <a:ext cx="8381787" cy="11172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EAD16-0751-4ECC-A9C9-430FEF879DF7}">
      <dsp:nvSpPr>
        <dsp:cNvPr id="0" name=""/>
        <dsp:cNvSpPr/>
      </dsp:nvSpPr>
      <dsp:spPr>
        <a:xfrm>
          <a:off x="337954" y="254913"/>
          <a:ext cx="615063" cy="6144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C9843A4-248A-4DD8-8BAD-4AB5694BE707}">
      <dsp:nvSpPr>
        <dsp:cNvPr id="0" name=""/>
        <dsp:cNvSpPr/>
      </dsp:nvSpPr>
      <dsp:spPr>
        <a:xfrm>
          <a:off x="1290971" y="3542"/>
          <a:ext cx="7040235" cy="111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53" tIns="118353" rIns="118353" bIns="118353" numCol="1" spcCol="1270" anchor="ctr" anchorCtr="0">
          <a:noAutofit/>
        </a:bodyPr>
        <a:lstStyle/>
        <a:p>
          <a:pPr lvl="0" algn="l" defTabSz="711200">
            <a:lnSpc>
              <a:spcPct val="100000"/>
            </a:lnSpc>
            <a:spcBef>
              <a:spcPct val="0"/>
            </a:spcBef>
            <a:spcAft>
              <a:spcPct val="35000"/>
            </a:spcAft>
          </a:pPr>
          <a:r>
            <a:rPr lang="cs-CZ" sz="1600" b="0" i="0" kern="1200" dirty="0">
              <a:latin typeface="+mn-lt"/>
            </a:rPr>
            <a:t>Agentura pro sociální začleňování v lokalitách své působnosti podporuje jednotlivé školy, obce či kraje v nastavování</a:t>
          </a:r>
          <a:r>
            <a:rPr lang="en-US" sz="1600" b="0" i="0" kern="1200" dirty="0">
              <a:latin typeface="+mn-lt"/>
            </a:rPr>
            <a:t> </a:t>
          </a:r>
          <a:r>
            <a:rPr lang="cs-CZ" sz="1600" b="0" i="0" kern="1200" dirty="0">
              <a:latin typeface="+mn-lt"/>
            </a:rPr>
            <a:t>opatření, která vedou k podpoře a začleňování dětí ohrožených sociálním vyloučením do hlavního vzdělávacího proudu</a:t>
          </a:r>
          <a:r>
            <a:rPr lang="en-US" sz="1600" b="0" i="0" kern="1200" dirty="0">
              <a:latin typeface="+mn-lt"/>
            </a:rPr>
            <a:t>.</a:t>
          </a:r>
          <a:endParaRPr lang="en-US" sz="1600" kern="1200" dirty="0">
            <a:latin typeface="+mn-lt"/>
          </a:endParaRPr>
        </a:p>
      </dsp:txBody>
      <dsp:txXfrm>
        <a:off x="1290971" y="3542"/>
        <a:ext cx="7040235" cy="1118296"/>
      </dsp:txXfrm>
    </dsp:sp>
    <dsp:sp modelId="{82979133-A3B7-4597-A93E-A52DD4506F5D}">
      <dsp:nvSpPr>
        <dsp:cNvPr id="0" name=""/>
        <dsp:cNvSpPr/>
      </dsp:nvSpPr>
      <dsp:spPr>
        <a:xfrm>
          <a:off x="0" y="1361581"/>
          <a:ext cx="8381787" cy="11172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FBE26B-EC15-4D20-BAFA-B78FBF2AE25A}">
      <dsp:nvSpPr>
        <dsp:cNvPr id="0" name=""/>
        <dsp:cNvSpPr/>
      </dsp:nvSpPr>
      <dsp:spPr>
        <a:xfrm>
          <a:off x="337954" y="1644312"/>
          <a:ext cx="615063" cy="614462"/>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CE9FF6B-B70C-475D-A53F-0EA85A08011E}">
      <dsp:nvSpPr>
        <dsp:cNvPr id="0" name=""/>
        <dsp:cNvSpPr/>
      </dsp:nvSpPr>
      <dsp:spPr>
        <a:xfrm>
          <a:off x="1290971" y="1392941"/>
          <a:ext cx="7040235" cy="111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53" tIns="118353" rIns="118353" bIns="118353" numCol="1" spcCol="1270" anchor="ctr" anchorCtr="0">
          <a:noAutofit/>
        </a:bodyPr>
        <a:lstStyle/>
        <a:p>
          <a:pPr lvl="0" algn="just" defTabSz="666750">
            <a:lnSpc>
              <a:spcPct val="100000"/>
            </a:lnSpc>
            <a:spcBef>
              <a:spcPct val="0"/>
            </a:spcBef>
            <a:spcAft>
              <a:spcPct val="35000"/>
            </a:spcAft>
          </a:pPr>
          <a:r>
            <a:rPr lang="cs-CZ" sz="1500" b="0" i="0" kern="1200" dirty="0">
              <a:latin typeface="+mn-lt"/>
            </a:rPr>
            <a:t>Společně s obcemi, které zřizují v ČR většinu mateřských a základních škol, hledáme cesty, jak zajistit kvalitní vzdělání skutečně všem dětem bez ohledu na to, kde žijí nebo jakou mají doma ke vzdělávání podporu. Agentura k tomu poskytuje své odborné zkušenosti a nabízí modely, které se zřizovatelům, školám nebo nevládním organizacím osvědčily jinde.</a:t>
          </a:r>
          <a:endParaRPr lang="cs-CZ" sz="1500" kern="1200" dirty="0">
            <a:effectLst/>
            <a:latin typeface="+mn-lt"/>
            <a:ea typeface="Arial" panose="020B0604020202020204" pitchFamily="34" charset="0"/>
            <a:cs typeface="Times New Roman" panose="02020603050405020304" pitchFamily="18" charset="0"/>
          </a:endParaRPr>
        </a:p>
      </dsp:txBody>
      <dsp:txXfrm>
        <a:off x="1290971" y="1392941"/>
        <a:ext cx="7040235" cy="1118296"/>
      </dsp:txXfrm>
    </dsp:sp>
    <dsp:sp modelId="{1660EC73-5D52-4996-90CB-76288439590D}">
      <dsp:nvSpPr>
        <dsp:cNvPr id="0" name=""/>
        <dsp:cNvSpPr/>
      </dsp:nvSpPr>
      <dsp:spPr>
        <a:xfrm>
          <a:off x="0" y="2782340"/>
          <a:ext cx="8381787" cy="11172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97BFA-D0A0-48B1-9EC7-1B1B68EA812D}">
      <dsp:nvSpPr>
        <dsp:cNvPr id="0" name=""/>
        <dsp:cNvSpPr/>
      </dsp:nvSpPr>
      <dsp:spPr>
        <a:xfrm>
          <a:off x="337954" y="3033711"/>
          <a:ext cx="615063" cy="614462"/>
        </a:xfrm>
        <a:prstGeom prst="rect">
          <a:avLst/>
        </a:prstGeom>
        <a:blipFill rotWithShape="1">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ED24EE4-FB0C-451C-A0F7-6903E99F6873}">
      <dsp:nvSpPr>
        <dsp:cNvPr id="0" name=""/>
        <dsp:cNvSpPr/>
      </dsp:nvSpPr>
      <dsp:spPr>
        <a:xfrm>
          <a:off x="1290971" y="2782340"/>
          <a:ext cx="7040235" cy="111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53" tIns="118353" rIns="118353" bIns="118353" numCol="1" spcCol="1270" anchor="ctr" anchorCtr="0">
          <a:noAutofit/>
        </a:bodyPr>
        <a:lstStyle/>
        <a:p>
          <a:pPr lvl="0" algn="l" defTabSz="711200">
            <a:lnSpc>
              <a:spcPct val="100000"/>
            </a:lnSpc>
            <a:spcBef>
              <a:spcPct val="0"/>
            </a:spcBef>
            <a:spcAft>
              <a:spcPct val="35000"/>
            </a:spcAft>
          </a:pPr>
          <a:r>
            <a:rPr lang="cs-CZ" sz="1600" kern="1200" dirty="0">
              <a:effectLst/>
              <a:latin typeface="+mn-lt"/>
              <a:cs typeface="Times New Roman" panose="02020603050405020304" pitchFamily="18" charset="0"/>
            </a:rPr>
            <a:t>V novém projektu OP JAK bude </a:t>
          </a:r>
          <a:r>
            <a:rPr lang="en-US" sz="1600" kern="1200" dirty="0">
              <a:effectLst/>
              <a:latin typeface="+mn-lt"/>
              <a:cs typeface="Times New Roman" panose="02020603050405020304" pitchFamily="18" charset="0"/>
            </a:rPr>
            <a:t>od </a:t>
          </a:r>
          <a:r>
            <a:rPr lang="en-US" sz="1600" kern="1200" dirty="0" err="1">
              <a:effectLst/>
              <a:latin typeface="+mn-lt"/>
              <a:cs typeface="Times New Roman" panose="02020603050405020304" pitchFamily="18" charset="0"/>
            </a:rPr>
            <a:t>ledna</a:t>
          </a:r>
          <a:r>
            <a:rPr lang="en-US" sz="1600" kern="1200" dirty="0">
              <a:effectLst/>
              <a:latin typeface="+mn-lt"/>
              <a:cs typeface="Times New Roman" panose="02020603050405020304" pitchFamily="18" charset="0"/>
            </a:rPr>
            <a:t> 2024 </a:t>
          </a:r>
          <a:r>
            <a:rPr lang="en-US" sz="1600" kern="1200" dirty="0" err="1">
              <a:effectLst/>
              <a:latin typeface="+mn-lt"/>
              <a:cs typeface="Times New Roman" panose="02020603050405020304" pitchFamily="18" charset="0"/>
            </a:rPr>
            <a:t>Agentura</a:t>
          </a:r>
          <a:r>
            <a:rPr lang="en-US" sz="1600" kern="1200" dirty="0">
              <a:effectLst/>
              <a:latin typeface="+mn-lt"/>
              <a:cs typeface="Times New Roman" panose="02020603050405020304" pitchFamily="18" charset="0"/>
            </a:rPr>
            <a:t> </a:t>
          </a:r>
          <a:r>
            <a:rPr lang="cs-CZ" sz="1600" kern="1200" dirty="0">
              <a:effectLst/>
              <a:latin typeface="+mn-lt"/>
              <a:cs typeface="Times New Roman" panose="02020603050405020304" pitchFamily="18" charset="0"/>
            </a:rPr>
            <a:t>poskytovat podpor</a:t>
          </a:r>
          <a:r>
            <a:rPr lang="en-US" sz="1600" kern="1200" dirty="0">
              <a:effectLst/>
              <a:latin typeface="+mn-lt"/>
              <a:cs typeface="Times New Roman" panose="02020603050405020304" pitchFamily="18" charset="0"/>
            </a:rPr>
            <a:t>u</a:t>
          </a:r>
          <a:r>
            <a:rPr lang="cs-CZ" sz="1600" kern="1200" dirty="0">
              <a:effectLst/>
              <a:latin typeface="+mn-lt"/>
              <a:cs typeface="Times New Roman" panose="02020603050405020304" pitchFamily="18" charset="0"/>
            </a:rPr>
            <a:t> školám, které se budou chtít aktivně podílet na </a:t>
          </a:r>
          <a:r>
            <a:rPr lang="cs-CZ" sz="1600" kern="1200" dirty="0" err="1">
              <a:effectLst/>
              <a:latin typeface="+mn-lt"/>
              <a:cs typeface="Times New Roman" panose="02020603050405020304" pitchFamily="18" charset="0"/>
            </a:rPr>
            <a:t>desegregaci</a:t>
          </a:r>
          <a:r>
            <a:rPr lang="cs-CZ" sz="1600" kern="1200" dirty="0">
              <a:effectLst/>
              <a:latin typeface="+mn-lt"/>
              <a:cs typeface="Times New Roman" panose="02020603050405020304" pitchFamily="18" charset="0"/>
            </a:rPr>
            <a:t> prostřednictvím zapojení do projektu Agentury pro sociální začleňování, podpory při využívání prostředků z OP Z+ a v rámci projektu PROP z NPO</a:t>
          </a:r>
          <a:endParaRPr lang="en-US" sz="1600" kern="1200" dirty="0">
            <a:latin typeface="+mn-lt"/>
          </a:endParaRPr>
        </a:p>
      </dsp:txBody>
      <dsp:txXfrm>
        <a:off x="1290971" y="2782340"/>
        <a:ext cx="7040235" cy="1118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1C260-42CC-48D8-B62C-4851C334C7D7}">
      <dsp:nvSpPr>
        <dsp:cNvPr id="0" name=""/>
        <dsp:cNvSpPr/>
      </dsp:nvSpPr>
      <dsp:spPr>
        <a:xfrm>
          <a:off x="0" y="76209"/>
          <a:ext cx="8381787" cy="11637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EAD16-0751-4ECC-A9C9-430FEF879DF7}">
      <dsp:nvSpPr>
        <dsp:cNvPr id="0" name=""/>
        <dsp:cNvSpPr/>
      </dsp:nvSpPr>
      <dsp:spPr>
        <a:xfrm>
          <a:off x="352028" y="338048"/>
          <a:ext cx="640677" cy="6400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C9843A4-248A-4DD8-8BAD-4AB5694BE707}">
      <dsp:nvSpPr>
        <dsp:cNvPr id="0" name=""/>
        <dsp:cNvSpPr/>
      </dsp:nvSpPr>
      <dsp:spPr>
        <a:xfrm>
          <a:off x="1344734" y="76209"/>
          <a:ext cx="6407362" cy="116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82" tIns="123282" rIns="123282" bIns="123282" numCol="1" spcCol="1270" anchor="ctr" anchorCtr="0">
          <a:noAutofit/>
        </a:bodyPr>
        <a:lstStyle/>
        <a:p>
          <a:pPr lvl="0" algn="l" defTabSz="711200">
            <a:lnSpc>
              <a:spcPct val="100000"/>
            </a:lnSpc>
            <a:spcBef>
              <a:spcPct val="0"/>
            </a:spcBef>
            <a:spcAft>
              <a:spcPct val="35000"/>
            </a:spcAft>
          </a:pPr>
          <a:r>
            <a:rPr lang="cs-CZ" sz="1600" b="0" i="0" kern="1200" dirty="0">
              <a:latin typeface="+mn-lt"/>
            </a:rPr>
            <a:t>3 letý projekt </a:t>
          </a:r>
          <a:r>
            <a:rPr lang="cs-CZ" sz="1600" i="1" kern="1200" dirty="0"/>
            <a:t>„</a:t>
          </a:r>
          <a:r>
            <a:rPr lang="cs-CZ" sz="1600" i="1" kern="1200" dirty="0">
              <a:hlinkClick xmlns:r="http://schemas.openxmlformats.org/officeDocument/2006/relationships" r:id="rId4"/>
            </a:rPr>
            <a:t>Podpora územního rozšíření a metodického rozvoje komunitní práce v území s koncentrací sociálního vyloučení (KP)</a:t>
          </a:r>
          <a:r>
            <a:rPr lang="cs-CZ" sz="1600" i="1" kern="1200" dirty="0"/>
            <a:t> </a:t>
          </a:r>
          <a:endParaRPr lang="en-US" sz="1600" kern="1200" dirty="0">
            <a:latin typeface="+mn-lt"/>
          </a:endParaRPr>
        </a:p>
      </dsp:txBody>
      <dsp:txXfrm>
        <a:off x="1344734" y="76209"/>
        <a:ext cx="6407362" cy="1164867"/>
      </dsp:txXfrm>
    </dsp:sp>
    <dsp:sp modelId="{82979133-A3B7-4597-A93E-A52DD4506F5D}">
      <dsp:nvSpPr>
        <dsp:cNvPr id="0" name=""/>
        <dsp:cNvSpPr/>
      </dsp:nvSpPr>
      <dsp:spPr>
        <a:xfrm>
          <a:off x="0" y="1506513"/>
          <a:ext cx="8381787" cy="11637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FBE26B-EC15-4D20-BAFA-B78FBF2AE25A}">
      <dsp:nvSpPr>
        <dsp:cNvPr id="0" name=""/>
        <dsp:cNvSpPr/>
      </dsp:nvSpPr>
      <dsp:spPr>
        <a:xfrm>
          <a:off x="352028" y="1801018"/>
          <a:ext cx="640677" cy="640051"/>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CE9FF6B-B70C-475D-A53F-0EA85A08011E}">
      <dsp:nvSpPr>
        <dsp:cNvPr id="0" name=""/>
        <dsp:cNvSpPr/>
      </dsp:nvSpPr>
      <dsp:spPr>
        <a:xfrm>
          <a:off x="1288830" y="1401748"/>
          <a:ext cx="6519171" cy="143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82" tIns="123282" rIns="123282" bIns="123282" numCol="1" spcCol="1270" anchor="ctr" anchorCtr="0">
          <a:noAutofit/>
        </a:bodyPr>
        <a:lstStyle/>
        <a:p>
          <a:pPr lvl="0" algn="just" defTabSz="666750">
            <a:lnSpc>
              <a:spcPct val="100000"/>
            </a:lnSpc>
            <a:spcBef>
              <a:spcPct val="0"/>
            </a:spcBef>
            <a:spcAft>
              <a:spcPct val="35000"/>
            </a:spcAft>
          </a:pPr>
          <a:r>
            <a:rPr lang="cs-CZ" sz="1500" kern="1200" dirty="0"/>
            <a:t>Projekt podporuje obce se zvýšenou koncentrací sociální vyloučení při zavádění, hodnocení a rozvoji metody KP. V územích se zvýšenou koncentrací SV nabízí intenzivní metodickou podporu. Odborné veřejnosti zajišťuje vzdělávání, výzkumy a účast na evaluaci.</a:t>
          </a:r>
          <a:endParaRPr lang="cs-CZ" sz="1500" kern="1200" dirty="0">
            <a:effectLst/>
            <a:latin typeface="+mn-lt"/>
            <a:ea typeface="Arial" panose="020B0604020202020204" pitchFamily="34" charset="0"/>
            <a:cs typeface="Times New Roman" panose="02020603050405020304" pitchFamily="18" charset="0"/>
          </a:endParaRPr>
        </a:p>
      </dsp:txBody>
      <dsp:txXfrm>
        <a:off x="1288830" y="1401748"/>
        <a:ext cx="6519171" cy="1439730"/>
      </dsp:txXfrm>
    </dsp:sp>
    <dsp:sp modelId="{1660EC73-5D52-4996-90CB-76288439590D}">
      <dsp:nvSpPr>
        <dsp:cNvPr id="0" name=""/>
        <dsp:cNvSpPr/>
      </dsp:nvSpPr>
      <dsp:spPr>
        <a:xfrm>
          <a:off x="0" y="3002150"/>
          <a:ext cx="8381787" cy="11637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97BFA-D0A0-48B1-9EC7-1B1B68EA812D}">
      <dsp:nvSpPr>
        <dsp:cNvPr id="0" name=""/>
        <dsp:cNvSpPr/>
      </dsp:nvSpPr>
      <dsp:spPr>
        <a:xfrm>
          <a:off x="352028" y="3263989"/>
          <a:ext cx="640677" cy="640051"/>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ED24EE4-FB0C-451C-A0F7-6903E99F6873}">
      <dsp:nvSpPr>
        <dsp:cNvPr id="0" name=""/>
        <dsp:cNvSpPr/>
      </dsp:nvSpPr>
      <dsp:spPr>
        <a:xfrm>
          <a:off x="1165744" y="3002150"/>
          <a:ext cx="6765342" cy="116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82" tIns="123282" rIns="123282" bIns="123282" numCol="1" spcCol="1270" anchor="ctr" anchorCtr="0">
          <a:noAutofit/>
        </a:bodyPr>
        <a:lstStyle/>
        <a:p>
          <a:pPr lvl="0" algn="l" defTabSz="711200">
            <a:lnSpc>
              <a:spcPct val="100000"/>
            </a:lnSpc>
            <a:spcBef>
              <a:spcPct val="0"/>
            </a:spcBef>
            <a:spcAft>
              <a:spcPct val="35000"/>
            </a:spcAft>
          </a:pPr>
          <a:endParaRPr lang="cs-CZ" sz="1600" kern="1200" dirty="0"/>
        </a:p>
        <a:p>
          <a:pPr lvl="0" algn="l" defTabSz="711200">
            <a:lnSpc>
              <a:spcPct val="100000"/>
            </a:lnSpc>
            <a:spcBef>
              <a:spcPct val="0"/>
            </a:spcBef>
            <a:spcAft>
              <a:spcPct val="35000"/>
            </a:spcAft>
          </a:pPr>
          <a:r>
            <a:rPr lang="cs-CZ" sz="1600" b="1" u="sng" kern="1200" dirty="0"/>
            <a:t>Cíle projektu: </a:t>
          </a:r>
          <a:r>
            <a:rPr lang="cs-CZ" sz="1600" kern="1200" dirty="0"/>
            <a:t>1) rozvoj KP v územích se zvýšenou koncentrací SV 2) příprava místní samosprávy k vytvoření vhodných podmínek pro komunitní práci  3) šíření praktických doporučení pro obce při zavedení KP na místní úrovni  4) zapojení obyvatel ohrožených SV při řešení společných témat/potřeb komunity</a:t>
          </a:r>
        </a:p>
        <a:p>
          <a:pPr lvl="0" algn="l" defTabSz="711200">
            <a:lnSpc>
              <a:spcPct val="100000"/>
            </a:lnSpc>
            <a:spcBef>
              <a:spcPct val="0"/>
            </a:spcBef>
            <a:spcAft>
              <a:spcPct val="35000"/>
            </a:spcAft>
          </a:pPr>
          <a:endParaRPr lang="en-US" sz="1600" kern="1200" dirty="0">
            <a:latin typeface="+mn-lt"/>
          </a:endParaRPr>
        </a:p>
      </dsp:txBody>
      <dsp:txXfrm>
        <a:off x="1165744" y="3002150"/>
        <a:ext cx="6765342" cy="11648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F1C2EFA-0950-4EDD-B902-2C9FD7601EB2}" type="datetimeFigureOut">
              <a:rPr lang="cs-CZ"/>
              <a:pPr>
                <a:defRPr/>
              </a:pPr>
              <a:t>18.10.2023</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938F04E-C256-4330-A7EA-E0EE7F5DA386}"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D22B08D-22A7-44C7-9A9A-15F0430FEC6E}" type="datetimeFigureOut">
              <a:rPr lang="cs-CZ"/>
              <a:pPr>
                <a:defRPr/>
              </a:pPr>
              <a:t>18.10.2023</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87C561E-2E38-4584-AB37-860AD06BBB35}"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list">
    <p:spTree>
      <p:nvGrpSpPr>
        <p:cNvPr id="1" name=""/>
        <p:cNvGrpSpPr/>
        <p:nvPr/>
      </p:nvGrpSpPr>
      <p:grpSpPr>
        <a:xfrm>
          <a:off x="0" y="0"/>
          <a:ext cx="0" cy="0"/>
          <a:chOff x="0" y="0"/>
          <a:chExt cx="0" cy="0"/>
        </a:xfrm>
      </p:grpSpPr>
      <p:pic>
        <p:nvPicPr>
          <p:cNvPr id="4" name="Obrázek 9" descr="podtisk_modry.emf"/>
          <p:cNvPicPr>
            <a:picLocks noChangeAspect="1"/>
          </p:cNvPicPr>
          <p:nvPr/>
        </p:nvPicPr>
        <p:blipFill>
          <a:blip r:embed="rId2">
            <a:extLst>
              <a:ext uri="{28A0092B-C50C-407E-A947-70E740481C1C}">
                <a14:useLocalDpi xmlns:a14="http://schemas.microsoft.com/office/drawing/2010/main" val="0"/>
              </a:ext>
            </a:extLst>
          </a:blip>
          <a:srcRect l="17007" b="8623"/>
          <a:stretch>
            <a:fillRect/>
          </a:stretch>
        </p:blipFill>
        <p:spPr bwMode="auto">
          <a:xfrm>
            <a:off x="0" y="1989138"/>
            <a:ext cx="7908925"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p:cNvSpPr>
            <a:spLocks noChangeAspect="1"/>
          </p:cNvSpPr>
          <p:nvPr/>
        </p:nvSpPr>
        <p:spPr>
          <a:xfrm>
            <a:off x="0" y="0"/>
            <a:ext cx="9144000" cy="2603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noFill/>
            </a:endParaRPr>
          </a:p>
        </p:txBody>
      </p:sp>
      <p:sp>
        <p:nvSpPr>
          <p:cNvPr id="8" name="Obdélník 7"/>
          <p:cNvSpPr/>
          <p:nvPr/>
        </p:nvSpPr>
        <p:spPr>
          <a:xfrm>
            <a:off x="0" y="260649"/>
            <a:ext cx="9144000" cy="144016"/>
          </a:xfrm>
          <a:prstGeom prst="rect">
            <a:avLst/>
          </a:prstGeom>
          <a:gradFill>
            <a:gsLst>
              <a:gs pos="0">
                <a:srgbClr val="000099"/>
              </a:gs>
              <a:gs pos="100000">
                <a:schemeClr val="bg1">
                  <a:alpha val="0"/>
                </a:schemeClr>
              </a:gs>
            </a:gsLst>
            <a:lin ang="0" scaled="1"/>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noFill/>
            </a:endParaRPr>
          </a:p>
        </p:txBody>
      </p:sp>
      <p:sp>
        <p:nvSpPr>
          <p:cNvPr id="9" name="Podnadpis 2"/>
          <p:cNvSpPr txBox="1">
            <a:spLocks/>
          </p:cNvSpPr>
          <p:nvPr/>
        </p:nvSpPr>
        <p:spPr>
          <a:xfrm>
            <a:off x="1403350" y="3789363"/>
            <a:ext cx="7208838" cy="576262"/>
          </a:xfrm>
          <a:prstGeom prst="rect">
            <a:avLst/>
          </a:prstGeom>
        </p:spPr>
        <p:txBody>
          <a:bodyPr/>
          <a:lstStyle>
            <a:lvl1pPr marL="0" indent="0" algn="l">
              <a:buNone/>
              <a:defRPr sz="26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cs-CZ"/>
              <a:t>MINISTERSTVO PRO MÍSTNÍ ROZVOJ ČR</a:t>
            </a:r>
          </a:p>
        </p:txBody>
      </p:sp>
      <p:pic>
        <p:nvPicPr>
          <p:cNvPr id="10" name="Obrázek 7" descr="mmr_cr_rgb.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92150"/>
            <a:ext cx="2565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dnadpis 2"/>
          <p:cNvSpPr>
            <a:spLocks noGrp="1"/>
          </p:cNvSpPr>
          <p:nvPr>
            <p:ph type="subTitle" idx="1"/>
          </p:nvPr>
        </p:nvSpPr>
        <p:spPr>
          <a:xfrm>
            <a:off x="1403648" y="4581128"/>
            <a:ext cx="7056784" cy="1800200"/>
          </a:xfrm>
          <a:prstGeom prst="rect">
            <a:avLst/>
          </a:prstGeom>
        </p:spPr>
        <p:txBody>
          <a:bodyPr>
            <a:noAutofit/>
          </a:bodyPr>
          <a:lstStyle>
            <a:lvl1pPr marL="0" indent="0" algn="l">
              <a:spcBef>
                <a:spcPts val="1000"/>
              </a:spcBef>
              <a:spcAft>
                <a:spcPts val="1000"/>
              </a:spcAft>
              <a:buNone/>
              <a:defRPr sz="20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p>
        </p:txBody>
      </p:sp>
      <p:sp>
        <p:nvSpPr>
          <p:cNvPr id="6" name="Nadpis 13"/>
          <p:cNvSpPr>
            <a:spLocks noGrp="1" noChangeAspect="1"/>
          </p:cNvSpPr>
          <p:nvPr>
            <p:ph type="title"/>
          </p:nvPr>
        </p:nvSpPr>
        <p:spPr>
          <a:xfrm>
            <a:off x="1403648" y="1988840"/>
            <a:ext cx="7283152" cy="1872208"/>
          </a:xfrm>
          <a:prstGeom prst="rect">
            <a:avLst/>
          </a:prstGeom>
        </p:spPr>
        <p:txBody>
          <a:bodyPr/>
          <a:lstStyle>
            <a:lvl1pPr algn="l">
              <a:defRPr b="1" baseline="0">
                <a:solidFill>
                  <a:srgbClr val="000099"/>
                </a:solidFill>
                <a:latin typeface="Arial" pitchFamily="34" charset="0"/>
                <a:cs typeface="Arial" pitchFamily="34" charset="0"/>
              </a:defRPr>
            </a:lvl1pPr>
          </a:lstStyle>
          <a:p>
            <a:r>
              <a:rPr lang="cs-CZ"/>
              <a:t>Kliknutím lze upravit styl.</a:t>
            </a:r>
          </a:p>
        </p:txBody>
      </p:sp>
    </p:spTree>
    <p:extLst>
      <p:ext uri="{BB962C8B-B14F-4D97-AF65-F5344CB8AC3E}">
        <p14:creationId xmlns:p14="http://schemas.microsoft.com/office/powerpoint/2010/main" val="372298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nitřní list s nadpisem">
    <p:spTree>
      <p:nvGrpSpPr>
        <p:cNvPr id="1" name=""/>
        <p:cNvGrpSpPr/>
        <p:nvPr/>
      </p:nvGrpSpPr>
      <p:grpSpPr>
        <a:xfrm>
          <a:off x="0" y="0"/>
          <a:ext cx="0" cy="0"/>
          <a:chOff x="0" y="0"/>
          <a:chExt cx="0" cy="0"/>
        </a:xfrm>
      </p:grpSpPr>
      <p:pic>
        <p:nvPicPr>
          <p:cNvPr id="4" name="Obrázek 9" descr="podtisk_modry.emf"/>
          <p:cNvPicPr>
            <a:picLocks noChangeAspect="1"/>
          </p:cNvPicPr>
          <p:nvPr/>
        </p:nvPicPr>
        <p:blipFill>
          <a:blip r:embed="rId3">
            <a:extLst>
              <a:ext uri="{28A0092B-C50C-407E-A947-70E740481C1C}">
                <a14:useLocalDpi xmlns:a14="http://schemas.microsoft.com/office/drawing/2010/main" val="0"/>
              </a:ext>
            </a:extLst>
          </a:blip>
          <a:srcRect l="17007" b="8623"/>
          <a:stretch>
            <a:fillRect/>
          </a:stretch>
        </p:blipFill>
        <p:spPr bwMode="auto">
          <a:xfrm>
            <a:off x="0" y="1989138"/>
            <a:ext cx="7908925"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p:cNvSpPr>
            <a:spLocks noChangeAspect="1"/>
          </p:cNvSpPr>
          <p:nvPr/>
        </p:nvSpPr>
        <p:spPr>
          <a:xfrm>
            <a:off x="0" y="0"/>
            <a:ext cx="9144000" cy="2603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noFill/>
            </a:endParaRPr>
          </a:p>
        </p:txBody>
      </p:sp>
      <p:sp>
        <p:nvSpPr>
          <p:cNvPr id="6" name="Obdélník 5"/>
          <p:cNvSpPr/>
          <p:nvPr/>
        </p:nvSpPr>
        <p:spPr>
          <a:xfrm>
            <a:off x="0" y="260649"/>
            <a:ext cx="9144000" cy="144016"/>
          </a:xfrm>
          <a:prstGeom prst="rect">
            <a:avLst/>
          </a:prstGeom>
          <a:gradFill>
            <a:gsLst>
              <a:gs pos="0">
                <a:srgbClr val="000099"/>
              </a:gs>
              <a:gs pos="100000">
                <a:schemeClr val="bg1">
                  <a:alpha val="0"/>
                </a:schemeClr>
              </a:gs>
            </a:gsLst>
            <a:lin ang="0" scaled="1"/>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noFill/>
            </a:endParaRPr>
          </a:p>
        </p:txBody>
      </p:sp>
      <p:pic>
        <p:nvPicPr>
          <p:cNvPr id="7" name="Obrázek 3" descr="mmr_cr_rgb.e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20713"/>
            <a:ext cx="20161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obsah 2"/>
          <p:cNvSpPr>
            <a:spLocks noGrp="1"/>
          </p:cNvSpPr>
          <p:nvPr>
            <p:ph idx="1"/>
          </p:nvPr>
        </p:nvSpPr>
        <p:spPr>
          <a:xfrm>
            <a:off x="395536" y="2060848"/>
            <a:ext cx="8291264" cy="4392488"/>
          </a:xfrm>
          <a:prstGeom prst="rect">
            <a:avLst/>
          </a:prstGeom>
        </p:spPr>
        <p:txBody>
          <a:bodyPr>
            <a:normAutofit/>
          </a:bodyPr>
          <a:lstStyle>
            <a:lvl1pPr marL="0" indent="0"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a:t>Upravte styly předlohy textu.</a:t>
            </a:r>
          </a:p>
        </p:txBody>
      </p:sp>
      <p:sp>
        <p:nvSpPr>
          <p:cNvPr id="10" name="Nadpis 9"/>
          <p:cNvSpPr>
            <a:spLocks noGrp="1"/>
          </p:cNvSpPr>
          <p:nvPr>
            <p:ph type="title"/>
          </p:nvPr>
        </p:nvSpPr>
        <p:spPr>
          <a:xfrm>
            <a:off x="395536" y="1412776"/>
            <a:ext cx="8291264"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a:t>Kliknutím lze upravit styl.</a:t>
            </a:r>
          </a:p>
        </p:txBody>
      </p:sp>
    </p:spTree>
    <p:extLst>
      <p:ext uri="{BB962C8B-B14F-4D97-AF65-F5344CB8AC3E}">
        <p14:creationId xmlns:p14="http://schemas.microsoft.com/office/powerpoint/2010/main" val="3719704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nitřní list bez nadpisu">
    <p:spTree>
      <p:nvGrpSpPr>
        <p:cNvPr id="1" name=""/>
        <p:cNvGrpSpPr/>
        <p:nvPr/>
      </p:nvGrpSpPr>
      <p:grpSpPr>
        <a:xfrm>
          <a:off x="0" y="0"/>
          <a:ext cx="0" cy="0"/>
          <a:chOff x="0" y="0"/>
          <a:chExt cx="0" cy="0"/>
        </a:xfrm>
      </p:grpSpPr>
      <p:pic>
        <p:nvPicPr>
          <p:cNvPr id="3" name="Obrázek 9" descr="podtisk_modry.emf"/>
          <p:cNvPicPr>
            <a:picLocks noChangeAspect="1"/>
          </p:cNvPicPr>
          <p:nvPr/>
        </p:nvPicPr>
        <p:blipFill>
          <a:blip r:embed="rId3">
            <a:extLst>
              <a:ext uri="{28A0092B-C50C-407E-A947-70E740481C1C}">
                <a14:useLocalDpi xmlns:a14="http://schemas.microsoft.com/office/drawing/2010/main" val="0"/>
              </a:ext>
            </a:extLst>
          </a:blip>
          <a:srcRect l="17007" b="8623"/>
          <a:stretch>
            <a:fillRect/>
          </a:stretch>
        </p:blipFill>
        <p:spPr bwMode="auto">
          <a:xfrm>
            <a:off x="0" y="1989138"/>
            <a:ext cx="7908925"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p:cNvSpPr>
            <a:spLocks noChangeAspect="1"/>
          </p:cNvSpPr>
          <p:nvPr/>
        </p:nvSpPr>
        <p:spPr>
          <a:xfrm>
            <a:off x="0" y="0"/>
            <a:ext cx="9144000" cy="2603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noFill/>
            </a:endParaRPr>
          </a:p>
        </p:txBody>
      </p:sp>
      <p:sp>
        <p:nvSpPr>
          <p:cNvPr id="5" name="Obdélník 4"/>
          <p:cNvSpPr/>
          <p:nvPr/>
        </p:nvSpPr>
        <p:spPr>
          <a:xfrm>
            <a:off x="0" y="260649"/>
            <a:ext cx="9144000" cy="144016"/>
          </a:xfrm>
          <a:prstGeom prst="rect">
            <a:avLst/>
          </a:prstGeom>
          <a:gradFill>
            <a:gsLst>
              <a:gs pos="0">
                <a:srgbClr val="000099"/>
              </a:gs>
              <a:gs pos="100000">
                <a:schemeClr val="bg1">
                  <a:alpha val="0"/>
                </a:schemeClr>
              </a:gs>
            </a:gsLst>
            <a:lin ang="0" scaled="1"/>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noFill/>
            </a:endParaRPr>
          </a:p>
        </p:txBody>
      </p:sp>
      <p:pic>
        <p:nvPicPr>
          <p:cNvPr id="6" name="Obrázek 2" descr="mmr_cr_rgb.e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20713"/>
            <a:ext cx="20161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obsah 2"/>
          <p:cNvSpPr>
            <a:spLocks noGrp="1"/>
          </p:cNvSpPr>
          <p:nvPr>
            <p:ph idx="1"/>
          </p:nvPr>
        </p:nvSpPr>
        <p:spPr>
          <a:xfrm>
            <a:off x="395536" y="1484784"/>
            <a:ext cx="8291264" cy="4968552"/>
          </a:xfrm>
          <a:prstGeom prst="rect">
            <a:avLst/>
          </a:prstGeom>
        </p:spPr>
        <p:txBody>
          <a:bodyPr>
            <a:normAutofit/>
          </a:bodyPr>
          <a:lstStyle>
            <a:lvl1pPr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a:t>Upravte styly předlohy textu.</a:t>
            </a:r>
          </a:p>
        </p:txBody>
      </p:sp>
    </p:spTree>
    <p:extLst>
      <p:ext uri="{BB962C8B-B14F-4D97-AF65-F5344CB8AC3E}">
        <p14:creationId xmlns:p14="http://schemas.microsoft.com/office/powerpoint/2010/main" val="131381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nitřní list s odrážkami">
    <p:spTree>
      <p:nvGrpSpPr>
        <p:cNvPr id="1" name=""/>
        <p:cNvGrpSpPr/>
        <p:nvPr/>
      </p:nvGrpSpPr>
      <p:grpSpPr>
        <a:xfrm>
          <a:off x="0" y="0"/>
          <a:ext cx="0" cy="0"/>
          <a:chOff x="0" y="0"/>
          <a:chExt cx="0" cy="0"/>
        </a:xfrm>
      </p:grpSpPr>
      <p:pic>
        <p:nvPicPr>
          <p:cNvPr id="5" name="Obrázek 9" descr="podtisk_modry.emf"/>
          <p:cNvPicPr>
            <a:picLocks noChangeAspect="1"/>
          </p:cNvPicPr>
          <p:nvPr/>
        </p:nvPicPr>
        <p:blipFill>
          <a:blip r:embed="rId3">
            <a:extLst>
              <a:ext uri="{28A0092B-C50C-407E-A947-70E740481C1C}">
                <a14:useLocalDpi xmlns:a14="http://schemas.microsoft.com/office/drawing/2010/main" val="0"/>
              </a:ext>
            </a:extLst>
          </a:blip>
          <a:srcRect l="17007" b="8623"/>
          <a:stretch>
            <a:fillRect/>
          </a:stretch>
        </p:blipFill>
        <p:spPr bwMode="auto">
          <a:xfrm>
            <a:off x="0" y="1989138"/>
            <a:ext cx="7908925"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délník 5"/>
          <p:cNvSpPr>
            <a:spLocks noChangeAspect="1"/>
          </p:cNvSpPr>
          <p:nvPr/>
        </p:nvSpPr>
        <p:spPr>
          <a:xfrm>
            <a:off x="0" y="0"/>
            <a:ext cx="9144000" cy="2603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noFill/>
            </a:endParaRPr>
          </a:p>
        </p:txBody>
      </p:sp>
      <p:sp>
        <p:nvSpPr>
          <p:cNvPr id="7" name="Obdélník 6"/>
          <p:cNvSpPr/>
          <p:nvPr/>
        </p:nvSpPr>
        <p:spPr>
          <a:xfrm>
            <a:off x="0" y="260649"/>
            <a:ext cx="9144000" cy="144016"/>
          </a:xfrm>
          <a:prstGeom prst="rect">
            <a:avLst/>
          </a:prstGeom>
          <a:gradFill>
            <a:gsLst>
              <a:gs pos="0">
                <a:srgbClr val="000099"/>
              </a:gs>
              <a:gs pos="100000">
                <a:schemeClr val="bg1">
                  <a:alpha val="0"/>
                </a:schemeClr>
              </a:gs>
            </a:gsLst>
            <a:lin ang="0" scaled="1"/>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noFill/>
            </a:endParaRPr>
          </a:p>
        </p:txBody>
      </p:sp>
      <p:pic>
        <p:nvPicPr>
          <p:cNvPr id="8" name="Obrázek 4" descr="mmr_cr_rgb.e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20713"/>
            <a:ext cx="20161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Nadpis 9"/>
          <p:cNvSpPr>
            <a:spLocks noGrp="1"/>
          </p:cNvSpPr>
          <p:nvPr>
            <p:ph type="title"/>
          </p:nvPr>
        </p:nvSpPr>
        <p:spPr>
          <a:xfrm>
            <a:off x="395536" y="1412776"/>
            <a:ext cx="8291264"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a:t>Kliknutím lze upravit styl.</a:t>
            </a:r>
          </a:p>
        </p:txBody>
      </p:sp>
      <p:sp>
        <p:nvSpPr>
          <p:cNvPr id="4" name="Zástupný symbol pro obsah 2"/>
          <p:cNvSpPr>
            <a:spLocks noGrp="1"/>
          </p:cNvSpPr>
          <p:nvPr>
            <p:ph idx="10"/>
          </p:nvPr>
        </p:nvSpPr>
        <p:spPr>
          <a:xfrm>
            <a:off x="467544" y="2060849"/>
            <a:ext cx="8229600" cy="4392488"/>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370675073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657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3AA56B-3C08-2472-6EE0-19BA22CD85CB}"/>
              </a:ext>
            </a:extLst>
          </p:cNvPr>
          <p:cNvSpPr>
            <a:spLocks noGrp="1"/>
          </p:cNvSpPr>
          <p:nvPr>
            <p:ph type="title"/>
          </p:nvPr>
        </p:nvSpPr>
        <p:spPr>
          <a:xfrm>
            <a:off x="628650" y="980902"/>
            <a:ext cx="7886700" cy="709786"/>
          </a:xfrm>
        </p:spPr>
        <p:txBody>
          <a:bodyPr/>
          <a:lstStyle/>
          <a:p>
            <a:r>
              <a:rPr lang="cs-CZ" dirty="0"/>
              <a:t>Kliknutím lze upravit styl.</a:t>
            </a:r>
          </a:p>
        </p:txBody>
      </p:sp>
      <p:sp>
        <p:nvSpPr>
          <p:cNvPr id="3" name="Zástupný obsah 2">
            <a:extLst>
              <a:ext uri="{FF2B5EF4-FFF2-40B4-BE49-F238E27FC236}">
                <a16:creationId xmlns:a16="http://schemas.microsoft.com/office/drawing/2014/main" id="{26C86072-0DD0-13D4-0D1D-4F755AAE37F9}"/>
              </a:ext>
            </a:extLst>
          </p:cNvPr>
          <p:cNvSpPr>
            <a:spLocks noGrp="1"/>
          </p:cNvSpPr>
          <p:nvPr>
            <p:ph idx="1"/>
          </p:nvPr>
        </p:nvSpPr>
        <p:spPr>
          <a:xfrm>
            <a:off x="628650" y="1825625"/>
            <a:ext cx="7886700" cy="408472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655BF94-24D8-A92F-15B1-922A51DBE5D3}"/>
              </a:ext>
            </a:extLst>
          </p:cNvPr>
          <p:cNvSpPr>
            <a:spLocks noGrp="1"/>
          </p:cNvSpPr>
          <p:nvPr>
            <p:ph type="dt" sz="half" idx="10"/>
          </p:nvPr>
        </p:nvSpPr>
        <p:spPr/>
        <p:txBody>
          <a:bodyPr/>
          <a:lstStyle/>
          <a:p>
            <a:fld id="{C6F7EC79-F028-4DA9-AB04-F298665E4469}" type="datetimeFigureOut">
              <a:rPr lang="cs-CZ" smtClean="0"/>
              <a:t>18.10.2023</a:t>
            </a:fld>
            <a:endParaRPr lang="cs-CZ"/>
          </a:p>
        </p:txBody>
      </p:sp>
      <p:sp>
        <p:nvSpPr>
          <p:cNvPr id="5" name="Zástupný symbol pro zápatí 4">
            <a:extLst>
              <a:ext uri="{FF2B5EF4-FFF2-40B4-BE49-F238E27FC236}">
                <a16:creationId xmlns:a16="http://schemas.microsoft.com/office/drawing/2014/main" id="{616205AE-65AE-A23A-12D6-D5A6C729A20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C5B725-0983-BF0E-4ADA-AF87FD2735EA}"/>
              </a:ext>
            </a:extLst>
          </p:cNvPr>
          <p:cNvSpPr>
            <a:spLocks noGrp="1"/>
          </p:cNvSpPr>
          <p:nvPr>
            <p:ph type="sldNum" sz="quarter" idx="12"/>
          </p:nvPr>
        </p:nvSpPr>
        <p:spPr/>
        <p:txBody>
          <a:bodyPr/>
          <a:lstStyle/>
          <a:p>
            <a:fld id="{71D5B175-0A1B-43F1-8299-1F513B2A9027}" type="slidenum">
              <a:rPr lang="cs-CZ" smtClean="0"/>
              <a:t>‹#›</a:t>
            </a:fld>
            <a:endParaRPr lang="cs-CZ"/>
          </a:p>
        </p:txBody>
      </p:sp>
      <p:sp>
        <p:nvSpPr>
          <p:cNvPr id="7" name="Obdélník 6">
            <a:extLst>
              <a:ext uri="{FF2B5EF4-FFF2-40B4-BE49-F238E27FC236}">
                <a16:creationId xmlns:a16="http://schemas.microsoft.com/office/drawing/2014/main" id="{0044B5CA-7045-6924-3F36-DFEEB3FCB3E7}"/>
              </a:ext>
            </a:extLst>
          </p:cNvPr>
          <p:cNvSpPr/>
          <p:nvPr userDrawn="1"/>
        </p:nvSpPr>
        <p:spPr>
          <a:xfrm>
            <a:off x="0" y="5910350"/>
            <a:ext cx="9144000" cy="9476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descr="Obsah obrázku text&#10;&#10;Popis byl vytvořen automaticky">
            <a:extLst>
              <a:ext uri="{FF2B5EF4-FFF2-40B4-BE49-F238E27FC236}">
                <a16:creationId xmlns:a16="http://schemas.microsoft.com/office/drawing/2014/main" id="{32F3BE3A-328E-D01B-F99D-F904AF38E9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49" y="291262"/>
            <a:ext cx="1620774" cy="466344"/>
          </a:xfrm>
          <a:prstGeom prst="rect">
            <a:avLst/>
          </a:prstGeom>
        </p:spPr>
      </p:pic>
      <p:pic>
        <p:nvPicPr>
          <p:cNvPr id="9" name="Obrázek 8" descr="Obsah obrázku text&#10;&#10;Popis byl vytvořen automaticky">
            <a:extLst>
              <a:ext uri="{FF2B5EF4-FFF2-40B4-BE49-F238E27FC236}">
                <a16:creationId xmlns:a16="http://schemas.microsoft.com/office/drawing/2014/main" id="{5B439747-C544-3B6B-8606-AC94A2BCD5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6370" y="259989"/>
            <a:ext cx="1842866" cy="653445"/>
          </a:xfrm>
          <a:prstGeom prst="rect">
            <a:avLst/>
          </a:prstGeom>
        </p:spPr>
      </p:pic>
    </p:spTree>
    <p:extLst>
      <p:ext uri="{BB962C8B-B14F-4D97-AF65-F5344CB8AC3E}">
        <p14:creationId xmlns:p14="http://schemas.microsoft.com/office/powerpoint/2010/main" val="3225219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5" name="Rectangle 9"/>
          <p:cNvSpPr>
            <a:spLocks noGrp="1" noChangeArrowheads="1"/>
          </p:cNvSpPr>
          <p:nvPr>
            <p:ph type="title"/>
          </p:nvPr>
        </p:nvSpPr>
        <p:spPr bwMode="auto">
          <a:xfrm>
            <a:off x="1403350" y="1916113"/>
            <a:ext cx="7272338"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cs-CZ"/>
              <a:t>Klepnutím lze upravit styl předlohy nadpisů.</a:t>
            </a:r>
          </a:p>
        </p:txBody>
      </p:sp>
      <p:sp>
        <p:nvSpPr>
          <p:cNvPr id="9226" name="Rectangle 10"/>
          <p:cNvSpPr>
            <a:spLocks noGrp="1" noChangeArrowheads="1"/>
          </p:cNvSpPr>
          <p:nvPr>
            <p:ph type="body" idx="1"/>
          </p:nvPr>
        </p:nvSpPr>
        <p:spPr bwMode="auto">
          <a:xfrm>
            <a:off x="1403350" y="4581525"/>
            <a:ext cx="72009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endParaRPr lang="en-US" altLang="cs-CZ"/>
          </a:p>
        </p:txBody>
      </p:sp>
    </p:spTree>
    <p:extLst>
      <p:ext uri="{BB962C8B-B14F-4D97-AF65-F5344CB8AC3E}">
        <p14:creationId xmlns:p14="http://schemas.microsoft.com/office/powerpoint/2010/main" val="1848415415"/>
      </p:ext>
    </p:extLst>
  </p:cSld>
  <p:clrMap bg1="lt1" tx1="dk1" bg2="lt2" tx2="dk2" accent1="accent1" accent2="accent2" accent3="accent3" accent4="accent4" accent5="accent5" accent6="accent6" hlink="hlink" folHlink="folHlink"/>
  <p:sldLayoutIdLst>
    <p:sldLayoutId id="2147483669" r:id="rId1"/>
    <p:sldLayoutId id="2147483667" r:id="rId2"/>
    <p:sldLayoutId id="2147483668" r:id="rId3"/>
    <p:sldLayoutId id="2147483666" r:id="rId4"/>
    <p:sldLayoutId id="2147483670" r:id="rId5"/>
    <p:sldLayoutId id="2147483671" r:id="rId6"/>
  </p:sldLayoutIdLst>
  <p:hf sldNum="0" hdr="0" ftr="0" dt="0"/>
  <p:txStyles>
    <p:titleStyle>
      <a:lvl1pPr algn="l" rtl="0" eaLnBrk="1" fontAlgn="base" hangingPunct="1">
        <a:spcBef>
          <a:spcPct val="0"/>
        </a:spcBef>
        <a:spcAft>
          <a:spcPct val="0"/>
        </a:spcAft>
        <a:defRPr sz="4400" b="1" kern="1200">
          <a:solidFill>
            <a:srgbClr val="000099"/>
          </a:solidFill>
          <a:latin typeface="+mj-lt"/>
          <a:ea typeface="+mj-ea"/>
          <a:cs typeface="+mj-cs"/>
        </a:defRPr>
      </a:lvl1pPr>
      <a:lvl2pPr algn="l" rtl="0" eaLnBrk="1" fontAlgn="base" hangingPunct="1">
        <a:spcBef>
          <a:spcPct val="0"/>
        </a:spcBef>
        <a:spcAft>
          <a:spcPct val="0"/>
        </a:spcAft>
        <a:defRPr sz="4400" b="1">
          <a:solidFill>
            <a:srgbClr val="000099"/>
          </a:solidFill>
          <a:latin typeface="Arial" panose="020B0604020202020204" pitchFamily="34" charset="0"/>
        </a:defRPr>
      </a:lvl2pPr>
      <a:lvl3pPr algn="l" rtl="0" eaLnBrk="1" fontAlgn="base" hangingPunct="1">
        <a:spcBef>
          <a:spcPct val="0"/>
        </a:spcBef>
        <a:spcAft>
          <a:spcPct val="0"/>
        </a:spcAft>
        <a:defRPr sz="4400" b="1">
          <a:solidFill>
            <a:srgbClr val="000099"/>
          </a:solidFill>
          <a:latin typeface="Arial" panose="020B0604020202020204" pitchFamily="34" charset="0"/>
        </a:defRPr>
      </a:lvl3pPr>
      <a:lvl4pPr algn="l" rtl="0" eaLnBrk="1" fontAlgn="base" hangingPunct="1">
        <a:spcBef>
          <a:spcPct val="0"/>
        </a:spcBef>
        <a:spcAft>
          <a:spcPct val="0"/>
        </a:spcAft>
        <a:defRPr sz="4400" b="1">
          <a:solidFill>
            <a:srgbClr val="000099"/>
          </a:solidFill>
          <a:latin typeface="Arial" panose="020B0604020202020204" pitchFamily="34" charset="0"/>
        </a:defRPr>
      </a:lvl4pPr>
      <a:lvl5pPr algn="l" rtl="0" eaLnBrk="1" fontAlgn="base" hangingPunct="1">
        <a:spcBef>
          <a:spcPct val="0"/>
        </a:spcBef>
        <a:spcAft>
          <a:spcPct val="0"/>
        </a:spcAft>
        <a:defRPr sz="4400" b="1">
          <a:solidFill>
            <a:srgbClr val="000099"/>
          </a:solidFill>
          <a:latin typeface="Arial" panose="020B0604020202020204" pitchFamily="34" charset="0"/>
        </a:defRPr>
      </a:lvl5pPr>
      <a:lvl6pPr marL="457200" algn="l" rtl="0" eaLnBrk="1" fontAlgn="base" hangingPunct="1">
        <a:spcBef>
          <a:spcPct val="0"/>
        </a:spcBef>
        <a:spcAft>
          <a:spcPct val="0"/>
        </a:spcAft>
        <a:defRPr sz="4400" b="1">
          <a:solidFill>
            <a:srgbClr val="000099"/>
          </a:solidFill>
          <a:latin typeface="Arial" panose="020B0604020202020204" pitchFamily="34" charset="0"/>
        </a:defRPr>
      </a:lvl6pPr>
      <a:lvl7pPr marL="914400" algn="l" rtl="0" eaLnBrk="1" fontAlgn="base" hangingPunct="1">
        <a:spcBef>
          <a:spcPct val="0"/>
        </a:spcBef>
        <a:spcAft>
          <a:spcPct val="0"/>
        </a:spcAft>
        <a:defRPr sz="4400" b="1">
          <a:solidFill>
            <a:srgbClr val="000099"/>
          </a:solidFill>
          <a:latin typeface="Arial" panose="020B0604020202020204" pitchFamily="34" charset="0"/>
        </a:defRPr>
      </a:lvl7pPr>
      <a:lvl8pPr marL="1371600" algn="l" rtl="0" eaLnBrk="1" fontAlgn="base" hangingPunct="1">
        <a:spcBef>
          <a:spcPct val="0"/>
        </a:spcBef>
        <a:spcAft>
          <a:spcPct val="0"/>
        </a:spcAft>
        <a:defRPr sz="4400" b="1">
          <a:solidFill>
            <a:srgbClr val="000099"/>
          </a:solidFill>
          <a:latin typeface="Arial" panose="020B0604020202020204" pitchFamily="34" charset="0"/>
        </a:defRPr>
      </a:lvl8pPr>
      <a:lvl9pPr marL="1828800" algn="l" rtl="0" eaLnBrk="1" fontAlgn="base" hangingPunct="1">
        <a:spcBef>
          <a:spcPct val="0"/>
        </a:spcBef>
        <a:spcAft>
          <a:spcPct val="0"/>
        </a:spcAft>
        <a:defRPr sz="4400" b="1">
          <a:solidFill>
            <a:srgbClr val="000099"/>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mailto:martin.simacek@mmr.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Nadpis 2"/>
          <p:cNvSpPr>
            <a:spLocks noGrp="1"/>
          </p:cNvSpPr>
          <p:nvPr>
            <p:ph type="title"/>
          </p:nvPr>
        </p:nvSpPr>
        <p:spPr>
          <a:xfrm>
            <a:off x="1169549" y="2026426"/>
            <a:ext cx="6876912" cy="1223888"/>
          </a:xfrm>
          <a:noFill/>
        </p:spPr>
        <p:txBody>
          <a:bodyPr/>
          <a:lstStyle/>
          <a:p>
            <a:pPr algn="ctr"/>
            <a:r>
              <a:rPr lang="cs-CZ" sz="3000"/>
              <a:t>Romové &amp; Ukrajinci – napětí v sociálně vyloučených lokalitách?</a:t>
            </a:r>
            <a:endParaRPr lang="en-US" altLang="cs-CZ" sz="3000"/>
          </a:p>
        </p:txBody>
      </p:sp>
      <p:sp>
        <p:nvSpPr>
          <p:cNvPr id="4" name="TextovéPole 3"/>
          <p:cNvSpPr txBox="1"/>
          <p:nvPr/>
        </p:nvSpPr>
        <p:spPr>
          <a:xfrm>
            <a:off x="611561" y="6237312"/>
            <a:ext cx="7992888" cy="415498"/>
          </a:xfrm>
          <a:prstGeom prst="rect">
            <a:avLst/>
          </a:prstGeom>
          <a:noFill/>
        </p:spPr>
        <p:txBody>
          <a:bodyPr wrap="square" lIns="91440" tIns="45720" rIns="91440" bIns="45720" rtlCol="0" anchor="t">
            <a:spAutoFit/>
          </a:bodyPr>
          <a:lstStyle/>
          <a:p>
            <a:pPr algn="ctr"/>
            <a:endParaRPr lang="cs-CZ" sz="1050">
              <a:cs typeface="Arial"/>
            </a:endParaRPr>
          </a:p>
          <a:p>
            <a:pPr algn="ctr"/>
            <a:endParaRPr lang="cs-CZ" sz="1050">
              <a:cs typeface="Arial"/>
            </a:endParaRPr>
          </a:p>
        </p:txBody>
      </p:sp>
      <p:sp>
        <p:nvSpPr>
          <p:cNvPr id="6" name="TextovéPole 5"/>
          <p:cNvSpPr txBox="1"/>
          <p:nvPr/>
        </p:nvSpPr>
        <p:spPr>
          <a:xfrm>
            <a:off x="1889256" y="3350932"/>
            <a:ext cx="5111704" cy="369332"/>
          </a:xfrm>
          <a:prstGeom prst="rect">
            <a:avLst/>
          </a:prstGeom>
          <a:noFill/>
        </p:spPr>
        <p:txBody>
          <a:bodyPr wrap="square" rtlCol="0">
            <a:spAutoFit/>
          </a:bodyPr>
          <a:lstStyle/>
          <a:p>
            <a:pPr algn="ctr"/>
            <a:r>
              <a:rPr lang="cs-CZ" b="1"/>
              <a:t>Agentura pro sociální začleňování</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583" y="5196008"/>
            <a:ext cx="5454650" cy="844550"/>
          </a:xfrm>
          <a:prstGeom prst="rect">
            <a:avLst/>
          </a:prstGeom>
        </p:spPr>
      </p:pic>
      <p:sp>
        <p:nvSpPr>
          <p:cNvPr id="10" name="TextovéPole 9"/>
          <p:cNvSpPr txBox="1"/>
          <p:nvPr/>
        </p:nvSpPr>
        <p:spPr>
          <a:xfrm>
            <a:off x="1889256" y="4374481"/>
            <a:ext cx="5111704" cy="369332"/>
          </a:xfrm>
          <a:prstGeom prst="rect">
            <a:avLst/>
          </a:prstGeom>
          <a:noFill/>
        </p:spPr>
        <p:txBody>
          <a:bodyPr wrap="square" rtlCol="0">
            <a:spAutoFit/>
          </a:bodyPr>
          <a:lstStyle/>
          <a:p>
            <a:pPr algn="ctr"/>
            <a:r>
              <a:rPr lang="cs-CZ" dirty="0"/>
              <a:t>Mgr. Martin Šimáček</a:t>
            </a:r>
          </a:p>
        </p:txBody>
      </p:sp>
      <p:sp>
        <p:nvSpPr>
          <p:cNvPr id="11" name="TextovéPole 10"/>
          <p:cNvSpPr txBox="1"/>
          <p:nvPr/>
        </p:nvSpPr>
        <p:spPr>
          <a:xfrm>
            <a:off x="1889256" y="4738146"/>
            <a:ext cx="5111704" cy="369332"/>
          </a:xfrm>
          <a:prstGeom prst="rect">
            <a:avLst/>
          </a:prstGeom>
          <a:noFill/>
        </p:spPr>
        <p:txBody>
          <a:bodyPr wrap="square" rtlCol="0">
            <a:spAutoFit/>
          </a:bodyPr>
          <a:lstStyle/>
          <a:p>
            <a:pPr algn="ctr"/>
            <a:r>
              <a:rPr lang="cs-CZ" dirty="0"/>
              <a:t>18.10.2023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094730"/>
            <a:ext cx="9144000" cy="1825550"/>
            <a:chOff x="0" y="0"/>
            <a:chExt cx="12040851" cy="2403891"/>
          </a:xfrm>
          <a:solidFill>
            <a:srgbClr val="000099"/>
          </a:solidFill>
        </p:grpSpPr>
        <p:sp>
          <p:nvSpPr>
            <p:cNvPr id="3" name="Freeform 3"/>
            <p:cNvSpPr/>
            <p:nvPr/>
          </p:nvSpPr>
          <p:spPr>
            <a:xfrm>
              <a:off x="0" y="0"/>
              <a:ext cx="12040851" cy="2403891"/>
            </a:xfrm>
            <a:custGeom>
              <a:avLst/>
              <a:gdLst/>
              <a:ahLst/>
              <a:cxnLst/>
              <a:rect l="l" t="t" r="r" b="b"/>
              <a:pathLst>
                <a:path w="12040851" h="2403891">
                  <a:moveTo>
                    <a:pt x="0" y="0"/>
                  </a:moveTo>
                  <a:lnTo>
                    <a:pt x="12040851" y="0"/>
                  </a:lnTo>
                  <a:lnTo>
                    <a:pt x="12040851" y="2403891"/>
                  </a:lnTo>
                  <a:lnTo>
                    <a:pt x="0" y="2403891"/>
                  </a:lnTo>
                  <a:close/>
                </a:path>
              </a:pathLst>
            </a:custGeom>
            <a:grpFill/>
          </p:spPr>
        </p:sp>
      </p:grpSp>
      <p:pic>
        <p:nvPicPr>
          <p:cNvPr id="4" name="Picture 4"/>
          <p:cNvPicPr>
            <a:picLocks noChangeAspect="1"/>
          </p:cNvPicPr>
          <p:nvPr/>
        </p:nvPicPr>
        <p:blipFill>
          <a:blip r:embed="rId2">
            <a:alphaModFix amt="71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24487" y="231926"/>
            <a:ext cx="4295027" cy="3670296"/>
          </a:xfrm>
          <a:prstGeom prst="rect">
            <a:avLst/>
          </a:prstGeom>
        </p:spPr>
      </p:pic>
      <p:sp>
        <p:nvSpPr>
          <p:cNvPr id="5" name="AutoShape 5"/>
          <p:cNvSpPr/>
          <p:nvPr/>
        </p:nvSpPr>
        <p:spPr>
          <a:xfrm>
            <a:off x="0" y="5893491"/>
            <a:ext cx="9144000" cy="0"/>
          </a:xfrm>
          <a:prstGeom prst="line">
            <a:avLst/>
          </a:prstGeom>
          <a:ln w="57150" cap="rnd">
            <a:solidFill>
              <a:srgbClr val="FFDE32"/>
            </a:solidFill>
            <a:prstDash val="solid"/>
            <a:headEnd type="none" w="sm" len="sm"/>
            <a:tailEnd type="none" w="sm" len="sm"/>
          </a:ln>
        </p:spPr>
      </p:sp>
      <p:sp>
        <p:nvSpPr>
          <p:cNvPr id="6" name="TextBox 6"/>
          <p:cNvSpPr txBox="1"/>
          <p:nvPr/>
        </p:nvSpPr>
        <p:spPr>
          <a:xfrm>
            <a:off x="2031472" y="4331370"/>
            <a:ext cx="4888680" cy="637162"/>
          </a:xfrm>
          <a:prstGeom prst="rect">
            <a:avLst/>
          </a:prstGeom>
        </p:spPr>
        <p:txBody>
          <a:bodyPr lIns="0" tIns="0" rIns="0" bIns="0" rtlCol="0" anchor="t">
            <a:spAutoFit/>
          </a:bodyPr>
          <a:lstStyle/>
          <a:p>
            <a:pPr algn="ctr">
              <a:lnSpc>
                <a:spcPts val="5606"/>
              </a:lnSpc>
            </a:pPr>
            <a:r>
              <a:rPr lang="en-US" sz="3375" dirty="0">
                <a:solidFill>
                  <a:srgbClr val="FFFFFF"/>
                </a:solidFill>
                <a:latin typeface="Source Sans Pro Bold"/>
              </a:rPr>
              <a:t>PR POHOTOVOST</a:t>
            </a:r>
          </a:p>
        </p:txBody>
      </p:sp>
      <p:sp>
        <p:nvSpPr>
          <p:cNvPr id="7" name="TextBox 7"/>
          <p:cNvSpPr txBox="1"/>
          <p:nvPr/>
        </p:nvSpPr>
        <p:spPr>
          <a:xfrm>
            <a:off x="2265768" y="5119050"/>
            <a:ext cx="4405454" cy="411651"/>
          </a:xfrm>
          <a:prstGeom prst="rect">
            <a:avLst/>
          </a:prstGeom>
        </p:spPr>
        <p:txBody>
          <a:bodyPr lIns="0" tIns="0" rIns="0" bIns="0" rtlCol="0" anchor="t">
            <a:spAutoFit/>
          </a:bodyPr>
          <a:lstStyle/>
          <a:p>
            <a:pPr algn="ctr">
              <a:lnSpc>
                <a:spcPts val="1615"/>
              </a:lnSpc>
            </a:pPr>
            <a:r>
              <a:rPr lang="pl-PL" spc="207" dirty="0">
                <a:solidFill>
                  <a:srgbClr val="FFFFFF"/>
                </a:solidFill>
                <a:latin typeface="Source Sans Pro Bold"/>
              </a:rPr>
              <a:t>ODPOVĚDNÁ KOMUNIKACE JAKO OBRANA PROTI NENÁVISTI</a:t>
            </a:r>
            <a:endParaRPr lang="en-US" spc="207" dirty="0">
              <a:solidFill>
                <a:srgbClr val="FFFFFF"/>
              </a:solidFill>
              <a:latin typeface="Source Sans Pro Bold"/>
            </a:endParaRPr>
          </a:p>
        </p:txBody>
      </p:sp>
      <p:grpSp>
        <p:nvGrpSpPr>
          <p:cNvPr id="8" name="Group 8"/>
          <p:cNvGrpSpPr/>
          <p:nvPr/>
        </p:nvGrpSpPr>
        <p:grpSpPr>
          <a:xfrm>
            <a:off x="2023229" y="6072085"/>
            <a:ext cx="4587732" cy="640557"/>
            <a:chOff x="0" y="0"/>
            <a:chExt cx="6524775" cy="911015"/>
          </a:xfrm>
        </p:grpSpPr>
        <p:pic>
          <p:nvPicPr>
            <p:cNvPr id="9" name="Picture 9"/>
            <p:cNvPicPr>
              <a:picLocks noChangeAspect="1"/>
            </p:cNvPicPr>
            <p:nvPr/>
          </p:nvPicPr>
          <p:blipFill>
            <a:blip r:embed="rId4"/>
            <a:srcRect r="60562"/>
            <a:stretch>
              <a:fillRect/>
            </a:stretch>
          </p:blipFill>
          <p:spPr>
            <a:xfrm>
              <a:off x="0" y="0"/>
              <a:ext cx="2737414" cy="911015"/>
            </a:xfrm>
            <a:prstGeom prst="rect">
              <a:avLst/>
            </a:prstGeom>
          </p:spPr>
        </p:pic>
        <p:pic>
          <p:nvPicPr>
            <p:cNvPr id="10" name="Picture 10"/>
            <p:cNvPicPr>
              <a:picLocks noChangeAspect="1"/>
            </p:cNvPicPr>
            <p:nvPr/>
          </p:nvPicPr>
          <p:blipFill>
            <a:blip r:embed="rId5"/>
            <a:srcRect/>
            <a:stretch>
              <a:fillRect/>
            </a:stretch>
          </p:blipFill>
          <p:spPr>
            <a:xfrm>
              <a:off x="5796051" y="93754"/>
              <a:ext cx="728724" cy="817261"/>
            </a:xfrm>
            <a:prstGeom prst="rect">
              <a:avLst/>
            </a:prstGeom>
          </p:spPr>
        </p:pic>
        <p:sp>
          <p:nvSpPr>
            <p:cNvPr id="11" name="TextBox 11"/>
            <p:cNvSpPr txBox="1"/>
            <p:nvPr/>
          </p:nvSpPr>
          <p:spPr>
            <a:xfrm>
              <a:off x="2610505" y="178729"/>
              <a:ext cx="2966477" cy="588742"/>
            </a:xfrm>
            <a:prstGeom prst="rect">
              <a:avLst/>
            </a:prstGeom>
          </p:spPr>
          <p:txBody>
            <a:bodyPr lIns="0" tIns="0" rIns="0" bIns="0" rtlCol="0" anchor="t">
              <a:spAutoFit/>
            </a:bodyPr>
            <a:lstStyle/>
            <a:p>
              <a:pPr algn="ctr">
                <a:lnSpc>
                  <a:spcPts val="1089"/>
                </a:lnSpc>
              </a:pPr>
              <a:r>
                <a:rPr lang="en-US" sz="778">
                  <a:solidFill>
                    <a:srgbClr val="000000"/>
                  </a:solidFill>
                  <a:latin typeface="Source Sans Pro"/>
                </a:rPr>
                <a:t>Aktivita PR pohotovost je hrazena z Norských fondů  v rámci projetu Místo pro všechny - budování prostoru pro vzájemné soužití.</a:t>
              </a:r>
            </a:p>
          </p:txBody>
        </p:sp>
      </p:grpSp>
      <p:sp>
        <p:nvSpPr>
          <p:cNvPr id="12" name="TextBox 12"/>
          <p:cNvSpPr txBox="1"/>
          <p:nvPr/>
        </p:nvSpPr>
        <p:spPr>
          <a:xfrm>
            <a:off x="7248538" y="278474"/>
            <a:ext cx="1730388" cy="145168"/>
          </a:xfrm>
          <a:prstGeom prst="rect">
            <a:avLst/>
          </a:prstGeom>
        </p:spPr>
        <p:txBody>
          <a:bodyPr lIns="0" tIns="0" rIns="0" bIns="0" rtlCol="0" anchor="t">
            <a:spAutoFit/>
          </a:bodyPr>
          <a:lstStyle/>
          <a:p>
            <a:pPr algn="ctr">
              <a:lnSpc>
                <a:spcPts val="1246"/>
              </a:lnSpc>
            </a:pPr>
            <a:r>
              <a:rPr lang="en-US" sz="890">
                <a:solidFill>
                  <a:srgbClr val="000000"/>
                </a:solidFill>
                <a:latin typeface="Source Sans Pro"/>
              </a:rPr>
              <a:t>Reg. č. projektu: LP-PDP4-001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3607"/>
            <a:ext cx="9144000" cy="688677"/>
            <a:chOff x="0" y="0"/>
            <a:chExt cx="20965817" cy="1579033"/>
          </a:xfrm>
          <a:solidFill>
            <a:schemeClr val="tx2"/>
          </a:solidFill>
        </p:grpSpPr>
        <p:sp>
          <p:nvSpPr>
            <p:cNvPr id="3" name="Freeform 3"/>
            <p:cNvSpPr/>
            <p:nvPr/>
          </p:nvSpPr>
          <p:spPr>
            <a:xfrm>
              <a:off x="0" y="0"/>
              <a:ext cx="20965816" cy="1579033"/>
            </a:xfrm>
            <a:custGeom>
              <a:avLst/>
              <a:gdLst/>
              <a:ahLst/>
              <a:cxnLst/>
              <a:rect l="l" t="t" r="r" b="b"/>
              <a:pathLst>
                <a:path w="20965816" h="1579033">
                  <a:moveTo>
                    <a:pt x="0" y="0"/>
                  </a:moveTo>
                  <a:lnTo>
                    <a:pt x="20965816" y="0"/>
                  </a:lnTo>
                  <a:lnTo>
                    <a:pt x="20965816" y="1579033"/>
                  </a:lnTo>
                  <a:lnTo>
                    <a:pt x="0" y="1579033"/>
                  </a:lnTo>
                  <a:close/>
                </a:path>
              </a:pathLst>
            </a:custGeom>
            <a:grpFill/>
          </p:spPr>
        </p:sp>
      </p:grpSp>
      <p:sp>
        <p:nvSpPr>
          <p:cNvPr id="4" name="AutoShape 4"/>
          <p:cNvSpPr/>
          <p:nvPr/>
        </p:nvSpPr>
        <p:spPr>
          <a:xfrm flipV="1">
            <a:off x="2337148" y="5257260"/>
            <a:ext cx="4519666" cy="1"/>
          </a:xfrm>
          <a:prstGeom prst="line">
            <a:avLst/>
          </a:prstGeom>
          <a:ln w="57150" cap="rnd">
            <a:solidFill>
              <a:srgbClr val="FFDE32"/>
            </a:solidFill>
            <a:prstDash val="solid"/>
            <a:headEnd type="none" w="sm" len="sm"/>
            <a:tailEnd type="none" w="sm" len="sm"/>
          </a:ln>
        </p:spPr>
      </p:sp>
      <p:sp>
        <p:nvSpPr>
          <p:cNvPr id="5" name="AutoShape 5"/>
          <p:cNvSpPr/>
          <p:nvPr/>
        </p:nvSpPr>
        <p:spPr>
          <a:xfrm>
            <a:off x="2312168" y="2165595"/>
            <a:ext cx="4519666" cy="0"/>
          </a:xfrm>
          <a:prstGeom prst="line">
            <a:avLst/>
          </a:prstGeom>
          <a:ln w="57150" cap="rnd">
            <a:solidFill>
              <a:srgbClr val="FFDE32"/>
            </a:solidFill>
            <a:prstDash val="solid"/>
            <a:headEnd type="none" w="sm" len="sm"/>
            <a:tailEnd type="none" w="sm" len="sm"/>
          </a:ln>
        </p:spPr>
      </p:sp>
      <p:pic>
        <p:nvPicPr>
          <p:cNvPr id="6" name="Picture 6"/>
          <p:cNvPicPr>
            <a:picLocks noChangeAspect="1"/>
          </p:cNvPicPr>
          <p:nvPr/>
        </p:nvPicPr>
        <p:blipFill>
          <a:blip r:embed="rId2" cstate="print">
            <a:alphaModFix amt="6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227003" y="3797925"/>
            <a:ext cx="689993" cy="683546"/>
          </a:xfrm>
          <a:prstGeom prst="rect">
            <a:avLst/>
          </a:prstGeom>
        </p:spPr>
      </p:pic>
      <p:sp>
        <p:nvSpPr>
          <p:cNvPr id="7" name="TextBox 7"/>
          <p:cNvSpPr txBox="1"/>
          <p:nvPr/>
        </p:nvSpPr>
        <p:spPr>
          <a:xfrm>
            <a:off x="2867934" y="272758"/>
            <a:ext cx="4593733" cy="371512"/>
          </a:xfrm>
          <a:prstGeom prst="rect">
            <a:avLst/>
          </a:prstGeom>
        </p:spPr>
        <p:txBody>
          <a:bodyPr lIns="0" tIns="0" rIns="0" bIns="0" rtlCol="0" anchor="t">
            <a:spAutoFit/>
          </a:bodyPr>
          <a:lstStyle/>
          <a:p>
            <a:pPr algn="just">
              <a:lnSpc>
                <a:spcPts val="3073"/>
              </a:lnSpc>
            </a:pPr>
            <a:r>
              <a:rPr lang="cs-CZ" sz="2195" b="1" dirty="0">
                <a:solidFill>
                  <a:srgbClr val="FFFFFF"/>
                </a:solidFill>
                <a:latin typeface="Source Sans Pro Bold"/>
              </a:rPr>
              <a:t>Jakou podporu nabízíme?</a:t>
            </a:r>
            <a:endParaRPr lang="en-US" sz="2195" b="1" dirty="0">
              <a:solidFill>
                <a:srgbClr val="FFFFFF"/>
              </a:solidFill>
              <a:latin typeface="Source Sans Pro Bold"/>
            </a:endParaRPr>
          </a:p>
        </p:txBody>
      </p:sp>
      <p:sp>
        <p:nvSpPr>
          <p:cNvPr id="8" name="TextBox 8"/>
          <p:cNvSpPr txBox="1"/>
          <p:nvPr/>
        </p:nvSpPr>
        <p:spPr>
          <a:xfrm>
            <a:off x="2312167" y="1500188"/>
            <a:ext cx="4519667" cy="612925"/>
          </a:xfrm>
          <a:prstGeom prst="rect">
            <a:avLst/>
          </a:prstGeom>
        </p:spPr>
        <p:txBody>
          <a:bodyPr lIns="0" tIns="0" rIns="0" bIns="0" rtlCol="0" anchor="t">
            <a:spAutoFit/>
          </a:bodyPr>
          <a:lstStyle/>
          <a:p>
            <a:pPr algn="ctr">
              <a:lnSpc>
                <a:spcPts val="2487"/>
              </a:lnSpc>
            </a:pPr>
            <a:r>
              <a:rPr lang="en-US" sz="1777" b="1" dirty="0">
                <a:solidFill>
                  <a:srgbClr val="000000"/>
                </a:solidFill>
                <a:latin typeface="Source Sans Pro Bold"/>
              </a:rPr>
              <a:t>1) VZDĚLÁVACÍ SEMINÁŘE PRO SAMOSPRÁVY</a:t>
            </a:r>
          </a:p>
        </p:txBody>
      </p:sp>
      <p:sp>
        <p:nvSpPr>
          <p:cNvPr id="9" name="TextBox 9"/>
          <p:cNvSpPr txBox="1"/>
          <p:nvPr/>
        </p:nvSpPr>
        <p:spPr>
          <a:xfrm>
            <a:off x="2312167" y="4597075"/>
            <a:ext cx="5217338" cy="292324"/>
          </a:xfrm>
          <a:prstGeom prst="rect">
            <a:avLst/>
          </a:prstGeom>
        </p:spPr>
        <p:txBody>
          <a:bodyPr wrap="square" lIns="0" tIns="0" rIns="0" bIns="0" rtlCol="0" anchor="t">
            <a:spAutoFit/>
          </a:bodyPr>
          <a:lstStyle/>
          <a:p>
            <a:pPr>
              <a:lnSpc>
                <a:spcPts val="2487"/>
              </a:lnSpc>
            </a:pPr>
            <a:r>
              <a:rPr lang="en-US" sz="1777" b="1" dirty="0">
                <a:solidFill>
                  <a:srgbClr val="000000"/>
                </a:solidFill>
                <a:latin typeface="Source Sans Pro Bold"/>
              </a:rPr>
              <a:t>2) INDIVIDUÁLNÍ PORADENSTVÍ</a:t>
            </a:r>
            <a:r>
              <a:rPr lang="cs-CZ" sz="1777" b="1" dirty="0">
                <a:solidFill>
                  <a:srgbClr val="000000"/>
                </a:solidFill>
                <a:latin typeface="Source Sans Pro Bold"/>
              </a:rPr>
              <a:t>, DEESKALACE</a:t>
            </a:r>
            <a:endParaRPr lang="en-US" sz="1777" b="1" dirty="0">
              <a:solidFill>
                <a:srgbClr val="000000"/>
              </a:solidFill>
              <a:latin typeface="Source Sans Pro Bold"/>
            </a:endParaRPr>
          </a:p>
        </p:txBody>
      </p:sp>
      <p:sp>
        <p:nvSpPr>
          <p:cNvPr id="10" name="TextBox 10"/>
          <p:cNvSpPr txBox="1"/>
          <p:nvPr/>
        </p:nvSpPr>
        <p:spPr>
          <a:xfrm>
            <a:off x="2685936" y="2217119"/>
            <a:ext cx="3606051" cy="491545"/>
          </a:xfrm>
          <a:prstGeom prst="rect">
            <a:avLst/>
          </a:prstGeom>
        </p:spPr>
        <p:txBody>
          <a:bodyPr lIns="0" tIns="0" rIns="0" bIns="0" rtlCol="0" anchor="t">
            <a:spAutoFit/>
          </a:bodyPr>
          <a:lstStyle/>
          <a:p>
            <a:pPr algn="ctr">
              <a:lnSpc>
                <a:spcPts val="2048"/>
              </a:lnSpc>
            </a:pPr>
            <a:r>
              <a:rPr lang="en-US" sz="1500" b="1" dirty="0">
                <a:solidFill>
                  <a:srgbClr val="000000"/>
                </a:solidFill>
                <a:latin typeface="Open Sans Light Bold"/>
              </a:rPr>
              <a:t>Jak </a:t>
            </a:r>
            <a:r>
              <a:rPr lang="en-US" sz="1500" b="1" dirty="0" err="1">
                <a:solidFill>
                  <a:srgbClr val="000000"/>
                </a:solidFill>
                <a:latin typeface="Open Sans Light Bold"/>
              </a:rPr>
              <a:t>komunikovat</a:t>
            </a:r>
            <a:endParaRPr lang="en-US" sz="1500" b="1" dirty="0">
              <a:solidFill>
                <a:srgbClr val="000000"/>
              </a:solidFill>
              <a:latin typeface="Open Sans Light Bold"/>
            </a:endParaRPr>
          </a:p>
          <a:p>
            <a:pPr algn="ctr">
              <a:lnSpc>
                <a:spcPts val="2048"/>
              </a:lnSpc>
            </a:pPr>
            <a:r>
              <a:rPr lang="en-US" sz="1500" b="1" dirty="0" err="1">
                <a:solidFill>
                  <a:srgbClr val="000000"/>
                </a:solidFill>
                <a:latin typeface="Open Sans Light Bold"/>
              </a:rPr>
              <a:t>sociální</a:t>
            </a:r>
            <a:r>
              <a:rPr lang="en-US" sz="1500" b="1" dirty="0">
                <a:solidFill>
                  <a:srgbClr val="000000"/>
                </a:solidFill>
                <a:latin typeface="Open Sans Light Bold"/>
              </a:rPr>
              <a:t> </a:t>
            </a:r>
            <a:r>
              <a:rPr lang="en-US" sz="1500" b="1" dirty="0" err="1">
                <a:solidFill>
                  <a:srgbClr val="000000"/>
                </a:solidFill>
                <a:latin typeface="Open Sans Light Bold"/>
              </a:rPr>
              <a:t>témata</a:t>
            </a:r>
            <a:endParaRPr lang="en-US" sz="1500" b="1" dirty="0">
              <a:solidFill>
                <a:srgbClr val="000000"/>
              </a:solidFill>
              <a:latin typeface="Open Sans Light Bold"/>
            </a:endParaRPr>
          </a:p>
        </p:txBody>
      </p:sp>
      <p:sp>
        <p:nvSpPr>
          <p:cNvPr id="11" name="TextBox 11"/>
          <p:cNvSpPr txBox="1"/>
          <p:nvPr/>
        </p:nvSpPr>
        <p:spPr>
          <a:xfrm>
            <a:off x="2896765" y="3207417"/>
            <a:ext cx="3350333" cy="491545"/>
          </a:xfrm>
          <a:prstGeom prst="rect">
            <a:avLst/>
          </a:prstGeom>
        </p:spPr>
        <p:txBody>
          <a:bodyPr lIns="0" tIns="0" rIns="0" bIns="0" rtlCol="0" anchor="t">
            <a:spAutoFit/>
          </a:bodyPr>
          <a:lstStyle/>
          <a:p>
            <a:pPr algn="ctr">
              <a:lnSpc>
                <a:spcPts val="2048"/>
              </a:lnSpc>
            </a:pPr>
            <a:r>
              <a:rPr lang="en-US" sz="1500" b="1" dirty="0" err="1">
                <a:solidFill>
                  <a:srgbClr val="000000"/>
                </a:solidFill>
                <a:latin typeface="Open Sans Light Bold"/>
              </a:rPr>
              <a:t>Krizová</a:t>
            </a:r>
            <a:r>
              <a:rPr lang="en-US" sz="1500" b="1" dirty="0">
                <a:solidFill>
                  <a:srgbClr val="000000"/>
                </a:solidFill>
                <a:latin typeface="Open Sans Light Bold"/>
              </a:rPr>
              <a:t> komunikace</a:t>
            </a:r>
          </a:p>
          <a:p>
            <a:pPr algn="ctr">
              <a:lnSpc>
                <a:spcPts val="2048"/>
              </a:lnSpc>
            </a:pPr>
            <a:r>
              <a:rPr lang="en-US" sz="1500" b="1" dirty="0" err="1">
                <a:solidFill>
                  <a:srgbClr val="000000"/>
                </a:solidFill>
                <a:latin typeface="Open Sans Light Bold"/>
              </a:rPr>
              <a:t>sociálních</a:t>
            </a:r>
            <a:r>
              <a:rPr lang="en-US" sz="1500" b="1" dirty="0">
                <a:solidFill>
                  <a:srgbClr val="000000"/>
                </a:solidFill>
                <a:latin typeface="Open Sans Light Bold"/>
              </a:rPr>
              <a:t> </a:t>
            </a:r>
            <a:r>
              <a:rPr lang="en-US" sz="1500" b="1" dirty="0" err="1">
                <a:solidFill>
                  <a:srgbClr val="000000"/>
                </a:solidFill>
                <a:latin typeface="Open Sans Light Bold"/>
              </a:rPr>
              <a:t>témat</a:t>
            </a:r>
            <a:endParaRPr lang="en-US" sz="1500" b="1" dirty="0">
              <a:solidFill>
                <a:srgbClr val="000000"/>
              </a:solidFill>
              <a:latin typeface="Open Sans Light Bold"/>
            </a:endParaRPr>
          </a:p>
        </p:txBody>
      </p:sp>
      <p:sp>
        <p:nvSpPr>
          <p:cNvPr id="12" name="TextBox 12"/>
          <p:cNvSpPr txBox="1"/>
          <p:nvPr/>
        </p:nvSpPr>
        <p:spPr>
          <a:xfrm>
            <a:off x="4249502" y="2854153"/>
            <a:ext cx="644996" cy="240772"/>
          </a:xfrm>
          <a:prstGeom prst="rect">
            <a:avLst/>
          </a:prstGeom>
        </p:spPr>
        <p:txBody>
          <a:bodyPr wrap="square" lIns="0" tIns="0" rIns="0" bIns="0" rtlCol="0" anchor="t">
            <a:spAutoFit/>
          </a:bodyPr>
          <a:lstStyle/>
          <a:p>
            <a:pPr algn="ctr">
              <a:lnSpc>
                <a:spcPts val="2048"/>
              </a:lnSpc>
            </a:pPr>
            <a:r>
              <a:rPr lang="en-US" sz="1463" dirty="0" err="1">
                <a:solidFill>
                  <a:srgbClr val="000000"/>
                </a:solidFill>
                <a:latin typeface="Open Sans Light"/>
              </a:rPr>
              <a:t>nebo</a:t>
            </a:r>
            <a:endParaRPr lang="en-US" sz="1463" dirty="0">
              <a:solidFill>
                <a:srgbClr val="000000"/>
              </a:solidFill>
              <a:latin typeface="Open Sans Light"/>
            </a:endParaRPr>
          </a:p>
        </p:txBody>
      </p:sp>
      <p:sp>
        <p:nvSpPr>
          <p:cNvPr id="13" name="TextBox 9">
            <a:extLst>
              <a:ext uri="{FF2B5EF4-FFF2-40B4-BE49-F238E27FC236}">
                <a16:creationId xmlns:a16="http://schemas.microsoft.com/office/drawing/2014/main" id="{2DEE0281-8F6C-B7B3-4D46-98441AEC1634}"/>
              </a:ext>
            </a:extLst>
          </p:cNvPr>
          <p:cNvSpPr txBox="1"/>
          <p:nvPr/>
        </p:nvSpPr>
        <p:spPr>
          <a:xfrm>
            <a:off x="1571626" y="5446606"/>
            <a:ext cx="7128265" cy="620426"/>
          </a:xfrm>
          <a:prstGeom prst="rect">
            <a:avLst/>
          </a:prstGeom>
        </p:spPr>
        <p:txBody>
          <a:bodyPr wrap="square" lIns="0" tIns="0" rIns="0" bIns="0" rtlCol="0" anchor="t">
            <a:spAutoFit/>
          </a:bodyPr>
          <a:lstStyle/>
          <a:p>
            <a:pPr algn="ctr">
              <a:lnSpc>
                <a:spcPts val="2487"/>
              </a:lnSpc>
            </a:pPr>
            <a:r>
              <a:rPr lang="cs-CZ" sz="1777" b="1" dirty="0">
                <a:solidFill>
                  <a:srgbClr val="000000"/>
                </a:solidFill>
                <a:latin typeface="Source Sans Pro Bold"/>
              </a:rPr>
              <a:t>3</a:t>
            </a:r>
            <a:r>
              <a:rPr lang="en-US" sz="1777" b="1" dirty="0">
                <a:solidFill>
                  <a:srgbClr val="000000"/>
                </a:solidFill>
                <a:latin typeface="Source Sans Pro Bold"/>
              </a:rPr>
              <a:t>) </a:t>
            </a:r>
            <a:r>
              <a:rPr lang="cs-CZ" sz="1777" b="1" dirty="0">
                <a:solidFill>
                  <a:srgbClr val="000000"/>
                </a:solidFill>
                <a:latin typeface="Source Sans Pro Bold"/>
              </a:rPr>
              <a:t>TVORBA METODICKÝCH MATERIÁLŮ, KOORDINACE S PARTNERY (KRIT, ÚV ČR, MV ČR)</a:t>
            </a:r>
            <a:endParaRPr lang="en-US" sz="1777" b="1" dirty="0">
              <a:solidFill>
                <a:srgbClr val="000000"/>
              </a:solidFill>
              <a:latin typeface="Source Sans Pro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3607"/>
            <a:ext cx="9144000" cy="688677"/>
            <a:chOff x="0" y="0"/>
            <a:chExt cx="20965817" cy="1579033"/>
          </a:xfrm>
          <a:solidFill>
            <a:srgbClr val="000099"/>
          </a:solidFill>
        </p:grpSpPr>
        <p:sp>
          <p:nvSpPr>
            <p:cNvPr id="3" name="Freeform 3"/>
            <p:cNvSpPr/>
            <p:nvPr/>
          </p:nvSpPr>
          <p:spPr>
            <a:xfrm>
              <a:off x="0" y="0"/>
              <a:ext cx="20965816" cy="1579033"/>
            </a:xfrm>
            <a:custGeom>
              <a:avLst/>
              <a:gdLst/>
              <a:ahLst/>
              <a:cxnLst/>
              <a:rect l="l" t="t" r="r" b="b"/>
              <a:pathLst>
                <a:path w="20965816" h="1579033">
                  <a:moveTo>
                    <a:pt x="0" y="0"/>
                  </a:moveTo>
                  <a:lnTo>
                    <a:pt x="20965816" y="0"/>
                  </a:lnTo>
                  <a:lnTo>
                    <a:pt x="20965816" y="1579033"/>
                  </a:lnTo>
                  <a:lnTo>
                    <a:pt x="0" y="1579033"/>
                  </a:lnTo>
                  <a:close/>
                </a:path>
              </a:pathLst>
            </a:custGeom>
            <a:grpFill/>
          </p:spPr>
        </p:sp>
      </p:grpSp>
      <p:sp>
        <p:nvSpPr>
          <p:cNvPr id="7" name="TextBox 7"/>
          <p:cNvSpPr txBox="1"/>
          <p:nvPr/>
        </p:nvSpPr>
        <p:spPr>
          <a:xfrm>
            <a:off x="2867934" y="272758"/>
            <a:ext cx="4593733" cy="371512"/>
          </a:xfrm>
          <a:prstGeom prst="rect">
            <a:avLst/>
          </a:prstGeom>
        </p:spPr>
        <p:txBody>
          <a:bodyPr lIns="0" tIns="0" rIns="0" bIns="0" rtlCol="0" anchor="t">
            <a:spAutoFit/>
          </a:bodyPr>
          <a:lstStyle/>
          <a:p>
            <a:pPr algn="just">
              <a:lnSpc>
                <a:spcPts val="3073"/>
              </a:lnSpc>
            </a:pPr>
            <a:r>
              <a:rPr lang="cs-CZ" sz="2195" b="1" dirty="0">
                <a:solidFill>
                  <a:srgbClr val="FFFFFF"/>
                </a:solidFill>
                <a:latin typeface="Source Sans Pro Bold"/>
              </a:rPr>
              <a:t>Jakou podporu nabízíme</a:t>
            </a:r>
            <a:r>
              <a:rPr lang="en-US" sz="2195" b="1" dirty="0">
                <a:solidFill>
                  <a:srgbClr val="FFFFFF"/>
                </a:solidFill>
                <a:latin typeface="Source Sans Pro Bold"/>
              </a:rPr>
              <a:t>?</a:t>
            </a:r>
          </a:p>
        </p:txBody>
      </p:sp>
      <p:sp>
        <p:nvSpPr>
          <p:cNvPr id="15" name="TextBox 9">
            <a:extLst>
              <a:ext uri="{FF2B5EF4-FFF2-40B4-BE49-F238E27FC236}">
                <a16:creationId xmlns:a16="http://schemas.microsoft.com/office/drawing/2014/main" id="{BC3175E6-88A0-B5C2-351C-1A6D860AC0BE}"/>
              </a:ext>
            </a:extLst>
          </p:cNvPr>
          <p:cNvSpPr txBox="1"/>
          <p:nvPr/>
        </p:nvSpPr>
        <p:spPr>
          <a:xfrm>
            <a:off x="400649" y="954664"/>
            <a:ext cx="8342703" cy="1574726"/>
          </a:xfrm>
          <a:prstGeom prst="rect">
            <a:avLst/>
          </a:prstGeom>
        </p:spPr>
        <p:txBody>
          <a:bodyPr wrap="square" lIns="0" tIns="0" rIns="0" bIns="0" rtlCol="0" anchor="t">
            <a:spAutoFit/>
          </a:bodyPr>
          <a:lstStyle/>
          <a:p>
            <a:pPr algn="ctr">
              <a:lnSpc>
                <a:spcPts val="2487"/>
              </a:lnSpc>
            </a:pPr>
            <a:r>
              <a:rPr lang="cs-CZ" sz="1777" b="1" dirty="0">
                <a:solidFill>
                  <a:srgbClr val="000000"/>
                </a:solidFill>
                <a:latin typeface="Source Sans Pro Bold"/>
              </a:rPr>
              <a:t>PR POHOTOVOST POMÁHÁ OBCÍM S KONKRÉTNÍMI ESKALOVANÝMI SITUACEMI.</a:t>
            </a:r>
          </a:p>
          <a:p>
            <a:pPr algn="ctr">
              <a:lnSpc>
                <a:spcPts val="2487"/>
              </a:lnSpc>
            </a:pPr>
            <a:endParaRPr lang="cs-CZ" sz="1777" dirty="0">
              <a:solidFill>
                <a:srgbClr val="000000"/>
              </a:solidFill>
              <a:latin typeface="Source Sans Pro Bold"/>
            </a:endParaRPr>
          </a:p>
          <a:p>
            <a:pPr algn="ctr">
              <a:lnSpc>
                <a:spcPts val="2487"/>
              </a:lnSpc>
            </a:pPr>
            <a:endParaRPr lang="cs-CZ" sz="1777" u="sng" dirty="0">
              <a:solidFill>
                <a:srgbClr val="000000"/>
              </a:solidFill>
              <a:latin typeface="Source Sans Pro Bold"/>
            </a:endParaRPr>
          </a:p>
          <a:p>
            <a:pPr algn="ctr">
              <a:lnSpc>
                <a:spcPts val="2487"/>
              </a:lnSpc>
            </a:pPr>
            <a:r>
              <a:rPr lang="cs-CZ" sz="1777" u="sng" dirty="0">
                <a:solidFill>
                  <a:srgbClr val="000000"/>
                </a:solidFill>
                <a:latin typeface="Source Sans Pro Bold"/>
              </a:rPr>
              <a:t>KONKRÉTNĚ ŘEŠÍ NAPŘÍKLAD:</a:t>
            </a:r>
          </a:p>
          <a:p>
            <a:pPr algn="ctr">
              <a:lnSpc>
                <a:spcPts val="2487"/>
              </a:lnSpc>
            </a:pPr>
            <a:endParaRPr lang="en-US" sz="1777" dirty="0">
              <a:solidFill>
                <a:srgbClr val="000000"/>
              </a:solidFill>
              <a:latin typeface="Source Sans Pro Bold"/>
            </a:endParaRPr>
          </a:p>
        </p:txBody>
      </p:sp>
      <p:sp>
        <p:nvSpPr>
          <p:cNvPr id="16" name="AutoShape 5">
            <a:extLst>
              <a:ext uri="{FF2B5EF4-FFF2-40B4-BE49-F238E27FC236}">
                <a16:creationId xmlns:a16="http://schemas.microsoft.com/office/drawing/2014/main" id="{6CBD26A5-4BBA-D923-DCF3-D8340FA259A4}"/>
              </a:ext>
            </a:extLst>
          </p:cNvPr>
          <p:cNvSpPr/>
          <p:nvPr/>
        </p:nvSpPr>
        <p:spPr>
          <a:xfrm flipV="1">
            <a:off x="750093" y="1611758"/>
            <a:ext cx="7643813" cy="0"/>
          </a:xfrm>
          <a:prstGeom prst="line">
            <a:avLst/>
          </a:prstGeom>
          <a:ln w="57150" cap="rnd">
            <a:solidFill>
              <a:srgbClr val="FFDE32"/>
            </a:solidFill>
            <a:prstDash val="solid"/>
            <a:headEnd type="none" w="sm" len="sm"/>
            <a:tailEnd type="none" w="sm" len="sm"/>
          </a:ln>
        </p:spPr>
      </p:sp>
      <p:sp>
        <p:nvSpPr>
          <p:cNvPr id="17" name="TextBox 10">
            <a:extLst>
              <a:ext uri="{FF2B5EF4-FFF2-40B4-BE49-F238E27FC236}">
                <a16:creationId xmlns:a16="http://schemas.microsoft.com/office/drawing/2014/main" id="{94C3FD63-7B10-D212-6B8B-44425D126990}"/>
              </a:ext>
            </a:extLst>
          </p:cNvPr>
          <p:cNvSpPr txBox="1"/>
          <p:nvPr/>
        </p:nvSpPr>
        <p:spPr>
          <a:xfrm>
            <a:off x="1597877" y="2529390"/>
            <a:ext cx="6715124" cy="3077766"/>
          </a:xfrm>
          <a:prstGeom prst="rect">
            <a:avLst/>
          </a:prstGeom>
        </p:spPr>
        <p:txBody>
          <a:bodyPr wrap="square" lIns="0" tIns="0" rIns="0" bIns="0" rtlCol="0" anchor="t">
            <a:spAutoFit/>
          </a:bodyPr>
          <a:lstStyle/>
          <a:p>
            <a:pPr marL="342900" indent="-342900" algn="just">
              <a:lnSpc>
                <a:spcPts val="2048"/>
              </a:lnSpc>
              <a:buFont typeface="Courier New" panose="02070309020205020404" pitchFamily="49" charset="0"/>
              <a:buChar char="o"/>
            </a:pPr>
            <a:r>
              <a:rPr lang="cs-CZ" sz="1875" dirty="0">
                <a:solidFill>
                  <a:srgbClr val="000000"/>
                </a:solidFill>
                <a:latin typeface="Open Sans" panose="020B0606030504020204" pitchFamily="34" charset="0"/>
                <a:ea typeface="Open Sans" panose="020B0606030504020204" pitchFamily="34" charset="0"/>
                <a:cs typeface="Open Sans" panose="020B0606030504020204" pitchFamily="34" charset="0"/>
              </a:rPr>
              <a:t>deeskalaci situace na místní úrovni, krizovou komunikaci</a:t>
            </a:r>
          </a:p>
          <a:p>
            <a:pPr marL="342900" indent="-342900" algn="just">
              <a:lnSpc>
                <a:spcPts val="2048"/>
              </a:lnSpc>
              <a:buFont typeface="Courier New" panose="02070309020205020404" pitchFamily="49" charset="0"/>
              <a:buChar char="o"/>
            </a:pPr>
            <a:endParaRPr lang="cs-CZ" sz="1875"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ts val="2048"/>
              </a:lnSpc>
              <a:buFont typeface="Courier New" panose="02070309020205020404" pitchFamily="49" charset="0"/>
              <a:buChar char="o"/>
            </a:pPr>
            <a:r>
              <a:rPr lang="cs-CZ" sz="1875" dirty="0">
                <a:solidFill>
                  <a:srgbClr val="000000"/>
                </a:solidFill>
                <a:latin typeface="Open Sans" panose="020B0606030504020204" pitchFamily="34" charset="0"/>
                <a:ea typeface="Open Sans" panose="020B0606030504020204" pitchFamily="34" charset="0"/>
                <a:cs typeface="Open Sans" panose="020B0606030504020204" pitchFamily="34" charset="0"/>
              </a:rPr>
              <a:t>mediální komunikaci sociálních témat</a:t>
            </a:r>
          </a:p>
          <a:p>
            <a:pPr marL="342900" indent="-342900" algn="just">
              <a:lnSpc>
                <a:spcPts val="2048"/>
              </a:lnSpc>
              <a:buFont typeface="Courier New" panose="02070309020205020404" pitchFamily="49" charset="0"/>
              <a:buChar char="o"/>
            </a:pPr>
            <a:endParaRPr lang="cs-CZ" sz="1875"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ts val="2048"/>
              </a:lnSpc>
              <a:buFont typeface="Courier New" panose="02070309020205020404" pitchFamily="49" charset="0"/>
              <a:buChar char="o"/>
            </a:pPr>
            <a:r>
              <a:rPr lang="cs-CZ" sz="1875" dirty="0">
                <a:solidFill>
                  <a:srgbClr val="000000"/>
                </a:solidFill>
                <a:latin typeface="Open Sans" panose="020B0606030504020204" pitchFamily="34" charset="0"/>
                <a:ea typeface="Open Sans" panose="020B0606030504020204" pitchFamily="34" charset="0"/>
                <a:cs typeface="Open Sans" panose="020B0606030504020204" pitchFamily="34" charset="0"/>
              </a:rPr>
              <a:t>prevenci nárůstu sociálního napětí ve městě</a:t>
            </a:r>
          </a:p>
          <a:p>
            <a:pPr marL="342900" indent="-342900" algn="just">
              <a:lnSpc>
                <a:spcPts val="2048"/>
              </a:lnSpc>
              <a:buFont typeface="Courier New" panose="02070309020205020404" pitchFamily="49" charset="0"/>
              <a:buChar char="o"/>
            </a:pPr>
            <a:endParaRPr lang="cs-CZ" sz="1875"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ts val="2048"/>
              </a:lnSpc>
              <a:buFont typeface="Courier New" panose="02070309020205020404" pitchFamily="49" charset="0"/>
              <a:buChar char="o"/>
            </a:pPr>
            <a:r>
              <a:rPr lang="cs-CZ" sz="1875" dirty="0">
                <a:solidFill>
                  <a:srgbClr val="000000"/>
                </a:solidFill>
                <a:latin typeface="Open Sans" panose="020B0606030504020204" pitchFamily="34" charset="0"/>
                <a:ea typeface="Open Sans" panose="020B0606030504020204" pitchFamily="34" charset="0"/>
                <a:cs typeface="Open Sans" panose="020B0606030504020204" pitchFamily="34" charset="0"/>
              </a:rPr>
              <a:t>nastavení dlouhodobé funkční komunikační strategie v sociální oblasti</a:t>
            </a:r>
          </a:p>
          <a:p>
            <a:pPr marL="342900" indent="-342900" algn="just">
              <a:lnSpc>
                <a:spcPts val="2048"/>
              </a:lnSpc>
              <a:buFont typeface="Courier New" panose="02070309020205020404" pitchFamily="49" charset="0"/>
              <a:buChar char="o"/>
            </a:pPr>
            <a:endParaRPr lang="cs-CZ" sz="1875"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ts val="2048"/>
              </a:lnSpc>
              <a:buFont typeface="Courier New" panose="02070309020205020404" pitchFamily="49" charset="0"/>
              <a:buChar char="o"/>
            </a:pPr>
            <a:r>
              <a:rPr lang="cs-CZ" sz="1875" dirty="0">
                <a:solidFill>
                  <a:srgbClr val="000000"/>
                </a:solidFill>
                <a:latin typeface="Open Sans" panose="020B0606030504020204" pitchFamily="34" charset="0"/>
                <a:ea typeface="Open Sans" panose="020B0606030504020204" pitchFamily="34" charset="0"/>
                <a:cs typeface="Open Sans" panose="020B0606030504020204" pitchFamily="34" charset="0"/>
              </a:rPr>
              <a:t>přípravu textů a dalších PR materiálů</a:t>
            </a:r>
          </a:p>
          <a:p>
            <a:pPr marL="342900" indent="-342900" algn="just">
              <a:lnSpc>
                <a:spcPts val="2048"/>
              </a:lnSpc>
              <a:buFont typeface="Courier New" panose="02070309020205020404" pitchFamily="49" charset="0"/>
              <a:buChar char="o"/>
            </a:pPr>
            <a:endParaRPr lang="cs-CZ" sz="1875"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ts val="2048"/>
              </a:lnSpc>
              <a:buFont typeface="Courier New" panose="02070309020205020404" pitchFamily="49" charset="0"/>
              <a:buChar char="o"/>
            </a:pPr>
            <a:r>
              <a:rPr lang="cs-CZ" sz="1875" dirty="0">
                <a:solidFill>
                  <a:srgbClr val="000000"/>
                </a:solidFill>
                <a:latin typeface="Open Sans" panose="020B0606030504020204" pitchFamily="34" charset="0"/>
                <a:ea typeface="Open Sans" panose="020B0606030504020204" pitchFamily="34" charset="0"/>
                <a:cs typeface="Open Sans" panose="020B0606030504020204" pitchFamily="34" charset="0"/>
              </a:rPr>
              <a:t>supervize v oblasti komunikace</a:t>
            </a:r>
            <a:endParaRPr lang="en-US" sz="1875"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095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213379"/>
            <a:ext cx="9144000" cy="688677"/>
            <a:chOff x="0" y="0"/>
            <a:chExt cx="20965817" cy="1579033"/>
          </a:xfrm>
          <a:solidFill>
            <a:srgbClr val="000099"/>
          </a:solidFill>
        </p:grpSpPr>
        <p:sp>
          <p:nvSpPr>
            <p:cNvPr id="3" name="Freeform 3"/>
            <p:cNvSpPr/>
            <p:nvPr/>
          </p:nvSpPr>
          <p:spPr>
            <a:xfrm>
              <a:off x="0" y="0"/>
              <a:ext cx="20965816" cy="1579033"/>
            </a:xfrm>
            <a:custGeom>
              <a:avLst/>
              <a:gdLst/>
              <a:ahLst/>
              <a:cxnLst/>
              <a:rect l="l" t="t" r="r" b="b"/>
              <a:pathLst>
                <a:path w="20965816" h="1579033">
                  <a:moveTo>
                    <a:pt x="0" y="0"/>
                  </a:moveTo>
                  <a:lnTo>
                    <a:pt x="20965816" y="0"/>
                  </a:lnTo>
                  <a:lnTo>
                    <a:pt x="20965816" y="1579033"/>
                  </a:lnTo>
                  <a:lnTo>
                    <a:pt x="0" y="1579033"/>
                  </a:lnTo>
                  <a:close/>
                </a:path>
              </a:pathLst>
            </a:custGeom>
            <a:grpFill/>
          </p:spPr>
        </p:sp>
      </p:grpSp>
      <p:sp>
        <p:nvSpPr>
          <p:cNvPr id="7" name="TextBox 7"/>
          <p:cNvSpPr txBox="1"/>
          <p:nvPr/>
        </p:nvSpPr>
        <p:spPr>
          <a:xfrm>
            <a:off x="1982912" y="390039"/>
            <a:ext cx="6330089" cy="358881"/>
          </a:xfrm>
          <a:prstGeom prst="rect">
            <a:avLst/>
          </a:prstGeom>
        </p:spPr>
        <p:txBody>
          <a:bodyPr wrap="square" lIns="0" tIns="0" rIns="0" bIns="0" rtlCol="0" anchor="t">
            <a:spAutoFit/>
          </a:bodyPr>
          <a:lstStyle/>
          <a:p>
            <a:pPr algn="just">
              <a:lnSpc>
                <a:spcPts val="3073"/>
              </a:lnSpc>
            </a:pPr>
            <a:r>
              <a:rPr lang="cs-CZ"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ČASOVÝ SNÍMEK DEESKALAČNÍCH AKTIVIT ASZ LÉTO 2023</a:t>
            </a:r>
            <a:endParaRPr lang="en-US" sz="2195" b="1" dirty="0">
              <a:solidFill>
                <a:schemeClr val="bg1"/>
              </a:solidFill>
              <a:latin typeface="Source Sans Pro Bold"/>
            </a:endParaRPr>
          </a:p>
        </p:txBody>
      </p:sp>
      <p:sp>
        <p:nvSpPr>
          <p:cNvPr id="15" name="TextBox 9">
            <a:extLst>
              <a:ext uri="{FF2B5EF4-FFF2-40B4-BE49-F238E27FC236}">
                <a16:creationId xmlns:a16="http://schemas.microsoft.com/office/drawing/2014/main" id="{BC3175E6-88A0-B5C2-351C-1A6D860AC0BE}"/>
              </a:ext>
            </a:extLst>
          </p:cNvPr>
          <p:cNvSpPr txBox="1"/>
          <p:nvPr/>
        </p:nvSpPr>
        <p:spPr>
          <a:xfrm>
            <a:off x="400649" y="954664"/>
            <a:ext cx="8342703" cy="941027"/>
          </a:xfrm>
          <a:prstGeom prst="rect">
            <a:avLst/>
          </a:prstGeom>
        </p:spPr>
        <p:txBody>
          <a:bodyPr wrap="square" lIns="0" tIns="0" rIns="0" bIns="0" rtlCol="0" anchor="t">
            <a:spAutoFit/>
          </a:bodyPr>
          <a:lstStyle/>
          <a:p>
            <a:pPr algn="ctr">
              <a:lnSpc>
                <a:spcPts val="2487"/>
              </a:lnSpc>
            </a:pPr>
            <a:r>
              <a:rPr lang="cs-CZ" sz="1777" b="1" dirty="0">
                <a:solidFill>
                  <a:srgbClr val="000000"/>
                </a:solidFill>
                <a:latin typeface="Source Sans Pro Bold"/>
              </a:rPr>
              <a:t>INTERVENCE PR POHOTOVOSTI</a:t>
            </a:r>
          </a:p>
          <a:p>
            <a:pPr algn="ctr">
              <a:lnSpc>
                <a:spcPts val="2487"/>
              </a:lnSpc>
            </a:pPr>
            <a:endParaRPr lang="cs-CZ" sz="1777" dirty="0">
              <a:solidFill>
                <a:srgbClr val="000000"/>
              </a:solidFill>
              <a:latin typeface="Source Sans Pro Bold"/>
            </a:endParaRPr>
          </a:p>
          <a:p>
            <a:pPr algn="ctr">
              <a:lnSpc>
                <a:spcPts val="2487"/>
              </a:lnSpc>
            </a:pPr>
            <a:endParaRPr lang="en-US" sz="1777" dirty="0">
              <a:solidFill>
                <a:srgbClr val="000000"/>
              </a:solidFill>
              <a:latin typeface="Source Sans Pro Bold"/>
            </a:endParaRPr>
          </a:p>
        </p:txBody>
      </p:sp>
      <p:sp>
        <p:nvSpPr>
          <p:cNvPr id="16" name="AutoShape 5">
            <a:extLst>
              <a:ext uri="{FF2B5EF4-FFF2-40B4-BE49-F238E27FC236}">
                <a16:creationId xmlns:a16="http://schemas.microsoft.com/office/drawing/2014/main" id="{6CBD26A5-4BBA-D923-DCF3-D8340FA259A4}"/>
              </a:ext>
            </a:extLst>
          </p:cNvPr>
          <p:cNvSpPr/>
          <p:nvPr/>
        </p:nvSpPr>
        <p:spPr>
          <a:xfrm flipV="1">
            <a:off x="750093" y="1498744"/>
            <a:ext cx="7643813" cy="0"/>
          </a:xfrm>
          <a:prstGeom prst="line">
            <a:avLst/>
          </a:prstGeom>
          <a:ln w="57150" cap="rnd">
            <a:solidFill>
              <a:srgbClr val="FFDE32"/>
            </a:solidFill>
            <a:prstDash val="solid"/>
            <a:headEnd type="none" w="sm" len="sm"/>
            <a:tailEnd type="none" w="sm" len="sm"/>
          </a:ln>
        </p:spPr>
      </p:sp>
      <p:sp>
        <p:nvSpPr>
          <p:cNvPr id="17" name="TextBox 10">
            <a:extLst>
              <a:ext uri="{FF2B5EF4-FFF2-40B4-BE49-F238E27FC236}">
                <a16:creationId xmlns:a16="http://schemas.microsoft.com/office/drawing/2014/main" id="{94C3FD63-7B10-D212-6B8B-44425D126990}"/>
              </a:ext>
            </a:extLst>
          </p:cNvPr>
          <p:cNvSpPr txBox="1"/>
          <p:nvPr/>
        </p:nvSpPr>
        <p:spPr>
          <a:xfrm>
            <a:off x="143916" y="1760845"/>
            <a:ext cx="6821963" cy="4751494"/>
          </a:xfrm>
          <a:prstGeom prst="rect">
            <a:avLst/>
          </a:prstGeom>
        </p:spPr>
        <p:txBody>
          <a:bodyPr wrap="square" lIns="0" tIns="0" rIns="0" bIns="0" rtlCol="0" anchor="t">
            <a:spAutoFit/>
          </a:bodyPr>
          <a:lstStyle/>
          <a:p>
            <a:pPr marL="285750" indent="-285750"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14. 6</a:t>
            </a:r>
            <a:r>
              <a:rPr lang="cs-CZ" sz="1800" dirty="0">
                <a:effectLst/>
                <a:latin typeface="Calibri" panose="020F0502020204030204" pitchFamily="34" charset="0"/>
                <a:ea typeface="Calibri" panose="020F0502020204030204" pitchFamily="34" charset="0"/>
                <a:cs typeface="Times New Roman" panose="02020603050405020304" pitchFamily="18" charset="0"/>
              </a:rPr>
              <a:t>. Magistrátu města Brna, MČ a JMK byla odeslána nabídka podpory ze strany PR pohotovosti. Proběhly individuální konzultace</a:t>
            </a:r>
          </a:p>
          <a:p>
            <a:pPr marL="285750" indent="-285750"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3. 7. </a:t>
            </a:r>
            <a:r>
              <a:rPr lang="cs-CZ" sz="1800" dirty="0">
                <a:effectLst/>
                <a:latin typeface="Calibri" panose="020F0502020204030204" pitchFamily="34" charset="0"/>
                <a:ea typeface="Calibri" panose="020F0502020204030204" pitchFamily="34" charset="0"/>
                <a:cs typeface="Times New Roman" panose="02020603050405020304" pitchFamily="18" charset="0"/>
              </a:rPr>
              <a:t>Odeslána nabídka PR pohotovosti do Pardubic</a:t>
            </a:r>
          </a:p>
          <a:p>
            <a:pPr marL="285750" indent="-285750"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11. 7. </a:t>
            </a:r>
            <a:r>
              <a:rPr lang="cs-CZ" sz="1800" dirty="0">
                <a:effectLst/>
                <a:latin typeface="Calibri" panose="020F0502020204030204" pitchFamily="34" charset="0"/>
                <a:ea typeface="Calibri" panose="020F0502020204030204" pitchFamily="34" charset="0"/>
                <a:cs typeface="Times New Roman" panose="02020603050405020304" pitchFamily="18" charset="0"/>
              </a:rPr>
              <a:t>Odeslána nabídka podpory ze strany PR pohotovosti do Přerova</a:t>
            </a:r>
          </a:p>
          <a:p>
            <a:pPr marL="285750" indent="-285750"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13. 7. </a:t>
            </a:r>
            <a:r>
              <a:rPr lang="cs-CZ" sz="1800" dirty="0">
                <a:effectLst/>
                <a:latin typeface="Calibri" panose="020F0502020204030204" pitchFamily="34" charset="0"/>
                <a:ea typeface="Calibri" panose="020F0502020204030204" pitchFamily="34" charset="0"/>
                <a:cs typeface="Times New Roman" panose="02020603050405020304" pitchFamily="18" charset="0"/>
              </a:rPr>
              <a:t>Odeslána nabídka podpory ze strany PR pohotovosti do Liberce</a:t>
            </a:r>
          </a:p>
          <a:p>
            <a:pPr marL="285750" indent="-285750"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20.7. </a:t>
            </a:r>
            <a:r>
              <a:rPr lang="cs-CZ" sz="1800" dirty="0">
                <a:effectLst/>
                <a:latin typeface="Calibri" panose="020F0502020204030204" pitchFamily="34" charset="0"/>
                <a:ea typeface="Calibri" panose="020F0502020204030204" pitchFamily="34" charset="0"/>
                <a:cs typeface="Times New Roman" panose="02020603050405020304" pitchFamily="18" charset="0"/>
              </a:rPr>
              <a:t>Odeslána nabídka podpory PR pohotovosti do Krupky a Bíliny</a:t>
            </a:r>
          </a:p>
          <a:p>
            <a:pPr marL="285750" indent="-285750"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21.7</a:t>
            </a:r>
            <a:r>
              <a:rPr lang="cs-CZ" sz="1800" dirty="0">
                <a:effectLst/>
                <a:latin typeface="Calibri" panose="020F0502020204030204" pitchFamily="34" charset="0"/>
                <a:ea typeface="Calibri" panose="020F0502020204030204" pitchFamily="34" charset="0"/>
                <a:cs typeface="Times New Roman" panose="02020603050405020304" pitchFamily="18" charset="0"/>
              </a:rPr>
              <a:t>. Agentura zveřejnila odkaz na článek, kde ředitel ASZ M. Šimáček vyjadřuje obavy z dopadů Lex Ukrajina VII</a:t>
            </a:r>
          </a:p>
          <a:p>
            <a:pPr marL="285750" indent="-285750"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24.7. </a:t>
            </a:r>
            <a:r>
              <a:rPr lang="cs-CZ" sz="1800" dirty="0">
                <a:effectLst/>
                <a:latin typeface="Calibri" panose="020F0502020204030204" pitchFamily="34" charset="0"/>
                <a:ea typeface="Calibri" panose="020F0502020204030204" pitchFamily="34" charset="0"/>
                <a:cs typeface="Times New Roman" panose="02020603050405020304" pitchFamily="18" charset="0"/>
              </a:rPr>
              <a:t>Do všech spolupracujících lokalit byl rozeslán osobní e-mail ředitele Agentury s nabídkou asistence a krizové pomoci pro případ vznik krizové situace. Součástí e-mailu byl i dokument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Komunikační doporučení pro eskalaci situace na místní úrovni“</a:t>
            </a:r>
            <a:r>
              <a:rPr lang="cs-CZ" sz="1800" dirty="0">
                <a:effectLst/>
                <a:latin typeface="Calibri" panose="020F0502020204030204" pitchFamily="34" charset="0"/>
                <a:ea typeface="Calibri" panose="020F0502020204030204" pitchFamily="34" charset="0"/>
                <a:cs typeface="Times New Roman" panose="02020603050405020304" pitchFamily="18" charset="0"/>
              </a:rPr>
              <a:t>, který shrnuje náležité postupy pro krizovou a deeskalační komunikaci na úrovni obcí. </a:t>
            </a:r>
          </a:p>
        </p:txBody>
      </p:sp>
      <p:pic>
        <p:nvPicPr>
          <p:cNvPr id="4" name="Obrázek 3" descr="Obsah obrázku text, plakát, osoba, Lidská tvář&#10;&#10;Popis byl vytvořen automaticky">
            <a:extLst>
              <a:ext uri="{FF2B5EF4-FFF2-40B4-BE49-F238E27FC236}">
                <a16:creationId xmlns:a16="http://schemas.microsoft.com/office/drawing/2014/main" id="{43AE5A23-E8D5-2759-4436-D27C0BA070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5163" y="2410633"/>
            <a:ext cx="1915469" cy="2700000"/>
          </a:xfrm>
          <a:prstGeom prst="rect">
            <a:avLst/>
          </a:prstGeom>
        </p:spPr>
      </p:pic>
    </p:spTree>
    <p:extLst>
      <p:ext uri="{BB962C8B-B14F-4D97-AF65-F5344CB8AC3E}">
        <p14:creationId xmlns:p14="http://schemas.microsoft.com/office/powerpoint/2010/main" val="283657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213379"/>
            <a:ext cx="9144000" cy="688677"/>
            <a:chOff x="0" y="0"/>
            <a:chExt cx="20965817" cy="1579033"/>
          </a:xfrm>
          <a:solidFill>
            <a:srgbClr val="000099"/>
          </a:solidFill>
        </p:grpSpPr>
        <p:sp>
          <p:nvSpPr>
            <p:cNvPr id="3" name="Freeform 3"/>
            <p:cNvSpPr/>
            <p:nvPr/>
          </p:nvSpPr>
          <p:spPr>
            <a:xfrm>
              <a:off x="0" y="0"/>
              <a:ext cx="20965816" cy="1579033"/>
            </a:xfrm>
            <a:custGeom>
              <a:avLst/>
              <a:gdLst/>
              <a:ahLst/>
              <a:cxnLst/>
              <a:rect l="l" t="t" r="r" b="b"/>
              <a:pathLst>
                <a:path w="20965816" h="1579033">
                  <a:moveTo>
                    <a:pt x="0" y="0"/>
                  </a:moveTo>
                  <a:lnTo>
                    <a:pt x="20965816" y="0"/>
                  </a:lnTo>
                  <a:lnTo>
                    <a:pt x="20965816" y="1579033"/>
                  </a:lnTo>
                  <a:lnTo>
                    <a:pt x="0" y="1579033"/>
                  </a:lnTo>
                  <a:close/>
                </a:path>
              </a:pathLst>
            </a:custGeom>
            <a:grpFill/>
          </p:spPr>
        </p:sp>
      </p:grpSp>
      <p:sp>
        <p:nvSpPr>
          <p:cNvPr id="7" name="TextBox 7"/>
          <p:cNvSpPr txBox="1"/>
          <p:nvPr/>
        </p:nvSpPr>
        <p:spPr>
          <a:xfrm>
            <a:off x="1982912" y="390039"/>
            <a:ext cx="6330089" cy="358881"/>
          </a:xfrm>
          <a:prstGeom prst="rect">
            <a:avLst/>
          </a:prstGeom>
        </p:spPr>
        <p:txBody>
          <a:bodyPr wrap="square" lIns="0" tIns="0" rIns="0" bIns="0" rtlCol="0" anchor="t">
            <a:spAutoFit/>
          </a:bodyPr>
          <a:lstStyle/>
          <a:p>
            <a:pPr algn="just">
              <a:lnSpc>
                <a:spcPts val="3073"/>
              </a:lnSpc>
            </a:pPr>
            <a:r>
              <a:rPr lang="cs-CZ"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ČASOVÝ SNÍMEK DEESKALAČNÍCH AKTIVIT ASZ LÉTO 2023</a:t>
            </a:r>
            <a:endParaRPr lang="en-US" sz="2195" b="1" dirty="0">
              <a:solidFill>
                <a:schemeClr val="bg1"/>
              </a:solidFill>
              <a:latin typeface="Source Sans Pro Bold"/>
            </a:endParaRPr>
          </a:p>
        </p:txBody>
      </p:sp>
      <p:sp>
        <p:nvSpPr>
          <p:cNvPr id="15" name="TextBox 9">
            <a:extLst>
              <a:ext uri="{FF2B5EF4-FFF2-40B4-BE49-F238E27FC236}">
                <a16:creationId xmlns:a16="http://schemas.microsoft.com/office/drawing/2014/main" id="{BC3175E6-88A0-B5C2-351C-1A6D860AC0BE}"/>
              </a:ext>
            </a:extLst>
          </p:cNvPr>
          <p:cNvSpPr txBox="1"/>
          <p:nvPr/>
        </p:nvSpPr>
        <p:spPr>
          <a:xfrm>
            <a:off x="400649" y="954664"/>
            <a:ext cx="8342703" cy="941027"/>
          </a:xfrm>
          <a:prstGeom prst="rect">
            <a:avLst/>
          </a:prstGeom>
        </p:spPr>
        <p:txBody>
          <a:bodyPr wrap="square" lIns="0" tIns="0" rIns="0" bIns="0" rtlCol="0" anchor="t">
            <a:spAutoFit/>
          </a:bodyPr>
          <a:lstStyle/>
          <a:p>
            <a:pPr algn="ctr">
              <a:lnSpc>
                <a:spcPts val="2487"/>
              </a:lnSpc>
            </a:pPr>
            <a:r>
              <a:rPr lang="cs-CZ" sz="1777" b="1" dirty="0">
                <a:solidFill>
                  <a:srgbClr val="000000"/>
                </a:solidFill>
                <a:latin typeface="Source Sans Pro Bold"/>
              </a:rPr>
              <a:t>INTERVENCE PR POHOTOVOSTI</a:t>
            </a:r>
          </a:p>
          <a:p>
            <a:pPr algn="ctr">
              <a:lnSpc>
                <a:spcPts val="2487"/>
              </a:lnSpc>
            </a:pPr>
            <a:endParaRPr lang="cs-CZ" sz="1777" dirty="0">
              <a:solidFill>
                <a:srgbClr val="000000"/>
              </a:solidFill>
              <a:latin typeface="Source Sans Pro Bold"/>
            </a:endParaRPr>
          </a:p>
          <a:p>
            <a:pPr algn="ctr">
              <a:lnSpc>
                <a:spcPts val="2487"/>
              </a:lnSpc>
            </a:pPr>
            <a:endParaRPr lang="en-US" sz="1777" dirty="0">
              <a:solidFill>
                <a:srgbClr val="000000"/>
              </a:solidFill>
              <a:latin typeface="Source Sans Pro Bold"/>
            </a:endParaRPr>
          </a:p>
        </p:txBody>
      </p:sp>
      <p:sp>
        <p:nvSpPr>
          <p:cNvPr id="16" name="AutoShape 5">
            <a:extLst>
              <a:ext uri="{FF2B5EF4-FFF2-40B4-BE49-F238E27FC236}">
                <a16:creationId xmlns:a16="http://schemas.microsoft.com/office/drawing/2014/main" id="{6CBD26A5-4BBA-D923-DCF3-D8340FA259A4}"/>
              </a:ext>
            </a:extLst>
          </p:cNvPr>
          <p:cNvSpPr/>
          <p:nvPr/>
        </p:nvSpPr>
        <p:spPr>
          <a:xfrm flipV="1">
            <a:off x="750093" y="1498744"/>
            <a:ext cx="7643813" cy="0"/>
          </a:xfrm>
          <a:prstGeom prst="line">
            <a:avLst/>
          </a:prstGeom>
          <a:ln w="57150" cap="rnd">
            <a:solidFill>
              <a:srgbClr val="FFDE32"/>
            </a:solidFill>
            <a:prstDash val="solid"/>
            <a:headEnd type="none" w="sm" len="sm"/>
            <a:tailEnd type="none" w="sm" len="sm"/>
          </a:ln>
        </p:spPr>
      </p:sp>
      <p:sp>
        <p:nvSpPr>
          <p:cNvPr id="17" name="TextBox 10">
            <a:extLst>
              <a:ext uri="{FF2B5EF4-FFF2-40B4-BE49-F238E27FC236}">
                <a16:creationId xmlns:a16="http://schemas.microsoft.com/office/drawing/2014/main" id="{94C3FD63-7B10-D212-6B8B-44425D126990}"/>
              </a:ext>
            </a:extLst>
          </p:cNvPr>
          <p:cNvSpPr txBox="1"/>
          <p:nvPr/>
        </p:nvSpPr>
        <p:spPr>
          <a:xfrm>
            <a:off x="750092" y="1721030"/>
            <a:ext cx="7839103" cy="3759812"/>
          </a:xfrm>
          <a:prstGeom prst="rect">
            <a:avLst/>
          </a:prstGeom>
        </p:spPr>
        <p:txBody>
          <a:bodyPr wrap="square" lIns="0" tIns="0" rIns="0" bIns="0" rtlCol="0" anchor="t">
            <a:spAutoFit/>
          </a:bodyPr>
          <a:lstStyle/>
          <a:p>
            <a:pPr marL="285750" indent="-285750"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8.8. </a:t>
            </a:r>
            <a:r>
              <a:rPr lang="cs-CZ" sz="1800" dirty="0">
                <a:effectLst/>
                <a:latin typeface="Calibri" panose="020F0502020204030204" pitchFamily="34" charset="0"/>
                <a:ea typeface="Calibri" panose="020F0502020204030204" pitchFamily="34" charset="0"/>
                <a:cs typeface="Times New Roman" panose="02020603050405020304" pitchFamily="18" charset="0"/>
              </a:rPr>
              <a:t>Na serveru Romea.cz byl zveřejněn článek s názvem „Jak se zneužívají sociální dávky v Česku?“, který připravila Agentura. Článek za využití širokého spektra dat a zdrojů uvádí na pravou míru informace o zneužívání sociálních dávek v Česku.</a:t>
            </a:r>
          </a:p>
          <a:p>
            <a:pPr marL="285750" indent="-285750"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10.8</a:t>
            </a:r>
            <a:r>
              <a:rPr lang="cs-CZ" sz="1800" dirty="0">
                <a:effectLst/>
                <a:latin typeface="Calibri" panose="020F0502020204030204" pitchFamily="34" charset="0"/>
                <a:ea typeface="Calibri" panose="020F0502020204030204" pitchFamily="34" charset="0"/>
                <a:cs typeface="Times New Roman" panose="02020603050405020304" pitchFamily="18" charset="0"/>
              </a:rPr>
              <a:t>. Odeslána nabídka podpory ze strany PR pohotovosti do Plzně</a:t>
            </a:r>
          </a:p>
          <a:p>
            <a:pPr marL="285750" indent="-285750"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24.8. </a:t>
            </a:r>
            <a:r>
              <a:rPr lang="cs-CZ" sz="1800" dirty="0">
                <a:effectLst/>
                <a:latin typeface="Calibri" panose="020F0502020204030204" pitchFamily="34" charset="0"/>
                <a:ea typeface="Calibri" panose="020F0502020204030204" pitchFamily="34" charset="0"/>
                <a:cs typeface="Times New Roman" panose="02020603050405020304" pitchFamily="18" charset="0"/>
              </a:rPr>
              <a:t>Odeslána nabídka podpory ze strany PR pohotovosti do Teplic</a:t>
            </a:r>
          </a:p>
          <a:p>
            <a:pPr marL="285750" indent="-285750"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29.8. </a:t>
            </a:r>
            <a:r>
              <a:rPr lang="cs-CZ" sz="1800" dirty="0">
                <a:effectLst/>
                <a:latin typeface="Calibri" panose="020F0502020204030204" pitchFamily="34" charset="0"/>
                <a:ea typeface="Calibri" panose="020F0502020204030204" pitchFamily="34" charset="0"/>
                <a:cs typeface="Times New Roman" panose="02020603050405020304" pitchFamily="18" charset="0"/>
              </a:rPr>
              <a:t>Odeslána nabídka podpory ze strany PR pohotovosti do města Plasy</a:t>
            </a:r>
          </a:p>
          <a:p>
            <a:pPr marL="285750" indent="-285750" algn="just">
              <a:lnSpc>
                <a:spcPct val="107000"/>
              </a:lnSpc>
              <a:spcAft>
                <a:spcPts val="800"/>
              </a:spcAft>
              <a:buFont typeface="Courier New" panose="02070309020205020404" pitchFamily="49" charset="0"/>
              <a:buChar char="o"/>
            </a:pPr>
            <a:r>
              <a:rPr lang="cs-CZ" sz="1800" dirty="0">
                <a:effectLst/>
                <a:latin typeface="Calibri" panose="020F0502020204030204" pitchFamily="34" charset="0"/>
                <a:ea typeface="Calibri" panose="020F0502020204030204" pitchFamily="34" charset="0"/>
                <a:cs typeface="Times New Roman" panose="02020603050405020304" pitchFamily="18" charset="0"/>
              </a:rPr>
              <a:t>Průběžně probíhá komunikace v rámci skupiny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„Early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warning</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kdy jsou sledovány potenciálně nebezpečné situace, eskalační narativy a postoje dezinformační scény</a:t>
            </a:r>
          </a:p>
          <a:p>
            <a:pPr algn="just">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90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0"/>
          </p:nvPr>
        </p:nvSpPr>
        <p:spPr>
          <a:xfrm>
            <a:off x="395536" y="1412776"/>
            <a:ext cx="8424936" cy="3456384"/>
          </a:xfrm>
        </p:spPr>
        <p:txBody>
          <a:bodyPr anchor="ctr"/>
          <a:lstStyle/>
          <a:p>
            <a:pPr marL="0" indent="0" algn="ctr">
              <a:buNone/>
            </a:pPr>
            <a:endParaRPr lang="cs-CZ" sz="6000" b="1" dirty="0">
              <a:solidFill>
                <a:schemeClr val="tx2"/>
              </a:solidFill>
            </a:endParaRPr>
          </a:p>
          <a:p>
            <a:pPr marL="0" indent="0" algn="ctr">
              <a:buNone/>
            </a:pPr>
            <a:r>
              <a:rPr lang="cs-CZ" sz="9600" b="1" dirty="0">
                <a:solidFill>
                  <a:srgbClr val="00B0F0"/>
                </a:solidFill>
              </a:rPr>
              <a:t>ASZ 25+</a:t>
            </a:r>
          </a:p>
          <a:p>
            <a:pPr marL="0" indent="0" algn="ctr">
              <a:buNone/>
            </a:pPr>
            <a:endParaRPr lang="cs-CZ" dirty="0"/>
          </a:p>
        </p:txBody>
      </p:sp>
    </p:spTree>
    <p:extLst>
      <p:ext uri="{BB962C8B-B14F-4D97-AF65-F5344CB8AC3E}">
        <p14:creationId xmlns:p14="http://schemas.microsoft.com/office/powerpoint/2010/main" val="168188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D6EE96-FD07-CF0A-4D3C-4349C86BCE51}"/>
              </a:ext>
            </a:extLst>
          </p:cNvPr>
          <p:cNvSpPr>
            <a:spLocks noGrp="1"/>
          </p:cNvSpPr>
          <p:nvPr>
            <p:ph type="title"/>
          </p:nvPr>
        </p:nvSpPr>
        <p:spPr>
          <a:xfrm>
            <a:off x="970231" y="939928"/>
            <a:ext cx="7886700" cy="709786"/>
          </a:xfrm>
        </p:spPr>
        <p:txBody>
          <a:bodyPr/>
          <a:lstStyle/>
          <a:p>
            <a:pPr algn="ctr"/>
            <a:r>
              <a:rPr lang="cs-CZ" sz="4200" dirty="0"/>
              <a:t>Index sociálního vyloučení</a:t>
            </a:r>
          </a:p>
        </p:txBody>
      </p:sp>
      <p:sp>
        <p:nvSpPr>
          <p:cNvPr id="3" name="Zástupný obsah 2">
            <a:extLst>
              <a:ext uri="{FF2B5EF4-FFF2-40B4-BE49-F238E27FC236}">
                <a16:creationId xmlns:a16="http://schemas.microsoft.com/office/drawing/2014/main" id="{BEF8A920-65E2-C70D-533F-38F5B00510F4}"/>
              </a:ext>
            </a:extLst>
          </p:cNvPr>
          <p:cNvSpPr>
            <a:spLocks noGrp="1"/>
          </p:cNvSpPr>
          <p:nvPr>
            <p:ph idx="1"/>
          </p:nvPr>
        </p:nvSpPr>
        <p:spPr>
          <a:xfrm>
            <a:off x="211271" y="1810489"/>
            <a:ext cx="4505413" cy="3408783"/>
          </a:xfrm>
        </p:spPr>
        <p:txBody>
          <a:bodyPr/>
          <a:lstStyle/>
          <a:p>
            <a:pPr>
              <a:buFont typeface="Courier New" panose="02070309020205020404" pitchFamily="49" charset="0"/>
              <a:buChar char="o"/>
            </a:pPr>
            <a:r>
              <a:rPr lang="cs-CZ" sz="1600" dirty="0"/>
              <a:t>Nástroj identifikace míry a rozsahu sociální vyloučení v území.</a:t>
            </a:r>
          </a:p>
          <a:p>
            <a:pPr>
              <a:buFont typeface="Courier New" panose="02070309020205020404" pitchFamily="49" charset="0"/>
              <a:buChar char="o"/>
            </a:pPr>
            <a:r>
              <a:rPr lang="cs-CZ" sz="1600" dirty="0"/>
              <a:t>Územní úroveň indexu: obec / ORP</a:t>
            </a:r>
          </a:p>
          <a:p>
            <a:pPr>
              <a:buFont typeface="Courier New" panose="02070309020205020404" pitchFamily="49" charset="0"/>
              <a:buChar char="o"/>
            </a:pPr>
            <a:r>
              <a:rPr lang="cs-CZ" sz="1600" dirty="0"/>
              <a:t>Srovnání stavu sociálního vyloučení napříč obcemi (po aktualizaci dat umožňuje sledování změn).</a:t>
            </a:r>
          </a:p>
          <a:p>
            <a:pPr>
              <a:buFont typeface="Courier New" panose="02070309020205020404" pitchFamily="49" charset="0"/>
              <a:buChar char="o"/>
            </a:pPr>
            <a:r>
              <a:rPr lang="cs-CZ" sz="1600" dirty="0"/>
              <a:t>Podpora „evidence-</a:t>
            </a:r>
            <a:r>
              <a:rPr lang="cs-CZ" sz="1600" dirty="0" err="1"/>
              <a:t>based</a:t>
            </a:r>
            <a:r>
              <a:rPr lang="cs-CZ" sz="1600" dirty="0"/>
              <a:t> </a:t>
            </a:r>
            <a:r>
              <a:rPr lang="cs-CZ" sz="1600" dirty="0" err="1"/>
              <a:t>policy</a:t>
            </a:r>
            <a:r>
              <a:rPr lang="cs-CZ" sz="1600" dirty="0"/>
              <a:t>“.</a:t>
            </a:r>
          </a:p>
          <a:p>
            <a:pPr>
              <a:buFont typeface="Courier New" panose="02070309020205020404" pitchFamily="49" charset="0"/>
              <a:buChar char="o"/>
            </a:pPr>
            <a:r>
              <a:rPr lang="cs-CZ" sz="1600" dirty="0"/>
              <a:t>Aktuální </a:t>
            </a:r>
            <a:r>
              <a:rPr lang="cs-CZ" sz="1600" u="sng" dirty="0"/>
              <a:t>Index bude představen na odborném semináři 23.10.2023</a:t>
            </a:r>
          </a:p>
          <a:p>
            <a:endParaRPr lang="cs-CZ" dirty="0"/>
          </a:p>
        </p:txBody>
      </p:sp>
      <p:pic>
        <p:nvPicPr>
          <p:cNvPr id="7" name="Obrázek 6" descr="Obsah obrázku text, mapa&#10;&#10;Popis byl vytvořen automaticky">
            <a:extLst>
              <a:ext uri="{FF2B5EF4-FFF2-40B4-BE49-F238E27FC236}">
                <a16:creationId xmlns:a16="http://schemas.microsoft.com/office/drawing/2014/main" id="{488D892A-37D6-86D3-61B1-A1138A109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4097" y="3296818"/>
            <a:ext cx="5039903" cy="3564000"/>
          </a:xfrm>
          <a:prstGeom prst="rect">
            <a:avLst/>
          </a:prstGeom>
        </p:spPr>
      </p:pic>
    </p:spTree>
    <p:extLst>
      <p:ext uri="{BB962C8B-B14F-4D97-AF65-F5344CB8AC3E}">
        <p14:creationId xmlns:p14="http://schemas.microsoft.com/office/powerpoint/2010/main" val="313960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FD2A69-F77D-910E-E8B7-A7D54CC8983B}"/>
              </a:ext>
            </a:extLst>
          </p:cNvPr>
          <p:cNvSpPr>
            <a:spLocks noGrp="1"/>
          </p:cNvSpPr>
          <p:nvPr>
            <p:ph type="title"/>
          </p:nvPr>
        </p:nvSpPr>
        <p:spPr>
          <a:xfrm>
            <a:off x="1638728" y="759418"/>
            <a:ext cx="7284378" cy="709786"/>
          </a:xfrm>
        </p:spPr>
        <p:txBody>
          <a:bodyPr/>
          <a:lstStyle/>
          <a:p>
            <a:r>
              <a:rPr lang="cs-CZ" sz="4000" dirty="0"/>
              <a:t>Podpora v oblasti bydlení</a:t>
            </a:r>
          </a:p>
        </p:txBody>
      </p:sp>
      <p:graphicFrame>
        <p:nvGraphicFramePr>
          <p:cNvPr id="5" name="Zástupný obsah 2">
            <a:extLst>
              <a:ext uri="{FF2B5EF4-FFF2-40B4-BE49-F238E27FC236}">
                <a16:creationId xmlns:a16="http://schemas.microsoft.com/office/drawing/2014/main" id="{0B450340-8141-A7BE-F6CE-C4CC761B8A71}"/>
              </a:ext>
            </a:extLst>
          </p:cNvPr>
          <p:cNvGraphicFramePr>
            <a:graphicFrameLocks noGrp="1"/>
          </p:cNvGraphicFramePr>
          <p:nvPr>
            <p:ph idx="1"/>
            <p:extLst>
              <p:ext uri="{D42A27DB-BD31-4B8C-83A1-F6EECF244321}">
                <p14:modId xmlns:p14="http://schemas.microsoft.com/office/powerpoint/2010/main" val="3324578401"/>
              </p:ext>
            </p:extLst>
          </p:nvPr>
        </p:nvGraphicFramePr>
        <p:xfrm>
          <a:off x="592691" y="1541123"/>
          <a:ext cx="8330415" cy="4335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493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FD2A69-F77D-910E-E8B7-A7D54CC8983B}"/>
              </a:ext>
            </a:extLst>
          </p:cNvPr>
          <p:cNvSpPr>
            <a:spLocks noGrp="1"/>
          </p:cNvSpPr>
          <p:nvPr>
            <p:ph type="title"/>
          </p:nvPr>
        </p:nvSpPr>
        <p:spPr>
          <a:xfrm>
            <a:off x="876192" y="980902"/>
            <a:ext cx="8267808" cy="709786"/>
          </a:xfrm>
        </p:spPr>
        <p:txBody>
          <a:bodyPr/>
          <a:lstStyle/>
          <a:p>
            <a:pPr algn="ctr"/>
            <a:r>
              <a:rPr lang="cs-CZ" sz="3600" dirty="0"/>
              <a:t>Podpora v oblasti vzdělávání</a:t>
            </a:r>
          </a:p>
        </p:txBody>
      </p:sp>
      <p:graphicFrame>
        <p:nvGraphicFramePr>
          <p:cNvPr id="5" name="Zástupný obsah 2">
            <a:extLst>
              <a:ext uri="{FF2B5EF4-FFF2-40B4-BE49-F238E27FC236}">
                <a16:creationId xmlns:a16="http://schemas.microsoft.com/office/drawing/2014/main" id="{0B450340-8141-A7BE-F6CE-C4CC761B8A71}"/>
              </a:ext>
            </a:extLst>
          </p:cNvPr>
          <p:cNvGraphicFramePr>
            <a:graphicFrameLocks noGrp="1"/>
          </p:cNvGraphicFramePr>
          <p:nvPr>
            <p:ph idx="1"/>
          </p:nvPr>
        </p:nvGraphicFramePr>
        <p:xfrm>
          <a:off x="628649" y="1859623"/>
          <a:ext cx="8381787" cy="3904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792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FD2A69-F77D-910E-E8B7-A7D54CC8983B}"/>
              </a:ext>
            </a:extLst>
          </p:cNvPr>
          <p:cNvSpPr>
            <a:spLocks noGrp="1"/>
          </p:cNvSpPr>
          <p:nvPr>
            <p:ph type="title"/>
          </p:nvPr>
        </p:nvSpPr>
        <p:spPr>
          <a:xfrm>
            <a:off x="876192" y="841612"/>
            <a:ext cx="8267808" cy="709786"/>
          </a:xfrm>
        </p:spPr>
        <p:txBody>
          <a:bodyPr/>
          <a:lstStyle/>
          <a:p>
            <a:pPr algn="ctr"/>
            <a:r>
              <a:rPr lang="cs-CZ" sz="3600" dirty="0"/>
              <a:t>Podpora v oblasti komunitní práce</a:t>
            </a:r>
          </a:p>
        </p:txBody>
      </p:sp>
      <p:graphicFrame>
        <p:nvGraphicFramePr>
          <p:cNvPr id="5" name="Zástupný obsah 2">
            <a:extLst>
              <a:ext uri="{FF2B5EF4-FFF2-40B4-BE49-F238E27FC236}">
                <a16:creationId xmlns:a16="http://schemas.microsoft.com/office/drawing/2014/main" id="{0B450340-8141-A7BE-F6CE-C4CC761B8A71}"/>
              </a:ext>
            </a:extLst>
          </p:cNvPr>
          <p:cNvGraphicFramePr>
            <a:graphicFrameLocks noGrp="1"/>
          </p:cNvGraphicFramePr>
          <p:nvPr>
            <p:ph idx="1"/>
            <p:extLst>
              <p:ext uri="{D42A27DB-BD31-4B8C-83A1-F6EECF244321}">
                <p14:modId xmlns:p14="http://schemas.microsoft.com/office/powerpoint/2010/main" val="4113685199"/>
              </p:ext>
            </p:extLst>
          </p:nvPr>
        </p:nvGraphicFramePr>
        <p:xfrm>
          <a:off x="464263" y="1551397"/>
          <a:ext cx="8381787" cy="424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69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0"/>
          </p:nvPr>
        </p:nvSpPr>
        <p:spPr>
          <a:xfrm>
            <a:off x="426368" y="2348435"/>
            <a:ext cx="8291264" cy="4392488"/>
          </a:xfrm>
        </p:spPr>
        <p:txBody>
          <a:bodyPr/>
          <a:lstStyle/>
          <a:p>
            <a:pPr>
              <a:buFont typeface="Courier New" panose="02070309020205020404" pitchFamily="49" charset="0"/>
              <a:buChar char="o"/>
            </a:pPr>
            <a:endParaRPr lang="cs-CZ" sz="2000" b="1" dirty="0"/>
          </a:p>
          <a:p>
            <a:pPr>
              <a:buFont typeface="Courier New" panose="02070309020205020404" pitchFamily="49" charset="0"/>
              <a:buChar char="o"/>
            </a:pPr>
            <a:r>
              <a:rPr lang="cs-CZ" sz="2000" b="1" dirty="0"/>
              <a:t>popsat </a:t>
            </a:r>
            <a:r>
              <a:rPr lang="cs-CZ" sz="2000" b="1" u="sng" dirty="0"/>
              <a:t>hloubku konfliktu </a:t>
            </a:r>
            <a:r>
              <a:rPr lang="cs-CZ" sz="2000" b="1" dirty="0"/>
              <a:t>mezi sledovanými zranitelnými skupinami Romů a Ukrajinců</a:t>
            </a:r>
          </a:p>
          <a:p>
            <a:pPr>
              <a:buFont typeface="Courier New" panose="02070309020205020404" pitchFamily="49" charset="0"/>
              <a:buChar char="o"/>
            </a:pPr>
            <a:endParaRPr lang="cs-CZ" sz="2000" b="1" dirty="0"/>
          </a:p>
          <a:p>
            <a:pPr>
              <a:buFont typeface="Courier New" panose="02070309020205020404" pitchFamily="49" charset="0"/>
              <a:buChar char="o"/>
            </a:pPr>
            <a:r>
              <a:rPr lang="cs-CZ" sz="2000" b="1" dirty="0"/>
              <a:t>zmapovat </a:t>
            </a:r>
            <a:r>
              <a:rPr lang="cs-CZ" sz="2000" b="1" u="sng" dirty="0"/>
              <a:t>proces putování (</a:t>
            </a:r>
            <a:r>
              <a:rPr lang="cs-CZ" sz="2000" b="1" u="sng" dirty="0" err="1"/>
              <a:t>dez</a:t>
            </a:r>
            <a:r>
              <a:rPr lang="cs-CZ" sz="2000" b="1" u="sng" dirty="0"/>
              <a:t>)informací v sociálně vyloučených lokalitách </a:t>
            </a:r>
            <a:r>
              <a:rPr lang="cs-CZ" sz="2000" b="1" dirty="0"/>
              <a:t>a </a:t>
            </a:r>
            <a:r>
              <a:rPr lang="cs-CZ" sz="2000" b="1" u="sng" dirty="0"/>
              <a:t>rozhodovacích spouštěčů </a:t>
            </a:r>
            <a:r>
              <a:rPr lang="cs-CZ" sz="2000" b="1" dirty="0"/>
              <a:t>vedoucích k </a:t>
            </a:r>
            <a:r>
              <a:rPr lang="cs-CZ" sz="2000" b="1" u="sng" dirty="0"/>
              <a:t>aktivizaci romských obyvatel těchto lokalit</a:t>
            </a:r>
          </a:p>
          <a:p>
            <a:pPr marL="0" indent="0">
              <a:buNone/>
            </a:pPr>
            <a:endParaRPr lang="cs-CZ" sz="2000" b="1" u="sng" dirty="0"/>
          </a:p>
          <a:p>
            <a:pPr>
              <a:buFont typeface="Courier New" panose="02070309020205020404" pitchFamily="49" charset="0"/>
              <a:buChar char="o"/>
            </a:pPr>
            <a:r>
              <a:rPr lang="cs-CZ" sz="2000" b="1" dirty="0"/>
              <a:t>popsat </a:t>
            </a:r>
            <a:r>
              <a:rPr lang="cs-CZ" sz="2000" b="1" u="sng" dirty="0"/>
              <a:t>důvěru v instituce ČR </a:t>
            </a:r>
          </a:p>
          <a:p>
            <a:pPr>
              <a:buFont typeface="Courier New" panose="02070309020205020404" pitchFamily="49" charset="0"/>
              <a:buChar char="o"/>
            </a:pPr>
            <a:endParaRPr lang="cs-CZ" sz="2000" b="1" dirty="0"/>
          </a:p>
          <a:p>
            <a:pPr>
              <a:buFont typeface="Courier New" panose="02070309020205020404" pitchFamily="49" charset="0"/>
              <a:buChar char="o"/>
            </a:pPr>
            <a:r>
              <a:rPr lang="cs-CZ" sz="2000" b="1" dirty="0"/>
              <a:t>zmapovat </a:t>
            </a:r>
            <a:r>
              <a:rPr lang="cs-CZ" sz="2000" b="1" u="sng" dirty="0"/>
              <a:t>informační zdroje</a:t>
            </a:r>
            <a:r>
              <a:rPr lang="cs-CZ" sz="2000" b="1" dirty="0"/>
              <a:t> využívané sociálně vyloučenými Romy</a:t>
            </a:r>
          </a:p>
          <a:p>
            <a:pPr>
              <a:buFont typeface="Courier New" panose="02070309020205020404" pitchFamily="49" charset="0"/>
              <a:buChar char="o"/>
            </a:pPr>
            <a:endParaRPr lang="cs-CZ" sz="2000" b="1" dirty="0"/>
          </a:p>
          <a:p>
            <a:pPr>
              <a:buFontTx/>
              <a:buChar char="-"/>
            </a:pPr>
            <a:endParaRPr lang="cs-CZ" sz="2000" dirty="0"/>
          </a:p>
          <a:p>
            <a:pPr marL="0" indent="0">
              <a:buNone/>
            </a:pPr>
            <a:endParaRPr lang="cs-CZ" sz="2000" b="1" u="sng" dirty="0"/>
          </a:p>
        </p:txBody>
      </p:sp>
      <p:sp>
        <p:nvSpPr>
          <p:cNvPr id="5" name="TextShape 1"/>
          <p:cNvSpPr txBox="1"/>
          <p:nvPr/>
        </p:nvSpPr>
        <p:spPr>
          <a:xfrm>
            <a:off x="3779912" y="548680"/>
            <a:ext cx="4162012" cy="878953"/>
          </a:xfrm>
          <a:prstGeom prst="rect">
            <a:avLst/>
          </a:prstGeom>
          <a:noFill/>
          <a:ln>
            <a:noFill/>
          </a:ln>
        </p:spPr>
        <p:txBody>
          <a:bodyPr>
            <a:noAutofit/>
          </a:bodyPr>
          <a:lstStyle/>
          <a:p>
            <a:pPr>
              <a:lnSpc>
                <a:spcPct val="100000"/>
              </a:lnSpc>
            </a:pPr>
            <a:r>
              <a:rPr lang="cs-CZ" sz="2700" b="1" spc="-1" dirty="0">
                <a:solidFill>
                  <a:srgbClr val="000099"/>
                </a:solidFill>
                <a:latin typeface="Arial"/>
              </a:rPr>
              <a:t>Cíle výzkumné sondy</a:t>
            </a:r>
            <a:endParaRPr lang="cs-CZ" sz="2700" b="0" strike="noStrike" spc="-1" dirty="0">
              <a:solidFill>
                <a:srgbClr val="000000"/>
              </a:solidFill>
              <a:latin typeface="Arial"/>
            </a:endParaRPr>
          </a:p>
        </p:txBody>
      </p:sp>
    </p:spTree>
    <p:extLst>
      <p:ext uri="{BB962C8B-B14F-4D97-AF65-F5344CB8AC3E}">
        <p14:creationId xmlns:p14="http://schemas.microsoft.com/office/powerpoint/2010/main" val="3011680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213379"/>
            <a:ext cx="9144000" cy="688677"/>
            <a:chOff x="0" y="0"/>
            <a:chExt cx="20965817" cy="1579033"/>
          </a:xfrm>
          <a:solidFill>
            <a:srgbClr val="000099"/>
          </a:solidFill>
        </p:grpSpPr>
        <p:sp>
          <p:nvSpPr>
            <p:cNvPr id="3" name="Freeform 3"/>
            <p:cNvSpPr/>
            <p:nvPr/>
          </p:nvSpPr>
          <p:spPr>
            <a:xfrm>
              <a:off x="0" y="0"/>
              <a:ext cx="20965816" cy="1579033"/>
            </a:xfrm>
            <a:custGeom>
              <a:avLst/>
              <a:gdLst/>
              <a:ahLst/>
              <a:cxnLst/>
              <a:rect l="l" t="t" r="r" b="b"/>
              <a:pathLst>
                <a:path w="20965816" h="1579033">
                  <a:moveTo>
                    <a:pt x="0" y="0"/>
                  </a:moveTo>
                  <a:lnTo>
                    <a:pt x="20965816" y="0"/>
                  </a:lnTo>
                  <a:lnTo>
                    <a:pt x="20965816" y="1579033"/>
                  </a:lnTo>
                  <a:lnTo>
                    <a:pt x="0" y="1579033"/>
                  </a:lnTo>
                  <a:close/>
                </a:path>
              </a:pathLst>
            </a:custGeom>
            <a:grpFill/>
          </p:spPr>
        </p:sp>
      </p:grpSp>
      <p:sp>
        <p:nvSpPr>
          <p:cNvPr id="7" name="TextBox 7"/>
          <p:cNvSpPr txBox="1"/>
          <p:nvPr/>
        </p:nvSpPr>
        <p:spPr>
          <a:xfrm>
            <a:off x="1982912" y="390039"/>
            <a:ext cx="6330089" cy="358881"/>
          </a:xfrm>
          <a:prstGeom prst="rect">
            <a:avLst/>
          </a:prstGeom>
        </p:spPr>
        <p:txBody>
          <a:bodyPr wrap="square" lIns="0" tIns="0" rIns="0" bIns="0" rtlCol="0" anchor="t">
            <a:spAutoFit/>
          </a:bodyPr>
          <a:lstStyle/>
          <a:p>
            <a:pPr algn="just">
              <a:lnSpc>
                <a:spcPts val="3073"/>
              </a:lnSpc>
            </a:pPr>
            <a:r>
              <a:rPr lang="cs-CZ"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195" b="1" dirty="0">
              <a:solidFill>
                <a:schemeClr val="bg1"/>
              </a:solidFill>
              <a:latin typeface="Source Sans Pro Bold"/>
            </a:endParaRPr>
          </a:p>
        </p:txBody>
      </p:sp>
      <p:sp>
        <p:nvSpPr>
          <p:cNvPr id="15" name="TextBox 9">
            <a:extLst>
              <a:ext uri="{FF2B5EF4-FFF2-40B4-BE49-F238E27FC236}">
                <a16:creationId xmlns:a16="http://schemas.microsoft.com/office/drawing/2014/main" id="{BC3175E6-88A0-B5C2-351C-1A6D860AC0BE}"/>
              </a:ext>
            </a:extLst>
          </p:cNvPr>
          <p:cNvSpPr txBox="1"/>
          <p:nvPr/>
        </p:nvSpPr>
        <p:spPr>
          <a:xfrm>
            <a:off x="400649" y="954664"/>
            <a:ext cx="8342703" cy="1261627"/>
          </a:xfrm>
          <a:prstGeom prst="rect">
            <a:avLst/>
          </a:prstGeom>
        </p:spPr>
        <p:txBody>
          <a:bodyPr wrap="square" lIns="0" tIns="0" rIns="0" bIns="0" rtlCol="0" anchor="t">
            <a:spAutoFit/>
          </a:bodyPr>
          <a:lstStyle/>
          <a:p>
            <a:pPr algn="ctr">
              <a:lnSpc>
                <a:spcPts val="2487"/>
              </a:lnSpc>
            </a:pPr>
            <a:endParaRPr lang="cs-CZ" sz="3200" b="1" dirty="0">
              <a:solidFill>
                <a:srgbClr val="000000"/>
              </a:solidFill>
              <a:latin typeface="Source Sans Pro Bold"/>
            </a:endParaRPr>
          </a:p>
          <a:p>
            <a:pPr algn="ctr">
              <a:lnSpc>
                <a:spcPts val="2487"/>
              </a:lnSpc>
            </a:pPr>
            <a:r>
              <a:rPr lang="cs-CZ" sz="3200" b="1" dirty="0">
                <a:solidFill>
                  <a:srgbClr val="000000"/>
                </a:solidFill>
                <a:latin typeface="Source Sans Pro Bold"/>
              </a:rPr>
              <a:t>Připravujeme:</a:t>
            </a:r>
          </a:p>
          <a:p>
            <a:pPr algn="ctr">
              <a:lnSpc>
                <a:spcPts val="2487"/>
              </a:lnSpc>
            </a:pPr>
            <a:endParaRPr lang="cs-CZ" sz="1777" dirty="0">
              <a:solidFill>
                <a:srgbClr val="000000"/>
              </a:solidFill>
              <a:latin typeface="Source Sans Pro Bold"/>
            </a:endParaRPr>
          </a:p>
          <a:p>
            <a:pPr algn="ctr">
              <a:lnSpc>
                <a:spcPts val="2487"/>
              </a:lnSpc>
            </a:pPr>
            <a:endParaRPr lang="en-US" sz="1777" dirty="0">
              <a:solidFill>
                <a:srgbClr val="000000"/>
              </a:solidFill>
              <a:latin typeface="Source Sans Pro Bold"/>
            </a:endParaRPr>
          </a:p>
        </p:txBody>
      </p:sp>
      <p:sp>
        <p:nvSpPr>
          <p:cNvPr id="16" name="AutoShape 5">
            <a:extLst>
              <a:ext uri="{FF2B5EF4-FFF2-40B4-BE49-F238E27FC236}">
                <a16:creationId xmlns:a16="http://schemas.microsoft.com/office/drawing/2014/main" id="{6CBD26A5-4BBA-D923-DCF3-D8340FA259A4}"/>
              </a:ext>
            </a:extLst>
          </p:cNvPr>
          <p:cNvSpPr/>
          <p:nvPr/>
        </p:nvSpPr>
        <p:spPr>
          <a:xfrm flipV="1">
            <a:off x="750093" y="1642580"/>
            <a:ext cx="7643813" cy="0"/>
          </a:xfrm>
          <a:prstGeom prst="line">
            <a:avLst/>
          </a:prstGeom>
          <a:ln w="57150" cap="rnd">
            <a:solidFill>
              <a:srgbClr val="FFDE32"/>
            </a:solidFill>
            <a:prstDash val="solid"/>
            <a:headEnd type="none" w="sm" len="sm"/>
            <a:tailEnd type="none" w="sm" len="sm"/>
          </a:ln>
        </p:spPr>
      </p:sp>
      <p:sp>
        <p:nvSpPr>
          <p:cNvPr id="17" name="TextBox 10">
            <a:extLst>
              <a:ext uri="{FF2B5EF4-FFF2-40B4-BE49-F238E27FC236}">
                <a16:creationId xmlns:a16="http://schemas.microsoft.com/office/drawing/2014/main" id="{94C3FD63-7B10-D212-6B8B-44425D126990}"/>
              </a:ext>
            </a:extLst>
          </p:cNvPr>
          <p:cNvSpPr txBox="1"/>
          <p:nvPr/>
        </p:nvSpPr>
        <p:spPr>
          <a:xfrm>
            <a:off x="246492" y="1721030"/>
            <a:ext cx="8342703" cy="4966552"/>
          </a:xfrm>
          <a:prstGeom prst="rect">
            <a:avLst/>
          </a:prstGeom>
        </p:spPr>
        <p:txBody>
          <a:bodyPr wrap="square" lIns="0" tIns="0" rIns="0" bIns="0" rtlCol="0" anchor="t">
            <a:spAutoFit/>
          </a:bodyPr>
          <a:lstStyle/>
          <a:p>
            <a:pPr>
              <a:spcBef>
                <a:spcPts val="800"/>
              </a:spcBef>
              <a:spcAft>
                <a:spcPts val="200"/>
              </a:spcAft>
            </a:pPr>
            <a:endParaRPr lang="cs-CZ" sz="1800" b="1" u="sng" dirty="0">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spcBef>
                <a:spcPts val="800"/>
              </a:spcBef>
              <a:spcAft>
                <a:spcPts val="200"/>
              </a:spcAft>
            </a:pPr>
            <a:r>
              <a:rPr lang="cs-CZ" sz="1800" b="1" u="sng" dirty="0">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Projekt Obec pro všechny (2024 - 2027)</a:t>
            </a:r>
          </a:p>
          <a:p>
            <a:pPr marL="285750" indent="-285750" algn="just">
              <a:lnSpc>
                <a:spcPct val="125000"/>
              </a:lnSpc>
              <a:spcAft>
                <a:spcPts val="800"/>
              </a:spcAft>
              <a:buFont typeface="Courier New" panose="02070309020205020404" pitchFamily="49" charset="0"/>
              <a:buChar char="o"/>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Projekt usiluje o zlepšení vzájemných vztahů v komunitách díky zavádění systémového a kontinuálního přístupu ke </a:t>
            </a: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komunikaci s veřejností a předcházení konfliktů</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Do řešení konfliktů budou zapojeni jejich samotní aktéři, pro které projekt vytváří bezpečný prostor a vybavuje je kompetencemi k jejich řešení. Díky participačním aktivitám mohou společně v bezpečném prostředí komunikovat různé skupiny a navzájem si porozumět.</a:t>
            </a:r>
          </a:p>
          <a:p>
            <a:pPr>
              <a:lnSpc>
                <a:spcPct val="125000"/>
              </a:lnSpc>
              <a:spcAft>
                <a:spcPts val="800"/>
              </a:spcAft>
            </a:pPr>
            <a:endParaRPr lang="cs-CZ" dirty="0">
              <a:latin typeface="Calibri" panose="020F0502020204030204" pitchFamily="34" charset="0"/>
              <a:ea typeface="Times New Roman" panose="02020603050405020304" pitchFamily="18" charset="0"/>
              <a:cs typeface="Times New Roman" panose="02020603050405020304" pitchFamily="18" charset="0"/>
            </a:endParaRPr>
          </a:p>
          <a:p>
            <a:pPr>
              <a:lnSpc>
                <a:spcPct val="125000"/>
              </a:lnSpc>
              <a:spcAft>
                <a:spcPts val="800"/>
              </a:spcAft>
            </a:pPr>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5000"/>
              </a:lnSpc>
              <a:spcAft>
                <a:spcPts val="800"/>
              </a:spcAft>
            </a:pPr>
            <a:endParaRPr lang="cs-CZ"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5000"/>
              </a:lnSpc>
              <a:spcAft>
                <a:spcPts val="800"/>
              </a:spcAft>
            </a:pPr>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61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271818-3DEA-5620-32BF-52558D056861}"/>
              </a:ext>
            </a:extLst>
          </p:cNvPr>
          <p:cNvSpPr>
            <a:spLocks noGrp="1"/>
          </p:cNvSpPr>
          <p:nvPr>
            <p:ph type="title"/>
          </p:nvPr>
        </p:nvSpPr>
        <p:spPr>
          <a:xfrm>
            <a:off x="1029342" y="1176111"/>
            <a:ext cx="7886700" cy="709786"/>
          </a:xfrm>
        </p:spPr>
        <p:txBody>
          <a:bodyPr/>
          <a:lstStyle/>
          <a:p>
            <a:r>
              <a:rPr lang="cs-CZ" dirty="0"/>
              <a:t>Příprava návrhu na vládu</a:t>
            </a:r>
          </a:p>
        </p:txBody>
      </p:sp>
      <p:sp>
        <p:nvSpPr>
          <p:cNvPr id="3" name="Zástupný obsah 2">
            <a:extLst>
              <a:ext uri="{FF2B5EF4-FFF2-40B4-BE49-F238E27FC236}">
                <a16:creationId xmlns:a16="http://schemas.microsoft.com/office/drawing/2014/main" id="{BD191E6F-B0DA-E7BF-544A-2393D0CF4496}"/>
              </a:ext>
            </a:extLst>
          </p:cNvPr>
          <p:cNvSpPr>
            <a:spLocks noGrp="1"/>
          </p:cNvSpPr>
          <p:nvPr>
            <p:ph idx="1"/>
          </p:nvPr>
        </p:nvSpPr>
        <p:spPr>
          <a:xfrm>
            <a:off x="305416" y="3262045"/>
            <a:ext cx="8736806" cy="2892370"/>
          </a:xfrm>
        </p:spPr>
        <p:txBody>
          <a:bodyPr>
            <a:normAutofit fontScale="62500" lnSpcReduction="20000"/>
          </a:bodyPr>
          <a:lstStyle/>
          <a:p>
            <a:pPr marL="457200" indent="-457200">
              <a:buFont typeface="Courier New" panose="02070309020205020404" pitchFamily="49" charset="0"/>
              <a:buChar char="o"/>
            </a:pPr>
            <a:r>
              <a:rPr lang="cs-CZ" dirty="0"/>
              <a:t>Do 31.12.2023 předloží MMR, MPSV a MŠMT vládě</a:t>
            </a:r>
            <a:r>
              <a:rPr lang="en-US" dirty="0"/>
              <a:t> </a:t>
            </a:r>
            <a:r>
              <a:rPr lang="cs-CZ" dirty="0"/>
              <a:t>návrh institucionálního ukotvení Agentury a jejího postavení vůči ministerstvům a jiným ústředním orgánům státní správy a územně samosprávným celkům </a:t>
            </a:r>
          </a:p>
          <a:p>
            <a:pPr marL="457200" indent="-457200">
              <a:buFont typeface="Courier New" panose="02070309020205020404" pitchFamily="49" charset="0"/>
              <a:buChar char="o"/>
            </a:pPr>
            <a:endParaRPr lang="en-US" dirty="0"/>
          </a:p>
          <a:p>
            <a:pPr marL="457200" indent="-457200">
              <a:buFont typeface="Courier New" panose="02070309020205020404" pitchFamily="49" charset="0"/>
              <a:buChar char="o"/>
            </a:pPr>
            <a:r>
              <a:rPr lang="cs-CZ" dirty="0"/>
              <a:t>ASZ nyní připravuje návrh a projednává jej s dotčenými ministerstvy</a:t>
            </a:r>
          </a:p>
          <a:p>
            <a:pPr marL="457200" indent="-457200">
              <a:buFont typeface="Courier New" panose="02070309020205020404" pitchFamily="49" charset="0"/>
              <a:buChar char="o"/>
            </a:pPr>
            <a:endParaRPr lang="en-US" dirty="0"/>
          </a:p>
          <a:p>
            <a:pPr marL="457200" indent="-457200">
              <a:buFont typeface="Courier New" panose="02070309020205020404" pitchFamily="49" charset="0"/>
              <a:buChar char="o"/>
            </a:pPr>
            <a:r>
              <a:rPr lang="cs-CZ" dirty="0"/>
              <a:t>V září </a:t>
            </a:r>
            <a:r>
              <a:rPr lang="en-US" dirty="0"/>
              <a:t>2023 </a:t>
            </a:r>
            <a:r>
              <a:rPr lang="cs-CZ" dirty="0"/>
              <a:t>realizovala mezirezortní konzultaci k připravovanému návrhu</a:t>
            </a:r>
            <a:endParaRPr lang="en-US"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222142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271818-3DEA-5620-32BF-52558D056861}"/>
              </a:ext>
            </a:extLst>
          </p:cNvPr>
          <p:cNvSpPr>
            <a:spLocks noGrp="1"/>
          </p:cNvSpPr>
          <p:nvPr>
            <p:ph type="title"/>
          </p:nvPr>
        </p:nvSpPr>
        <p:spPr>
          <a:xfrm>
            <a:off x="2087578" y="1129722"/>
            <a:ext cx="4703639" cy="709786"/>
          </a:xfrm>
        </p:spPr>
        <p:txBody>
          <a:bodyPr/>
          <a:lstStyle/>
          <a:p>
            <a:r>
              <a:rPr lang="cs-CZ" dirty="0"/>
              <a:t>Srdečně zveme</a:t>
            </a:r>
            <a:r>
              <a:rPr lang="en-US" dirty="0"/>
              <a:t>!</a:t>
            </a:r>
            <a:endParaRPr lang="cs-CZ" dirty="0"/>
          </a:p>
        </p:txBody>
      </p:sp>
      <p:sp>
        <p:nvSpPr>
          <p:cNvPr id="3" name="Zástupný obsah 2">
            <a:extLst>
              <a:ext uri="{FF2B5EF4-FFF2-40B4-BE49-F238E27FC236}">
                <a16:creationId xmlns:a16="http://schemas.microsoft.com/office/drawing/2014/main" id="{BD191E6F-B0DA-E7BF-544A-2393D0CF4496}"/>
              </a:ext>
            </a:extLst>
          </p:cNvPr>
          <p:cNvSpPr>
            <a:spLocks noGrp="1"/>
          </p:cNvSpPr>
          <p:nvPr>
            <p:ph idx="1"/>
          </p:nvPr>
        </p:nvSpPr>
        <p:spPr>
          <a:xfrm>
            <a:off x="357187" y="2286000"/>
            <a:ext cx="8272463" cy="2892370"/>
          </a:xfrm>
        </p:spPr>
        <p:txBody>
          <a:bodyPr>
            <a:normAutofit/>
          </a:bodyPr>
          <a:lstStyle/>
          <a:p>
            <a:pPr marL="0" indent="0"/>
            <a:r>
              <a:rPr lang="en-US" sz="2400" dirty="0">
                <a:ea typeface="Arial" panose="020B0604020202020204" pitchFamily="34" charset="0"/>
                <a:cs typeface="Arial" panose="020B0604020202020204" pitchFamily="34" charset="0"/>
              </a:rPr>
              <a:t>K</a:t>
            </a:r>
            <a:r>
              <a:rPr lang="cs-CZ" sz="2400" dirty="0" err="1">
                <a:ea typeface="Arial" panose="020B0604020202020204" pitchFamily="34" charset="0"/>
                <a:cs typeface="Arial" panose="020B0604020202020204" pitchFamily="34" charset="0"/>
              </a:rPr>
              <a:t>onferenc</a:t>
            </a:r>
            <a:r>
              <a:rPr lang="en-US" sz="2400" dirty="0">
                <a:ea typeface="Arial" panose="020B0604020202020204" pitchFamily="34" charset="0"/>
                <a:cs typeface="Arial" panose="020B0604020202020204" pitchFamily="34" charset="0"/>
              </a:rPr>
              <a:t>e</a:t>
            </a:r>
            <a:r>
              <a:rPr lang="cs-CZ" sz="2400" dirty="0">
                <a:ea typeface="Arial" panose="020B0604020202020204" pitchFamily="34" charset="0"/>
                <a:cs typeface="Arial" panose="020B0604020202020204" pitchFamily="34" charset="0"/>
              </a:rPr>
              <a:t> </a:t>
            </a:r>
            <a:r>
              <a:rPr lang="cs-CZ" sz="2400" b="1" i="1" dirty="0">
                <a:ea typeface="Arial" panose="020B0604020202020204" pitchFamily="34" charset="0"/>
                <a:cs typeface="Arial" panose="020B0604020202020204" pitchFamily="34" charset="0"/>
              </a:rPr>
              <a:t>Přítomnost a budoucnost sociálního začleňování</a:t>
            </a:r>
            <a:r>
              <a:rPr lang="cs-CZ" sz="2400" dirty="0">
                <a:ea typeface="Arial" panose="020B0604020202020204" pitchFamily="34" charset="0"/>
                <a:cs typeface="Arial" panose="020B0604020202020204" pitchFamily="34" charset="0"/>
              </a:rPr>
              <a:t> </a:t>
            </a:r>
            <a:endParaRPr lang="en-US" sz="2400" dirty="0">
              <a:ea typeface="Arial" panose="020B0604020202020204" pitchFamily="34" charset="0"/>
              <a:cs typeface="Arial" panose="020B0604020202020204" pitchFamily="34" charset="0"/>
            </a:endParaRPr>
          </a:p>
          <a:p>
            <a:pPr>
              <a:buFont typeface="Courier New" panose="02070309020205020404" pitchFamily="49" charset="0"/>
              <a:buChar char="o"/>
            </a:pPr>
            <a:r>
              <a:rPr lang="cs-CZ" sz="2400" dirty="0">
                <a:ea typeface="Arial" panose="020B0604020202020204" pitchFamily="34" charset="0"/>
                <a:cs typeface="Arial" panose="020B0604020202020204" pitchFamily="34" charset="0"/>
              </a:rPr>
              <a:t>pořádá Agentura pro sociální začleňování </a:t>
            </a:r>
            <a:endParaRPr lang="en-US" sz="2400" dirty="0">
              <a:ea typeface="Arial" panose="020B0604020202020204" pitchFamily="34" charset="0"/>
              <a:cs typeface="Arial" panose="020B0604020202020204" pitchFamily="34" charset="0"/>
            </a:endParaRPr>
          </a:p>
          <a:p>
            <a:pPr>
              <a:buFont typeface="Courier New" panose="02070309020205020404" pitchFamily="49" charset="0"/>
              <a:buChar char="o"/>
            </a:pPr>
            <a:r>
              <a:rPr lang="cs-CZ" sz="2400" dirty="0">
                <a:ea typeface="Arial" panose="020B0604020202020204" pitchFamily="34" charset="0"/>
                <a:cs typeface="Arial" panose="020B0604020202020204" pitchFamily="34" charset="0"/>
              </a:rPr>
              <a:t>dne 12. prosince 2023 od 10 hodin </a:t>
            </a:r>
            <a:endParaRPr lang="en-US" sz="2400" dirty="0">
              <a:ea typeface="Arial" panose="020B0604020202020204" pitchFamily="34" charset="0"/>
              <a:cs typeface="Arial" panose="020B0604020202020204" pitchFamily="34" charset="0"/>
            </a:endParaRPr>
          </a:p>
          <a:p>
            <a:pPr>
              <a:buFont typeface="Courier New" panose="02070309020205020404" pitchFamily="49" charset="0"/>
              <a:buChar char="o"/>
            </a:pPr>
            <a:r>
              <a:rPr lang="cs-CZ" sz="2400" dirty="0">
                <a:ea typeface="Arial" panose="020B0604020202020204" pitchFamily="34" charset="0"/>
                <a:cs typeface="Arial" panose="020B0604020202020204" pitchFamily="34" charset="0"/>
              </a:rPr>
              <a:t>v prostoru MMR – Akademie veřejného investování, vchod z ulice Pařížské, č.  935/4, 110 00, Praha 1 - Staré Město.</a:t>
            </a:r>
            <a:endParaRPr lang="cs-CZ" sz="24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0557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373761" y="3406328"/>
            <a:ext cx="8353425" cy="2159496"/>
          </a:xfrm>
          <a:effectLst>
            <a:softEdge rad="635000"/>
          </a:effectLst>
        </p:spPr>
        <p:txBody>
          <a:bodyPr anchor="t"/>
          <a:lstStyle/>
          <a:p>
            <a:pPr algn="ctr"/>
            <a:r>
              <a:rPr lang="cs-CZ" sz="1600" b="1" dirty="0"/>
              <a:t>Mgr. Martin Šimáček</a:t>
            </a:r>
            <a:endParaRPr lang="cs-CZ" sz="1600" dirty="0"/>
          </a:p>
          <a:p>
            <a:pPr algn="ctr"/>
            <a:r>
              <a:rPr lang="cs-CZ" sz="1600" u="sng" dirty="0"/>
              <a:t>ředitel Agentury pro sociální začleňování</a:t>
            </a:r>
          </a:p>
          <a:p>
            <a:pPr algn="ctr"/>
            <a:endParaRPr lang="cs-CZ" sz="1600" b="1" dirty="0"/>
          </a:p>
          <a:p>
            <a:pPr algn="ctr"/>
            <a:r>
              <a:rPr lang="cs-CZ" sz="1600" b="1" dirty="0"/>
              <a:t>Ministerstvo pro místní rozvoj ČR</a:t>
            </a:r>
            <a:endParaRPr lang="cs-CZ" sz="1600" dirty="0"/>
          </a:p>
          <a:p>
            <a:pPr algn="ctr"/>
            <a:r>
              <a:rPr lang="cs-CZ" sz="1600" dirty="0"/>
              <a:t>mobil: </a:t>
            </a:r>
            <a:r>
              <a:rPr lang="cs-CZ" sz="1800" dirty="0">
                <a:effectLst/>
                <a:latin typeface="Calibri" panose="020F0502020204030204" pitchFamily="34" charset="0"/>
                <a:ea typeface="Calibri" panose="020F0502020204030204" pitchFamily="34" charset="0"/>
              </a:rPr>
              <a:t>777 787 974 </a:t>
            </a:r>
            <a:endParaRPr lang="cs-CZ" sz="1600" dirty="0"/>
          </a:p>
          <a:p>
            <a:pPr algn="ctr"/>
            <a:r>
              <a:rPr lang="cs-CZ" sz="1600" dirty="0"/>
              <a:t>e-mail: </a:t>
            </a:r>
            <a:r>
              <a:rPr lang="cs-CZ" sz="1600" u="sng" dirty="0">
                <a:solidFill>
                  <a:schemeClr val="tx2"/>
                </a:solidFill>
                <a:hlinkClick r:id="rId2"/>
              </a:rPr>
              <a:t>martin.simacek@mmr.cz</a:t>
            </a:r>
            <a:endParaRPr lang="cs-CZ" sz="1600" u="sng" dirty="0">
              <a:solidFill>
                <a:schemeClr val="tx2"/>
              </a:solidFill>
            </a:endParaRPr>
          </a:p>
          <a:p>
            <a:pPr algn="ctr"/>
            <a:endParaRPr lang="cs-CZ" sz="1600" u="sng" dirty="0">
              <a:solidFill>
                <a:schemeClr val="tx2"/>
              </a:solidFill>
            </a:endParaRPr>
          </a:p>
          <a:p>
            <a:pPr>
              <a:tabLst>
                <a:tab pos="3316288" algn="l"/>
              </a:tabLst>
            </a:pPr>
            <a:endParaRPr lang="en-US" altLang="cs-CZ" sz="2900" dirty="0"/>
          </a:p>
        </p:txBody>
      </p:sp>
      <p:sp>
        <p:nvSpPr>
          <p:cNvPr id="6" name="Nadpis 2">
            <a:extLst>
              <a:ext uri="{FF2B5EF4-FFF2-40B4-BE49-F238E27FC236}">
                <a16:creationId xmlns:a16="http://schemas.microsoft.com/office/drawing/2014/main" id="{94F83232-E235-48D6-9609-1FD912955758}"/>
              </a:ext>
            </a:extLst>
          </p:cNvPr>
          <p:cNvSpPr>
            <a:spLocks noGrp="1"/>
          </p:cNvSpPr>
          <p:nvPr>
            <p:ph type="title" idx="4294967295"/>
          </p:nvPr>
        </p:nvSpPr>
        <p:spPr>
          <a:xfrm>
            <a:off x="508285" y="2636912"/>
            <a:ext cx="8353425" cy="576263"/>
          </a:xfrm>
          <a:noFill/>
        </p:spPr>
        <p:txBody>
          <a:bodyPr/>
          <a:lstStyle/>
          <a:p>
            <a:pPr algn="ctr"/>
            <a:r>
              <a:rPr lang="cs-CZ" altLang="cs-CZ" sz="3600"/>
              <a:t>Děkuji za pozornost!</a:t>
            </a:r>
            <a:endParaRPr lang="en-US" altLang="cs-CZ" sz="3600"/>
          </a:p>
        </p:txBody>
      </p:sp>
    </p:spTree>
    <p:extLst>
      <p:ext uri="{BB962C8B-B14F-4D97-AF65-F5344CB8AC3E}">
        <p14:creationId xmlns:p14="http://schemas.microsoft.com/office/powerpoint/2010/main" val="337069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0"/>
          </p:nvPr>
        </p:nvSpPr>
        <p:spPr>
          <a:xfrm>
            <a:off x="317150" y="1810614"/>
            <a:ext cx="8208912" cy="4623369"/>
          </a:xfrm>
        </p:spPr>
        <p:txBody>
          <a:bodyPr/>
          <a:lstStyle/>
          <a:p>
            <a:pPr algn="just">
              <a:lnSpc>
                <a:spcPct val="107000"/>
              </a:lnSpc>
              <a:spcAft>
                <a:spcPts val="800"/>
              </a:spcAft>
              <a:buFont typeface="Courier New" panose="02070309020205020404" pitchFamily="49" charset="0"/>
              <a:buChar char="o"/>
            </a:pP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Reálný dopad ukrajinské krize u sociálně vyloučených Romů na trhu s bydlením a na trhu práce. </a:t>
            </a:r>
            <a:r>
              <a:rPr lang="cs-CZ" sz="1800" dirty="0">
                <a:effectLst/>
                <a:latin typeface="Calibri" panose="020F0502020204030204" pitchFamily="34" charset="0"/>
                <a:ea typeface="Calibri" panose="020F0502020204030204" pitchFamily="34" charset="0"/>
                <a:cs typeface="Times New Roman" panose="02020603050405020304" pitchFamily="18" charset="0"/>
              </a:rPr>
              <a:t>Situace v těchto oblastech života se v důsledku ukrajinské krize u respondentů výzkumu zhoršuje.</a:t>
            </a:r>
          </a:p>
          <a:p>
            <a:pPr marL="0" indent="0" algn="ctr">
              <a:lnSpc>
                <a:spcPct val="107000"/>
              </a:lnSpc>
              <a:spcAft>
                <a:spcPts val="800"/>
              </a:spcAft>
              <a:buNone/>
            </a:pPr>
            <a:r>
              <a:rPr lang="cs-CZ" sz="1800" i="1" dirty="0">
                <a:effectLst/>
                <a:latin typeface="Calibri" panose="020F0502020204030204" pitchFamily="34" charset="0"/>
                <a:ea typeface="Calibri" panose="020F0502020204030204" pitchFamily="34" charset="0"/>
                <a:cs typeface="Times New Roman" panose="02020603050405020304" pitchFamily="18" charset="0"/>
              </a:rPr>
              <a:t>Já mám sestřenici, která na jednom místě pracovala 15 let. Bezdůvodně, říkám, Petro, proč tě vyhodili? Bezdůvodně, vzali Ukrajinku.</a:t>
            </a:r>
            <a:r>
              <a:rPr lang="cs-CZ" sz="1800" dirty="0">
                <a:effectLst/>
                <a:latin typeface="Calibri" panose="020F0502020204030204" pitchFamily="34" charset="0"/>
                <a:ea typeface="Calibri" panose="020F0502020204030204" pitchFamily="34" charset="0"/>
                <a:cs typeface="Times New Roman" panose="02020603050405020304" pitchFamily="18" charset="0"/>
              </a:rPr>
              <a:t> (respondentka, Jablonec)</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07000"/>
              </a:lnSpc>
              <a:spcAft>
                <a:spcPts val="800"/>
              </a:spcAft>
              <a:buNone/>
            </a:pPr>
            <a:endParaRPr lang="cs-CZ"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Courier New" panose="02070309020205020404" pitchFamily="49" charset="0"/>
              <a:buChar char="o"/>
            </a:pPr>
            <a:r>
              <a:rPr lang="cs-CZ" sz="1800" b="1" i="1" u="sng" dirty="0">
                <a:latin typeface="Calibri" panose="020F0502020204030204" pitchFamily="34" charset="0"/>
                <a:ea typeface="Calibri" panose="020F0502020204030204" pitchFamily="34" charset="0"/>
                <a:cs typeface="Times New Roman" panose="02020603050405020304" pitchFamily="18" charset="0"/>
              </a:rPr>
              <a:t>Snížení pocitu bezpečí, “kapitulace“ z veřejného prostoru.</a:t>
            </a:r>
          </a:p>
          <a:p>
            <a:pPr marL="0" indent="0" algn="ctr">
              <a:lnSpc>
                <a:spcPct val="107000"/>
              </a:lnSpc>
              <a:spcAft>
                <a:spcPts val="800"/>
              </a:spcAft>
              <a:buNone/>
            </a:pPr>
            <a:r>
              <a:rPr lang="cs-CZ" sz="1800" i="1" dirty="0">
                <a:effectLst/>
                <a:latin typeface="Calibri" panose="020F0502020204030204" pitchFamily="34" charset="0"/>
                <a:ea typeface="Calibri" panose="020F0502020204030204" pitchFamily="34" charset="0"/>
                <a:cs typeface="Times New Roman" panose="02020603050405020304" pitchFamily="18" charset="0"/>
              </a:rPr>
              <a:t>Věřte mi, nebo ne, pořídila jsem mu hry nový, včera se mu je byla koupit, aby mi neutíkal ven. No bojím se. Víte co, než aby mi ležel někde na chirurgii, nebo to, radši jsem obětovala, a radši ať je má doma, ať si hraje, tak vím, že je doma. Mámě na očích.</a:t>
            </a:r>
            <a:r>
              <a:rPr lang="cs-CZ" sz="1800" dirty="0">
                <a:effectLst/>
                <a:latin typeface="Calibri" panose="020F0502020204030204" pitchFamily="34" charset="0"/>
                <a:ea typeface="Calibri" panose="020F0502020204030204" pitchFamily="34" charset="0"/>
                <a:cs typeface="Times New Roman" panose="02020603050405020304" pitchFamily="18" charset="0"/>
              </a:rPr>
              <a:t>  (respondentka, Žatec)</a:t>
            </a:r>
          </a:p>
          <a:p>
            <a:pPr marL="0" indent="0" algn="just">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600" dirty="0"/>
          </a:p>
        </p:txBody>
      </p:sp>
      <p:sp>
        <p:nvSpPr>
          <p:cNvPr id="6" name="TextShape 1">
            <a:extLst>
              <a:ext uri="{FF2B5EF4-FFF2-40B4-BE49-F238E27FC236}">
                <a16:creationId xmlns:a16="http://schemas.microsoft.com/office/drawing/2014/main" id="{430953B7-5614-4749-BCD1-FA9207039318}"/>
              </a:ext>
            </a:extLst>
          </p:cNvPr>
          <p:cNvSpPr txBox="1"/>
          <p:nvPr/>
        </p:nvSpPr>
        <p:spPr>
          <a:xfrm>
            <a:off x="3347864" y="660323"/>
            <a:ext cx="5468711" cy="878953"/>
          </a:xfrm>
          <a:prstGeom prst="rect">
            <a:avLst/>
          </a:prstGeom>
          <a:noFill/>
          <a:ln>
            <a:noFill/>
          </a:ln>
        </p:spPr>
        <p:txBody>
          <a:bodyPr>
            <a:noAutofit/>
          </a:bodyPr>
          <a:lstStyle/>
          <a:p>
            <a:pPr>
              <a:lnSpc>
                <a:spcPct val="100000"/>
              </a:lnSpc>
            </a:pPr>
            <a:r>
              <a:rPr lang="cs-CZ" sz="2700" b="1" spc="-1" dirty="0">
                <a:solidFill>
                  <a:srgbClr val="000099"/>
                </a:solidFill>
                <a:latin typeface="Arial"/>
              </a:rPr>
              <a:t>Realizované šetření potvrdilo:</a:t>
            </a:r>
            <a:endParaRPr lang="cs-CZ" sz="2700" b="0" strike="noStrike" spc="-1" dirty="0">
              <a:solidFill>
                <a:srgbClr val="000000"/>
              </a:solidFill>
              <a:latin typeface="Arial"/>
            </a:endParaRPr>
          </a:p>
        </p:txBody>
      </p:sp>
    </p:spTree>
    <p:extLst>
      <p:ext uri="{BB962C8B-B14F-4D97-AF65-F5344CB8AC3E}">
        <p14:creationId xmlns:p14="http://schemas.microsoft.com/office/powerpoint/2010/main" val="365414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0"/>
          </p:nvPr>
        </p:nvSpPr>
        <p:spPr>
          <a:xfrm>
            <a:off x="467544" y="1831880"/>
            <a:ext cx="8208912" cy="3251771"/>
          </a:xfrm>
        </p:spPr>
        <p:txBody>
          <a:bodyPr/>
          <a:lstStyle/>
          <a:p>
            <a:pPr algn="just">
              <a:lnSpc>
                <a:spcPct val="107000"/>
              </a:lnSpc>
              <a:spcAft>
                <a:spcPts val="800"/>
              </a:spcAft>
              <a:buFont typeface="Courier New" panose="02070309020205020404" pitchFamily="49" charset="0"/>
              <a:buChar char="o"/>
            </a:pPr>
            <a:r>
              <a:rPr lang="cs-CZ" sz="1800" b="1" u="sng" dirty="0">
                <a:latin typeface="Calibri" panose="020F0502020204030204" pitchFamily="34" charset="0"/>
                <a:ea typeface="Calibri" panose="020F0502020204030204" pitchFamily="34" charset="0"/>
                <a:cs typeface="Times New Roman" panose="02020603050405020304" pitchFamily="18" charset="0"/>
              </a:rPr>
              <a:t>F</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rustraci z </a:t>
            </a:r>
            <a:r>
              <a:rPr lang="cs-CZ" sz="1800" b="1" u="sng" dirty="0" err="1">
                <a:effectLst/>
                <a:latin typeface="Calibri" panose="020F0502020204030204" pitchFamily="34" charset="0"/>
                <a:ea typeface="Calibri" panose="020F0502020204030204" pitchFamily="34" charset="0"/>
                <a:cs typeface="Times New Roman" panose="02020603050405020304" pitchFamily="18" charset="0"/>
              </a:rPr>
              <a:t>preferencÍ</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 ukrajinských uprchlíků před Romy u českých veřejných institucí</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07000"/>
              </a:lnSpc>
              <a:spcAft>
                <a:spcPts val="800"/>
              </a:spcAft>
              <a:buNone/>
            </a:pPr>
            <a:r>
              <a:rPr lang="cs-CZ" sz="1800" i="1" dirty="0">
                <a:effectLst/>
                <a:latin typeface="Calibri" panose="020F0502020204030204" pitchFamily="34" charset="0"/>
                <a:ea typeface="Calibri" panose="020F0502020204030204" pitchFamily="34" charset="0"/>
                <a:cs typeface="Times New Roman" panose="02020603050405020304" pitchFamily="18" charset="0"/>
              </a:rPr>
              <a:t>Protože tady jde o to, že já jsem důchodce. No a když chci požádat o nějakou výpomoc, tak nemáme nárok, Romové. Nemáme nárok na ten důchod, nemáte nárok a tohle. Oni přijdou, a přišli sem, a tamhle berou peníze, tamhle to. A najednou se dozvíme z televize, že oni celou dobu neplatili nájem, neplatili nic. Všechno, zisk, co dostávali, byty dostávali, všechno. A naši lidi se tady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naroděj</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žijou</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tady. No a nemají takový nároky, takový práva, co mají oni.   (respondent, Jablonec)</a:t>
            </a:r>
          </a:p>
          <a:p>
            <a:pPr marL="0" indent="0" algn="just">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Shape 1">
            <a:extLst>
              <a:ext uri="{FF2B5EF4-FFF2-40B4-BE49-F238E27FC236}">
                <a16:creationId xmlns:a16="http://schemas.microsoft.com/office/drawing/2014/main" id="{430953B7-5614-4749-BCD1-FA9207039318}"/>
              </a:ext>
            </a:extLst>
          </p:cNvPr>
          <p:cNvSpPr txBox="1"/>
          <p:nvPr/>
        </p:nvSpPr>
        <p:spPr>
          <a:xfrm>
            <a:off x="3296493" y="670598"/>
            <a:ext cx="5468711" cy="878953"/>
          </a:xfrm>
          <a:prstGeom prst="rect">
            <a:avLst/>
          </a:prstGeom>
          <a:noFill/>
          <a:ln>
            <a:noFill/>
          </a:ln>
        </p:spPr>
        <p:txBody>
          <a:bodyPr>
            <a:noAutofit/>
          </a:bodyPr>
          <a:lstStyle/>
          <a:p>
            <a:pPr>
              <a:lnSpc>
                <a:spcPct val="100000"/>
              </a:lnSpc>
            </a:pPr>
            <a:r>
              <a:rPr lang="cs-CZ" sz="2700" b="1" spc="-1" dirty="0">
                <a:solidFill>
                  <a:srgbClr val="000099"/>
                </a:solidFill>
                <a:latin typeface="Arial"/>
              </a:rPr>
              <a:t>Realizované šetření potvrdilo:</a:t>
            </a:r>
            <a:endParaRPr lang="cs-CZ" sz="2700" b="0" strike="noStrike" spc="-1" dirty="0">
              <a:solidFill>
                <a:srgbClr val="000000"/>
              </a:solidFill>
              <a:latin typeface="Arial"/>
            </a:endParaRPr>
          </a:p>
        </p:txBody>
      </p:sp>
    </p:spTree>
    <p:extLst>
      <p:ext uri="{BB962C8B-B14F-4D97-AF65-F5344CB8AC3E}">
        <p14:creationId xmlns:p14="http://schemas.microsoft.com/office/powerpoint/2010/main" val="288793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0"/>
          </p:nvPr>
        </p:nvSpPr>
        <p:spPr>
          <a:xfrm>
            <a:off x="467544" y="1292697"/>
            <a:ext cx="8208912" cy="4623369"/>
          </a:xfrm>
        </p:spPr>
        <p:txBody>
          <a:bodyPr/>
          <a:lstStyle/>
          <a:p>
            <a:pPr algn="just">
              <a:lnSpc>
                <a:spcPct val="107000"/>
              </a:lnSpc>
              <a:spcAft>
                <a:spcPts val="800"/>
              </a:spcAft>
              <a:buFont typeface="Courier New" panose="02070309020205020404" pitchFamily="49" charset="0"/>
              <a:buChar char="o"/>
            </a:pP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přítomnost hoaxů </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&amp;</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 dezinformací u cílové skupiny výzkumné sondy</a:t>
            </a:r>
          </a:p>
          <a:p>
            <a:pPr algn="just">
              <a:lnSpc>
                <a:spcPct val="107000"/>
              </a:lnSpc>
              <a:spcAft>
                <a:spcPts val="800"/>
              </a:spcAft>
              <a:buFont typeface="Courier New" panose="02070309020205020404" pitchFamily="49" charset="0"/>
              <a:buChar char="o"/>
            </a:pPr>
            <a:r>
              <a:rPr lang="cs-CZ" sz="1800" dirty="0">
                <a:latin typeface="Calibri" panose="020F0502020204030204" pitchFamily="34" charset="0"/>
                <a:ea typeface="Calibri" panose="020F0502020204030204" pitchFamily="34" charset="0"/>
                <a:cs typeface="Times New Roman" panose="02020603050405020304" pitchFamily="18" charset="0"/>
              </a:rPr>
              <a:t>…, že p</a:t>
            </a:r>
            <a:r>
              <a:rPr lang="cs-CZ" sz="1800" dirty="0">
                <a:effectLst/>
                <a:latin typeface="Calibri" panose="020F0502020204030204" pitchFamily="34" charset="0"/>
                <a:ea typeface="Calibri" panose="020F0502020204030204" pitchFamily="34" charset="0"/>
                <a:cs typeface="Times New Roman" panose="02020603050405020304" pitchFamily="18" charset="0"/>
              </a:rPr>
              <a:t>ro </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šíření (</a:t>
            </a:r>
            <a:r>
              <a:rPr lang="cs-CZ" sz="1800" b="1" u="sng" dirty="0" err="1">
                <a:effectLst/>
                <a:latin typeface="Calibri" panose="020F0502020204030204" pitchFamily="34" charset="0"/>
                <a:ea typeface="Calibri" panose="020F0502020204030204" pitchFamily="34" charset="0"/>
                <a:cs typeface="Times New Roman" panose="02020603050405020304" pitchFamily="18" charset="0"/>
              </a:rPr>
              <a:t>dez</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)informace</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je typické buď šíření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fyzické</a:t>
            </a:r>
            <a:r>
              <a:rPr lang="cs-CZ" sz="1800" dirty="0">
                <a:effectLst/>
                <a:latin typeface="Calibri" panose="020F0502020204030204" pitchFamily="34" charset="0"/>
                <a:ea typeface="Calibri" panose="020F0502020204030204" pitchFamily="34" charset="0"/>
                <a:cs typeface="Times New Roman" panose="02020603050405020304" pitchFamily="18" charset="0"/>
              </a:rPr>
              <a:t> (na ulici/v rodině) nebo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online prostorem</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Courier New" panose="02070309020205020404" pitchFamily="49" charset="0"/>
              <a:buChar char="o"/>
            </a:pPr>
            <a:r>
              <a:rPr lang="cs-CZ" sz="1800" dirty="0">
                <a:latin typeface="Calibri" panose="020F0502020204030204" pitchFamily="34" charset="0"/>
                <a:ea typeface="Calibri" panose="020F0502020204030204" pitchFamily="34" charset="0"/>
                <a:cs typeface="Times New Roman" panose="02020603050405020304" pitchFamily="18" charset="0"/>
              </a:rPr>
              <a:t>…., ž</a:t>
            </a:r>
            <a:r>
              <a:rPr lang="cs-CZ" sz="1800" dirty="0">
                <a:effectLst/>
                <a:latin typeface="Calibri" panose="020F0502020204030204" pitchFamily="34" charset="0"/>
                <a:ea typeface="Calibri" panose="020F0502020204030204" pitchFamily="34" charset="0"/>
                <a:cs typeface="Times New Roman" panose="02020603050405020304" pitchFamily="18" charset="0"/>
              </a:rPr>
              <a:t>e </a:t>
            </a:r>
            <a:r>
              <a:rPr lang="cs-CZ" sz="1800" b="1" u="sng" dirty="0">
                <a:latin typeface="Calibri" panose="020F0502020204030204" pitchFamily="34" charset="0"/>
                <a:ea typeface="Calibri" panose="020F0502020204030204" pitchFamily="34" charset="0"/>
                <a:cs typeface="Times New Roman" panose="02020603050405020304" pitchFamily="18" charset="0"/>
              </a:rPr>
              <a:t>f</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yzické šíření (</a:t>
            </a:r>
            <a:r>
              <a:rPr lang="cs-CZ" sz="1800" b="1" u="sng" dirty="0" err="1">
                <a:effectLst/>
                <a:latin typeface="Calibri" panose="020F0502020204030204" pitchFamily="34" charset="0"/>
                <a:ea typeface="Calibri" panose="020F0502020204030204" pitchFamily="34" charset="0"/>
                <a:cs typeface="Times New Roman" panose="02020603050405020304" pitchFamily="18" charset="0"/>
              </a:rPr>
              <a:t>dez</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)informace </a:t>
            </a:r>
            <a:r>
              <a:rPr lang="cs-CZ" sz="1800" dirty="0">
                <a:effectLst/>
                <a:latin typeface="Calibri" panose="020F0502020204030204" pitchFamily="34" charset="0"/>
                <a:ea typeface="Calibri" panose="020F0502020204030204" pitchFamily="34" charset="0"/>
                <a:cs typeface="Times New Roman" panose="02020603050405020304" pitchFamily="18" charset="0"/>
              </a:rPr>
              <a:t>je charakteristické tím, že putuje skrze několik ve skupině respektovaných </a:t>
            </a:r>
            <a:r>
              <a:rPr lang="cs-CZ" sz="1800" b="1" i="1" dirty="0" err="1">
                <a:effectLst/>
                <a:latin typeface="Calibri" panose="020F0502020204030204" pitchFamily="34" charset="0"/>
                <a:ea typeface="Calibri" panose="020F0502020204030204" pitchFamily="34" charset="0"/>
                <a:cs typeface="Times New Roman" panose="02020603050405020304" pitchFamily="18" charset="0"/>
              </a:rPr>
              <a:t>offline</a:t>
            </a:r>
            <a:r>
              <a:rPr lang="cs-CZ" sz="18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i="1" dirty="0" err="1">
                <a:effectLst/>
                <a:latin typeface="Calibri" panose="020F0502020204030204" pitchFamily="34" charset="0"/>
                <a:ea typeface="Calibri" panose="020F0502020204030204" pitchFamily="34" charset="0"/>
                <a:cs typeface="Times New Roman" panose="02020603050405020304" pitchFamily="18" charset="0"/>
              </a:rPr>
              <a:t>influencerů</a:t>
            </a:r>
            <a:r>
              <a:rPr lang="cs-CZ" sz="1800" b="1"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07000"/>
              </a:lnSpc>
              <a:spcAft>
                <a:spcPts val="800"/>
              </a:spcAft>
              <a:buNone/>
            </a:pPr>
            <a:r>
              <a:rPr lang="cs-CZ" sz="1800" i="1" dirty="0">
                <a:solidFill>
                  <a:srgbClr val="000000"/>
                </a:solidFill>
                <a:latin typeface="Calibri" panose="020F0502020204030204" pitchFamily="34" charset="0"/>
                <a:ea typeface="Calibri" panose="020F0502020204030204" pitchFamily="34" charset="0"/>
                <a:cs typeface="Calibri" panose="020F0502020204030204" pitchFamily="34" charset="0"/>
              </a:rPr>
              <a:t>Sama zprávy nesleduje, už od koronaviru, holky jí řeknou, co se děje, hlavně jedna dcera, ta na to má hlavu. </a:t>
            </a:r>
            <a:r>
              <a:rPr lang="cs-CZ" sz="1800" dirty="0">
                <a:solidFill>
                  <a:srgbClr val="000000"/>
                </a:solidFill>
                <a:latin typeface="Calibri" panose="020F0502020204030204" pitchFamily="34" charset="0"/>
                <a:ea typeface="Calibri" panose="020F0502020204030204" pitchFamily="34" charset="0"/>
                <a:cs typeface="Calibri" panose="020F0502020204030204" pitchFamily="34" charset="0"/>
              </a:rPr>
              <a:t>(zápisky, respondentka, Žatec)</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Courier New" panose="02070309020205020404" pitchFamily="49" charset="0"/>
              <a:buChar char="o"/>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že </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online šíření (</a:t>
            </a:r>
            <a:r>
              <a:rPr lang="cs-CZ" sz="1800" b="1" u="sng" dirty="0" err="1">
                <a:effectLst/>
                <a:latin typeface="Calibri" panose="020F0502020204030204" pitchFamily="34" charset="0"/>
                <a:ea typeface="Calibri" panose="020F0502020204030204" pitchFamily="34" charset="0"/>
                <a:cs typeface="Times New Roman" panose="02020603050405020304" pitchFamily="18" charset="0"/>
              </a:rPr>
              <a:t>dez</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)informací </a:t>
            </a:r>
            <a:r>
              <a:rPr lang="cs-CZ" sz="1800" dirty="0">
                <a:effectLst/>
                <a:latin typeface="Calibri" panose="020F0502020204030204" pitchFamily="34" charset="0"/>
                <a:ea typeface="Calibri" panose="020F0502020204030204" pitchFamily="34" charset="0"/>
                <a:cs typeface="Times New Roman" panose="02020603050405020304" pitchFamily="18" charset="0"/>
              </a:rPr>
              <a:t>probíhá nejčastěji u dotazovaných Romů skrze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sociální síť Facebook</a:t>
            </a:r>
            <a:r>
              <a:rPr lang="cs-CZ" sz="1800" dirty="0">
                <a:effectLst/>
                <a:latin typeface="Calibri" panose="020F0502020204030204" pitchFamily="34" charset="0"/>
                <a:ea typeface="Calibri" panose="020F0502020204030204" pitchFamily="34" charset="0"/>
                <a:cs typeface="Times New Roman" panose="02020603050405020304" pitchFamily="18" charset="0"/>
              </a:rPr>
              <a:t>. V tomto ohledu jsou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dez</a:t>
            </a:r>
            <a:r>
              <a:rPr lang="cs-CZ" sz="1800" dirty="0">
                <a:effectLst/>
                <a:latin typeface="Calibri" panose="020F0502020204030204" pitchFamily="34" charset="0"/>
                <a:ea typeface="Calibri" panose="020F0502020204030204" pitchFamily="34" charset="0"/>
                <a:cs typeface="Times New Roman" panose="02020603050405020304" pitchFamily="18" charset="0"/>
              </a:rPr>
              <a:t>)informace šířeny </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tzv. algoritmem </a:t>
            </a:r>
            <a:r>
              <a:rPr lang="cs-CZ" sz="1800" dirty="0">
                <a:effectLst/>
                <a:latin typeface="Calibri" panose="020F0502020204030204" pitchFamily="34" charset="0"/>
                <a:ea typeface="Calibri" panose="020F0502020204030204" pitchFamily="34" charset="0"/>
                <a:cs typeface="Times New Roman" panose="02020603050405020304" pitchFamily="18" charset="0"/>
              </a:rPr>
              <a:t>této sítě. </a:t>
            </a:r>
          </a:p>
          <a:p>
            <a:pPr marL="0" indent="0" algn="ctr">
              <a:lnSpc>
                <a:spcPct val="107000"/>
              </a:lnSpc>
              <a:spcAft>
                <a:spcPts val="800"/>
              </a:spcAft>
              <a:buNone/>
            </a:pPr>
            <a:r>
              <a:rPr lang="cs-CZ" sz="1800" i="1" dirty="0">
                <a:effectLst/>
                <a:latin typeface="Calibri" panose="020F0502020204030204" pitchFamily="34" charset="0"/>
                <a:ea typeface="Calibri" panose="020F0502020204030204" pitchFamily="34" charset="0"/>
                <a:cs typeface="Times New Roman" panose="02020603050405020304" pitchFamily="18" charset="0"/>
              </a:rPr>
              <a:t>Já si to nevybírám. Já takhle na to nenajíždím. Já říkám, jenom co přejde na Facebook, to si přečtu. </a:t>
            </a:r>
            <a:r>
              <a:rPr lang="cs-CZ" sz="1800" dirty="0">
                <a:effectLst/>
                <a:latin typeface="Calibri" panose="020F0502020204030204" pitchFamily="34" charset="0"/>
                <a:ea typeface="Calibri" panose="020F0502020204030204" pitchFamily="34" charset="0"/>
                <a:cs typeface="Times New Roman" panose="02020603050405020304" pitchFamily="18" charset="0"/>
              </a:rPr>
              <a:t>(respondentka, Jablonec)</a:t>
            </a:r>
          </a:p>
        </p:txBody>
      </p:sp>
      <p:sp>
        <p:nvSpPr>
          <p:cNvPr id="6" name="TextShape 1">
            <a:extLst>
              <a:ext uri="{FF2B5EF4-FFF2-40B4-BE49-F238E27FC236}">
                <a16:creationId xmlns:a16="http://schemas.microsoft.com/office/drawing/2014/main" id="{430953B7-5614-4749-BCD1-FA9207039318}"/>
              </a:ext>
            </a:extLst>
          </p:cNvPr>
          <p:cNvSpPr txBox="1"/>
          <p:nvPr/>
        </p:nvSpPr>
        <p:spPr>
          <a:xfrm>
            <a:off x="3296493" y="701420"/>
            <a:ext cx="5468711" cy="878953"/>
          </a:xfrm>
          <a:prstGeom prst="rect">
            <a:avLst/>
          </a:prstGeom>
          <a:noFill/>
          <a:ln>
            <a:noFill/>
          </a:ln>
        </p:spPr>
        <p:txBody>
          <a:bodyPr>
            <a:noAutofit/>
          </a:bodyPr>
          <a:lstStyle/>
          <a:p>
            <a:pPr>
              <a:lnSpc>
                <a:spcPct val="100000"/>
              </a:lnSpc>
            </a:pPr>
            <a:r>
              <a:rPr lang="cs-CZ" sz="2700" b="1" spc="-1" dirty="0">
                <a:solidFill>
                  <a:srgbClr val="000099"/>
                </a:solidFill>
                <a:latin typeface="Arial"/>
              </a:rPr>
              <a:t>Realizované šetření potvrdilo:</a:t>
            </a:r>
            <a:endParaRPr lang="cs-CZ" sz="2700" b="0" strike="noStrike" spc="-1" dirty="0">
              <a:solidFill>
                <a:srgbClr val="000000"/>
              </a:solidFill>
              <a:latin typeface="Arial"/>
            </a:endParaRPr>
          </a:p>
        </p:txBody>
      </p:sp>
    </p:spTree>
    <p:extLst>
      <p:ext uri="{BB962C8B-B14F-4D97-AF65-F5344CB8AC3E}">
        <p14:creationId xmlns:p14="http://schemas.microsoft.com/office/powerpoint/2010/main" val="240702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2159224" y="620688"/>
            <a:ext cx="6984776" cy="504056"/>
          </a:xfrm>
        </p:spPr>
        <p:txBody>
          <a:bodyPr/>
          <a:lstStyle/>
          <a:p>
            <a:pPr algn="ctr"/>
            <a:r>
              <a:rPr lang="cs-CZ" sz="2800" dirty="0"/>
              <a:t>Realizované šetření potvrdilo:</a:t>
            </a:r>
            <a:r>
              <a:rPr lang="cs-CZ" dirty="0"/>
              <a:t/>
            </a:r>
            <a:br>
              <a:rPr lang="cs-CZ" dirty="0"/>
            </a:br>
            <a:r>
              <a:rPr lang="cs-CZ" dirty="0"/>
              <a:t/>
            </a:r>
            <a:br>
              <a:rPr lang="cs-CZ" dirty="0"/>
            </a:br>
            <a:endParaRPr lang="cs-CZ" dirty="0"/>
          </a:p>
        </p:txBody>
      </p:sp>
      <p:sp>
        <p:nvSpPr>
          <p:cNvPr id="9" name="Zástupný symbol pro obsah 8"/>
          <p:cNvSpPr>
            <a:spLocks noGrp="1"/>
          </p:cNvSpPr>
          <p:nvPr>
            <p:ph idx="10"/>
          </p:nvPr>
        </p:nvSpPr>
        <p:spPr>
          <a:xfrm>
            <a:off x="528833" y="5589239"/>
            <a:ext cx="8291264" cy="648073"/>
          </a:xfrm>
        </p:spPr>
        <p:txBody>
          <a:bodyPr/>
          <a:lstStyle/>
          <a:p>
            <a:pPr marL="0" indent="0" fontAlgn="base">
              <a:buNone/>
            </a:pPr>
            <a:endParaRPr lang="cs-CZ" sz="1800" u="sng" dirty="0">
              <a:solidFill>
                <a:srgbClr val="000000"/>
              </a:solidFill>
              <a:latin typeface="Arial" panose="020B0604020202020204" pitchFamily="34" charset="0"/>
              <a:ea typeface="Times New Roman" panose="02020603050405020304" pitchFamily="18" charset="0"/>
            </a:endParaRPr>
          </a:p>
          <a:p>
            <a:pPr algn="just" fontAlgn="base">
              <a:buFont typeface="Courier New" panose="02070309020205020404" pitchFamily="49" charset="0"/>
              <a:buChar char="o"/>
            </a:pPr>
            <a:r>
              <a:rPr lang="cs-CZ" sz="18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že rozhodovacím spouštěčem aktivizace Romů v sociálně </a:t>
            </a:r>
            <a:r>
              <a:rPr lang="cs-CZ" sz="1800" b="1" u="sng"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vylučených</a:t>
            </a:r>
            <a:r>
              <a:rPr lang="cs-CZ" sz="18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lokalitách je obava o zdraví a bezpečnost</a:t>
            </a:r>
            <a:r>
              <a:rPr lang="cs-CZ"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blízkých.</a:t>
            </a:r>
          </a:p>
          <a:p>
            <a:pPr algn="just">
              <a:lnSpc>
                <a:spcPct val="107000"/>
              </a:lnSpc>
              <a:spcAft>
                <a:spcPts val="800"/>
              </a:spcAft>
            </a:pPr>
            <a:endParaRPr lang="cs-CZ"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Aft>
                <a:spcPts val="800"/>
              </a:spcAft>
              <a:buNone/>
            </a:pPr>
            <a:r>
              <a:rPr lang="cs-CZ"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to víte, že když by se něco stalo, jako támhle toho kluka zabili. Tak to je jasný, že já bych šel do toho taky. Podívat se na to, co se děje, a tohle všechno. A jet na to. </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(respondent, Jablonec)</a:t>
            </a:r>
          </a:p>
          <a:p>
            <a:pPr marL="0" indent="0" algn="ctr">
              <a:lnSpc>
                <a:spcPct val="107000"/>
              </a:lnSpc>
              <a:spcAft>
                <a:spcPts val="800"/>
              </a:spcAft>
              <a:buNone/>
            </a:pPr>
            <a:r>
              <a:rPr lang="cs-CZ" sz="1800" i="1" dirty="0">
                <a:solidFill>
                  <a:srgbClr val="000000"/>
                </a:solidFill>
                <a:latin typeface="Calibri" panose="020F0502020204030204" pitchFamily="34" charset="0"/>
                <a:ea typeface="Calibri" panose="020F0502020204030204" pitchFamily="34" charset="0"/>
                <a:cs typeface="Calibri" panose="020F0502020204030204" pitchFamily="34" charset="0"/>
              </a:rPr>
              <a:t>Dokud se to netýká mé rodiny, tak je mi to jedno </a:t>
            </a:r>
            <a:r>
              <a:rPr lang="cs-CZ" sz="1800" dirty="0">
                <a:solidFill>
                  <a:srgbClr val="000000"/>
                </a:solidFill>
                <a:latin typeface="Calibri" panose="020F0502020204030204" pitchFamily="34" charset="0"/>
                <a:ea typeface="Calibri" panose="020F0502020204030204" pitchFamily="34" charset="0"/>
                <a:cs typeface="Calibri" panose="020F0502020204030204" pitchFamily="34" charset="0"/>
              </a:rPr>
              <a:t>(respondent, Jablonec)</a:t>
            </a:r>
            <a:endPar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endParaRPr lang="cs-CZ" sz="1800" b="1" u="sng" dirty="0">
              <a:solidFill>
                <a:srgbClr val="000000"/>
              </a:solidFill>
              <a:effectLst/>
              <a:highlight>
                <a:srgbClr val="FFFF00"/>
              </a:highlight>
              <a:latin typeface="Arial" panose="020B0604020202020204" pitchFamily="34" charset="0"/>
              <a:ea typeface="Times New Roman" panose="02020603050405020304" pitchFamily="18" charset="0"/>
            </a:endParaRPr>
          </a:p>
          <a:p>
            <a:pPr marL="0" indent="0" fontAlgn="base">
              <a:buNone/>
            </a:pPr>
            <a:endParaRPr lang="cs-CZ" sz="18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889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0"/>
          </p:nvPr>
        </p:nvSpPr>
        <p:spPr>
          <a:xfrm>
            <a:off x="287524" y="1780779"/>
            <a:ext cx="8208912" cy="4623369"/>
          </a:xfrm>
        </p:spPr>
        <p:txBody>
          <a:bodyPr/>
          <a:lstStyle/>
          <a:p>
            <a:pPr algn="just">
              <a:lnSpc>
                <a:spcPct val="107000"/>
              </a:lnSpc>
              <a:spcAft>
                <a:spcPts val="800"/>
              </a:spcAft>
              <a:buFont typeface="Courier New" panose="02070309020205020404" pitchFamily="49" charset="0"/>
              <a:buChar char="o"/>
            </a:pPr>
            <a:r>
              <a:rPr lang="cs-CZ" sz="1800" b="1" u="sng" dirty="0">
                <a:latin typeface="Calibri" panose="020F0502020204030204" pitchFamily="34" charset="0"/>
                <a:ea typeface="Calibri" panose="020F0502020204030204" pitchFamily="34" charset="0"/>
                <a:cs typeface="Times New Roman" panose="02020603050405020304" pitchFamily="18" charset="0"/>
              </a:rPr>
              <a:t>…že romští respondenti nemají </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důvěru </a:t>
            </a:r>
            <a:r>
              <a:rPr lang="cs-CZ" sz="1800" b="1" u="sng" dirty="0">
                <a:latin typeface="Calibri" panose="020F0502020204030204" pitchFamily="34" charset="0"/>
                <a:ea typeface="Calibri" panose="020F0502020204030204" pitchFamily="34" charset="0"/>
                <a:cs typeface="Times New Roman" panose="02020603050405020304" pitchFamily="18" charset="0"/>
              </a:rPr>
              <a:t>ve </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vládu ČR </a:t>
            </a:r>
            <a:r>
              <a:rPr lang="cs-CZ" sz="1800" dirty="0">
                <a:effectLst/>
                <a:latin typeface="Calibri" panose="020F0502020204030204" pitchFamily="34" charset="0"/>
                <a:ea typeface="Calibri" panose="020F0502020204030204" pitchFamily="34" charset="0"/>
                <a:cs typeface="Times New Roman" panose="02020603050405020304" pitchFamily="18" charset="0"/>
              </a:rPr>
              <a:t>(“hlavní viník“ příchodu ukrajinských uprchlíků do ČR). </a:t>
            </a:r>
          </a:p>
          <a:p>
            <a:pPr algn="just">
              <a:lnSpc>
                <a:spcPct val="107000"/>
              </a:lnSpc>
              <a:spcAft>
                <a:spcPts val="800"/>
              </a:spcAft>
              <a:buFont typeface="Courier New" panose="02070309020205020404" pitchFamily="49" charset="0"/>
              <a:buChar char="o"/>
            </a:pPr>
            <a:r>
              <a:rPr lang="cs-CZ" sz="1800" b="1" u="sng" dirty="0">
                <a:latin typeface="Calibri" panose="020F0502020204030204" pitchFamily="34" charset="0"/>
                <a:ea typeface="Calibri" panose="020F0502020204030204" pitchFamily="34" charset="0"/>
                <a:cs typeface="Times New Roman" panose="02020603050405020304" pitchFamily="18" charset="0"/>
              </a:rPr>
              <a:t>p</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ozitivní hodnocení A. Babiše </a:t>
            </a:r>
          </a:p>
          <a:p>
            <a:pPr marL="0" indent="0" algn="ctr">
              <a:lnSpc>
                <a:spcPct val="107000"/>
              </a:lnSpc>
              <a:spcAft>
                <a:spcPts val="800"/>
              </a:spcAft>
              <a:buNone/>
            </a:pPr>
            <a:r>
              <a:rPr lang="cs-CZ" sz="1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Třeba já jsem na té skupině Romea.cz.  A tam je úplně všechno. Úplně všechno tam je. </a:t>
            </a:r>
            <a:r>
              <a:rPr lang="cs-CZ" sz="18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 těm informacím od Romea.cz třeba důvěřujete? </a:t>
            </a:r>
            <a:r>
              <a:rPr lang="cs-CZ" sz="1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Jo, </a:t>
            </a:r>
            <a:r>
              <a:rPr lang="cs-CZ" sz="18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tadytomu</a:t>
            </a:r>
            <a:r>
              <a:rPr lang="cs-CZ" sz="1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jo, protože to je prostě jako romská televize.   </a:t>
            </a:r>
            <a:r>
              <a:rPr lang="cs-CZ" sz="18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Je to pro vás důvěryhodné.</a:t>
            </a:r>
            <a:r>
              <a:rPr lang="cs-CZ" sz="1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Jo to je prostě jako romská televize</a:t>
            </a:r>
            <a:r>
              <a:rPr lang="cs-CZ" sz="1800" i="1" dirty="0">
                <a:latin typeface="Calibri" panose="020F0502020204030204" pitchFamily="34" charset="0"/>
                <a:ea typeface="Times New Roman" panose="02020603050405020304" pitchFamily="18" charset="0"/>
                <a:cs typeface="Calibri" panose="020F0502020204030204" pitchFamily="34" charset="0"/>
              </a:rPr>
              <a:t> </a:t>
            </a:r>
            <a:r>
              <a:rPr lang="cs-CZ" sz="1800" dirty="0">
                <a:solidFill>
                  <a:srgbClr val="000000"/>
                </a:solidFill>
                <a:latin typeface="Calibri" panose="020F0502020204030204" pitchFamily="34" charset="0"/>
                <a:ea typeface="Calibri" panose="020F0502020204030204" pitchFamily="34" charset="0"/>
                <a:cs typeface="Calibri" panose="020F0502020204030204" pitchFamily="34" charset="0"/>
              </a:rPr>
              <a:t>(respondentka, Žatec</a:t>
            </a:r>
            <a:r>
              <a:rPr lang="cs-CZ"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Courier New" panose="02070309020205020404" pitchFamily="49" charset="0"/>
              <a:buChar char="o"/>
            </a:pP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…že mezi preferované informační zdroje patří u dotázaných Romů CNN Prima </a:t>
            </a:r>
            <a:r>
              <a:rPr lang="cs-CZ" sz="1800" b="1" u="sng" dirty="0" err="1">
                <a:effectLst/>
                <a:latin typeface="Calibri" panose="020F0502020204030204" pitchFamily="34" charset="0"/>
                <a:ea typeface="Calibri" panose="020F0502020204030204" pitchFamily="34" charset="0"/>
                <a:cs typeface="Times New Roman" panose="02020603050405020304" pitchFamily="18" charset="0"/>
              </a:rPr>
              <a:t>News</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 TV NOVA, Romea.cz a tzv. </a:t>
            </a:r>
            <a:r>
              <a:rPr lang="cs-CZ" sz="1800" b="1" u="sng" dirty="0" err="1">
                <a:effectLst/>
                <a:latin typeface="Calibri" panose="020F0502020204030204" pitchFamily="34" charset="0"/>
                <a:ea typeface="Calibri" panose="020F0502020204030204" pitchFamily="34" charset="0"/>
                <a:cs typeface="Times New Roman" panose="02020603050405020304" pitchFamily="18" charset="0"/>
              </a:rPr>
              <a:t>lajfkaři</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a:t>
            </a:r>
          </a:p>
          <a:p>
            <a:pPr marL="114300" indent="0" algn="ctr">
              <a:lnSpc>
                <a:spcPct val="107000"/>
              </a:lnSpc>
              <a:spcAft>
                <a:spcPts val="800"/>
              </a:spcAft>
              <a:buNone/>
            </a:pPr>
            <a:r>
              <a:rPr lang="cs-CZ" sz="1800" i="1" dirty="0">
                <a:effectLst/>
                <a:latin typeface="Calibri" panose="020F0502020204030204" pitchFamily="34" charset="0"/>
                <a:ea typeface="Calibri" panose="020F0502020204030204" pitchFamily="34" charset="0"/>
                <a:cs typeface="Times New Roman" panose="02020603050405020304" pitchFamily="18" charset="0"/>
              </a:rPr>
              <a:t>Tak když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vysílaj</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živě třeba, tak je to asi pravda. </a:t>
            </a:r>
            <a:r>
              <a:rPr lang="cs-CZ" sz="1800" dirty="0">
                <a:effectLst/>
                <a:latin typeface="Calibri" panose="020F0502020204030204" pitchFamily="34" charset="0"/>
                <a:ea typeface="Calibri" panose="020F0502020204030204" pitchFamily="34" charset="0"/>
                <a:cs typeface="Times New Roman" panose="02020603050405020304" pitchFamily="18" charset="0"/>
              </a:rPr>
              <a:t>(respondent, Česká Třebová)</a:t>
            </a:r>
          </a:p>
        </p:txBody>
      </p:sp>
      <p:sp>
        <p:nvSpPr>
          <p:cNvPr id="6" name="TextShape 1">
            <a:extLst>
              <a:ext uri="{FF2B5EF4-FFF2-40B4-BE49-F238E27FC236}">
                <a16:creationId xmlns:a16="http://schemas.microsoft.com/office/drawing/2014/main" id="{430953B7-5614-4749-BCD1-FA9207039318}"/>
              </a:ext>
            </a:extLst>
          </p:cNvPr>
          <p:cNvSpPr txBox="1"/>
          <p:nvPr/>
        </p:nvSpPr>
        <p:spPr>
          <a:xfrm>
            <a:off x="3347864" y="660323"/>
            <a:ext cx="5468711" cy="878953"/>
          </a:xfrm>
          <a:prstGeom prst="rect">
            <a:avLst/>
          </a:prstGeom>
          <a:noFill/>
          <a:ln>
            <a:noFill/>
          </a:ln>
        </p:spPr>
        <p:txBody>
          <a:bodyPr>
            <a:noAutofit/>
          </a:bodyPr>
          <a:lstStyle/>
          <a:p>
            <a:pPr>
              <a:lnSpc>
                <a:spcPct val="100000"/>
              </a:lnSpc>
            </a:pPr>
            <a:r>
              <a:rPr lang="cs-CZ" sz="2700" b="1" spc="-1" dirty="0">
                <a:solidFill>
                  <a:srgbClr val="000099"/>
                </a:solidFill>
                <a:latin typeface="Arial"/>
              </a:rPr>
              <a:t>Realizované šetření potvrdilo:</a:t>
            </a:r>
            <a:endParaRPr lang="cs-CZ" sz="2700" b="0" strike="noStrike" spc="-1" dirty="0">
              <a:solidFill>
                <a:srgbClr val="000000"/>
              </a:solidFill>
              <a:latin typeface="Arial"/>
            </a:endParaRPr>
          </a:p>
        </p:txBody>
      </p:sp>
      <p:pic>
        <p:nvPicPr>
          <p:cNvPr id="4" name="Obrázek 3">
            <a:extLst>
              <a:ext uri="{FF2B5EF4-FFF2-40B4-BE49-F238E27FC236}">
                <a16:creationId xmlns:a16="http://schemas.microsoft.com/office/drawing/2014/main" id="{4DFD6207-ED87-8B62-6265-8803EE3E038C}"/>
              </a:ext>
            </a:extLst>
          </p:cNvPr>
          <p:cNvPicPr>
            <a:picLocks noChangeAspect="1"/>
          </p:cNvPicPr>
          <p:nvPr/>
        </p:nvPicPr>
        <p:blipFill rotWithShape="1">
          <a:blip r:embed="rId2"/>
          <a:srcRect l="64594" t="46052" r="5975" b="28081"/>
          <a:stretch/>
        </p:blipFill>
        <p:spPr bwMode="auto">
          <a:xfrm>
            <a:off x="982638" y="1630012"/>
            <a:ext cx="1695450" cy="838200"/>
          </a:xfrm>
          <a:prstGeom prst="rect">
            <a:avLst/>
          </a:prstGeom>
          <a:ln>
            <a:noFill/>
          </a:ln>
          <a:extLst>
            <a:ext uri="{53640926-AAD7-44D8-BBD7-CCE9431645EC}">
              <a14:shadowObscured xmlns:a14="http://schemas.microsoft.com/office/drawing/2010/main"/>
            </a:ext>
          </a:extLst>
        </p:spPr>
      </p:pic>
      <p:pic>
        <p:nvPicPr>
          <p:cNvPr id="5" name="Obrázek 4">
            <a:extLst>
              <a:ext uri="{FF2B5EF4-FFF2-40B4-BE49-F238E27FC236}">
                <a16:creationId xmlns:a16="http://schemas.microsoft.com/office/drawing/2014/main" id="{23E59667-33C7-4151-2098-3F3C5A0FC6CE}"/>
              </a:ext>
            </a:extLst>
          </p:cNvPr>
          <p:cNvPicPr>
            <a:picLocks noChangeAspect="1"/>
          </p:cNvPicPr>
          <p:nvPr/>
        </p:nvPicPr>
        <p:blipFill rotWithShape="1">
          <a:blip r:embed="rId3"/>
          <a:srcRect l="59744" t="37429" b="39056"/>
          <a:stretch/>
        </p:blipFill>
        <p:spPr bwMode="auto">
          <a:xfrm>
            <a:off x="3419872" y="1671645"/>
            <a:ext cx="1944216" cy="762000"/>
          </a:xfrm>
          <a:prstGeom prst="rect">
            <a:avLst/>
          </a:prstGeom>
          <a:ln>
            <a:noFill/>
          </a:ln>
          <a:extLst>
            <a:ext uri="{53640926-AAD7-44D8-BBD7-CCE9431645EC}">
              <a14:shadowObscured xmlns:a14="http://schemas.microsoft.com/office/drawing/2010/main"/>
            </a:ext>
          </a:extLst>
        </p:spPr>
      </p:pic>
      <p:pic>
        <p:nvPicPr>
          <p:cNvPr id="8" name="Obrázek 7">
            <a:extLst>
              <a:ext uri="{FF2B5EF4-FFF2-40B4-BE49-F238E27FC236}">
                <a16:creationId xmlns:a16="http://schemas.microsoft.com/office/drawing/2014/main" id="{AE04BCCD-6CC5-494F-FFEB-0F267AA6C036}"/>
              </a:ext>
            </a:extLst>
          </p:cNvPr>
          <p:cNvPicPr>
            <a:picLocks noChangeAspect="1"/>
          </p:cNvPicPr>
          <p:nvPr/>
        </p:nvPicPr>
        <p:blipFill rotWithShape="1">
          <a:blip r:embed="rId4"/>
          <a:srcRect l="63493" t="36645" r="3990" b="22987"/>
          <a:stretch/>
        </p:blipFill>
        <p:spPr bwMode="auto">
          <a:xfrm>
            <a:off x="6235529" y="1496601"/>
            <a:ext cx="1546604" cy="108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741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0"/>
          </p:nvPr>
        </p:nvSpPr>
        <p:spPr>
          <a:xfrm>
            <a:off x="287524" y="1780780"/>
            <a:ext cx="8208912" cy="1280920"/>
          </a:xfrm>
        </p:spPr>
        <p:txBody>
          <a:bodyPr/>
          <a:lstStyle/>
          <a:p>
            <a:pPr algn="just">
              <a:lnSpc>
                <a:spcPct val="107000"/>
              </a:lnSpc>
              <a:spcAft>
                <a:spcPts val="800"/>
              </a:spcAft>
              <a:buFont typeface="Courier New" panose="02070309020205020404" pitchFamily="49" charset="0"/>
              <a:buChar char="o"/>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již nyní naznačuje trendy, které je zapotřebí v soužití obou zranitelných skupin dále </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monitorovat</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 v návaznosti na ně pak </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aplikovat doporučení, které pomohou v případné deeskalaci vzájemných vztahů těchto dvou skupin. </a:t>
            </a:r>
            <a:endParaRPr lang="cs-CZ" sz="18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Shape 1">
            <a:extLst>
              <a:ext uri="{FF2B5EF4-FFF2-40B4-BE49-F238E27FC236}">
                <a16:creationId xmlns:a16="http://schemas.microsoft.com/office/drawing/2014/main" id="{430953B7-5614-4749-BCD1-FA9207039318}"/>
              </a:ext>
            </a:extLst>
          </p:cNvPr>
          <p:cNvSpPr txBox="1"/>
          <p:nvPr/>
        </p:nvSpPr>
        <p:spPr>
          <a:xfrm>
            <a:off x="3317041" y="670598"/>
            <a:ext cx="5468711" cy="878953"/>
          </a:xfrm>
          <a:prstGeom prst="rect">
            <a:avLst/>
          </a:prstGeom>
          <a:noFill/>
          <a:ln>
            <a:noFill/>
          </a:ln>
        </p:spPr>
        <p:txBody>
          <a:bodyPr>
            <a:noAutofit/>
          </a:bodyPr>
          <a:lstStyle/>
          <a:p>
            <a:pPr>
              <a:lnSpc>
                <a:spcPct val="100000"/>
              </a:lnSpc>
            </a:pPr>
            <a:r>
              <a:rPr lang="cs-CZ" sz="2700" b="1" strike="noStrike" spc="-1" dirty="0">
                <a:solidFill>
                  <a:srgbClr val="000099"/>
                </a:solidFill>
                <a:latin typeface="Arial"/>
              </a:rPr>
              <a:t>Realizované šetření:</a:t>
            </a:r>
            <a:endParaRPr lang="cs-CZ" sz="2700" b="0" strike="noStrike" spc="-1" dirty="0">
              <a:solidFill>
                <a:srgbClr val="000000"/>
              </a:solidFill>
              <a:latin typeface="Arial"/>
            </a:endParaRPr>
          </a:p>
        </p:txBody>
      </p:sp>
    </p:spTree>
    <p:extLst>
      <p:ext uri="{BB962C8B-B14F-4D97-AF65-F5344CB8AC3E}">
        <p14:creationId xmlns:p14="http://schemas.microsoft.com/office/powerpoint/2010/main" val="30820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0"/>
          </p:nvPr>
        </p:nvSpPr>
        <p:spPr>
          <a:xfrm>
            <a:off x="621478" y="2000620"/>
            <a:ext cx="8317039" cy="2856759"/>
          </a:xfrm>
        </p:spPr>
        <p:txBody>
          <a:bodyPr/>
          <a:lstStyle/>
          <a:p>
            <a:pPr marL="0" indent="0">
              <a:buNone/>
            </a:pPr>
            <a:r>
              <a:rPr lang="cs-CZ" sz="1800" b="1" u="sng" dirty="0"/>
              <a:t>Realizace výzkumu: </a:t>
            </a:r>
            <a:r>
              <a:rPr lang="cs-CZ" sz="1800" b="1" dirty="0"/>
              <a:t>srpen – září 2023 </a:t>
            </a:r>
          </a:p>
          <a:p>
            <a:pPr>
              <a:buFont typeface="Courier New" panose="02070309020205020404" pitchFamily="49" charset="0"/>
              <a:buChar char="o"/>
            </a:pPr>
            <a:r>
              <a:rPr lang="cs-CZ" sz="1800" dirty="0"/>
              <a:t>kvalitativní výzkumná sonda</a:t>
            </a:r>
          </a:p>
          <a:p>
            <a:pPr>
              <a:buFont typeface="Courier New" panose="02070309020205020404" pitchFamily="49" charset="0"/>
              <a:buChar char="o"/>
            </a:pPr>
            <a:r>
              <a:rPr lang="cs-CZ" sz="1800" dirty="0"/>
              <a:t>sebráno 38 polostrukturovaných rozhovorů</a:t>
            </a:r>
          </a:p>
          <a:p>
            <a:pPr>
              <a:buFont typeface="Courier New" panose="02070309020205020404" pitchFamily="49" charset="0"/>
              <a:buChar char="o"/>
            </a:pPr>
            <a:r>
              <a:rPr lang="cs-CZ" sz="1800" dirty="0">
                <a:ea typeface="Calibri" panose="020F0502020204030204" pitchFamily="34" charset="0"/>
                <a:cs typeface="Times New Roman" panose="02020603050405020304" pitchFamily="18" charset="0"/>
              </a:rPr>
              <a:t>c</a:t>
            </a:r>
            <a:r>
              <a:rPr lang="cs-CZ" sz="1800" dirty="0">
                <a:effectLst/>
                <a:ea typeface="Calibri" panose="020F0502020204030204" pitchFamily="34" charset="0"/>
                <a:cs typeface="Times New Roman" panose="02020603050405020304" pitchFamily="18" charset="0"/>
              </a:rPr>
              <a:t>ílová skupina: Romové v </a:t>
            </a:r>
            <a:r>
              <a:rPr lang="cs-CZ" sz="1800" dirty="0">
                <a:ea typeface="Calibri" panose="020F0502020204030204" pitchFamily="34" charset="0"/>
                <a:cs typeface="Times New Roman" panose="02020603050405020304" pitchFamily="18" charset="0"/>
              </a:rPr>
              <a:t>sociálně vyloučených lokalitách</a:t>
            </a:r>
            <a:endParaRPr lang="cs-CZ" sz="1800" dirty="0">
              <a:effectLst/>
              <a:ea typeface="Calibri" panose="020F0502020204030204" pitchFamily="34" charset="0"/>
              <a:cs typeface="Times New Roman" panose="02020603050405020304" pitchFamily="18" charset="0"/>
            </a:endParaRPr>
          </a:p>
          <a:p>
            <a:pPr>
              <a:buFont typeface="Courier New" panose="02070309020205020404" pitchFamily="49" charset="0"/>
              <a:buChar char="o"/>
            </a:pPr>
            <a:r>
              <a:rPr lang="cs-CZ" sz="1800" dirty="0">
                <a:effectLst/>
                <a:ea typeface="Calibri" panose="020F0502020204030204" pitchFamily="34" charset="0"/>
                <a:cs typeface="Times New Roman" panose="02020603050405020304" pitchFamily="18" charset="0"/>
              </a:rPr>
              <a:t>dotazování probíhalo v sociálně vyloučených lokalitách v </a:t>
            </a:r>
            <a:r>
              <a:rPr lang="cs-CZ" sz="1800" u="sng" dirty="0">
                <a:effectLst/>
                <a:ea typeface="Calibri" panose="020F0502020204030204" pitchFamily="34" charset="0"/>
                <a:cs typeface="Times New Roman" panose="02020603050405020304" pitchFamily="18" charset="0"/>
              </a:rPr>
              <a:t>Žatci, Jablonci nad Nisou, Liberci a České Třebové</a:t>
            </a:r>
          </a:p>
          <a:p>
            <a:pPr>
              <a:buFontTx/>
              <a:buChar char="-"/>
            </a:pPr>
            <a:endParaRPr lang="cs-CZ" sz="2000" b="1" u="sng" dirty="0"/>
          </a:p>
          <a:p>
            <a:pPr marL="0" indent="0">
              <a:buNone/>
            </a:pPr>
            <a:endParaRPr lang="cs-CZ" sz="2000" b="1" u="sng" dirty="0"/>
          </a:p>
        </p:txBody>
      </p:sp>
      <p:sp>
        <p:nvSpPr>
          <p:cNvPr id="5" name="TextShape 1"/>
          <p:cNvSpPr txBox="1"/>
          <p:nvPr/>
        </p:nvSpPr>
        <p:spPr>
          <a:xfrm>
            <a:off x="3779912" y="548680"/>
            <a:ext cx="4464496" cy="878953"/>
          </a:xfrm>
          <a:prstGeom prst="rect">
            <a:avLst/>
          </a:prstGeom>
          <a:noFill/>
          <a:ln>
            <a:noFill/>
          </a:ln>
        </p:spPr>
        <p:txBody>
          <a:bodyPr>
            <a:noAutofit/>
          </a:bodyPr>
          <a:lstStyle/>
          <a:p>
            <a:pPr>
              <a:lnSpc>
                <a:spcPct val="100000"/>
              </a:lnSpc>
            </a:pPr>
            <a:r>
              <a:rPr lang="cs-CZ" sz="2700" b="1" spc="-1" dirty="0">
                <a:solidFill>
                  <a:srgbClr val="000099"/>
                </a:solidFill>
                <a:latin typeface="Arial"/>
              </a:rPr>
              <a:t>Metodologie výzkumu</a:t>
            </a:r>
            <a:endParaRPr lang="cs-CZ" sz="2700" b="0" strike="noStrike" spc="-1" dirty="0">
              <a:solidFill>
                <a:srgbClr val="000000"/>
              </a:solidFill>
              <a:latin typeface="Arial"/>
            </a:endParaRPr>
          </a:p>
        </p:txBody>
      </p:sp>
    </p:spTree>
    <p:extLst>
      <p:ext uri="{BB962C8B-B14F-4D97-AF65-F5344CB8AC3E}">
        <p14:creationId xmlns:p14="http://schemas.microsoft.com/office/powerpoint/2010/main" val="3874914616"/>
      </p:ext>
    </p:extLst>
  </p:cSld>
  <p:clrMapOvr>
    <a:masterClrMapping/>
  </p:clrMapOvr>
</p:sld>
</file>

<file path=ppt/theme/theme1.xml><?xml version="1.0" encoding="utf-8"?>
<a:theme xmlns:a="http://schemas.openxmlformats.org/drawingml/2006/main" name="1_Úvodní list">
  <a:themeElements>
    <a:clrScheme name="Úvodní list 2">
      <a:dk1>
        <a:srgbClr val="000000"/>
      </a:dk1>
      <a:lt1>
        <a:srgbClr val="FFFFFF"/>
      </a:lt1>
      <a:dk2>
        <a:srgbClr val="000099"/>
      </a:dk2>
      <a:lt2>
        <a:srgbClr val="EEECE1"/>
      </a:lt2>
      <a:accent1>
        <a:srgbClr val="000099"/>
      </a:accent1>
      <a:accent2>
        <a:srgbClr val="00AF3F"/>
      </a:accent2>
      <a:accent3>
        <a:srgbClr val="FFFFFF"/>
      </a:accent3>
      <a:accent4>
        <a:srgbClr val="000000"/>
      </a:accent4>
      <a:accent5>
        <a:srgbClr val="AAAACA"/>
      </a:accent5>
      <a:accent6>
        <a:srgbClr val="009E38"/>
      </a:accent6>
      <a:hlink>
        <a:srgbClr val="00AF3F"/>
      </a:hlink>
      <a:folHlink>
        <a:srgbClr val="868686"/>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Úvodní list 1">
        <a:dk1>
          <a:srgbClr val="000000"/>
        </a:dk1>
        <a:lt1>
          <a:srgbClr val="FFFFFF"/>
        </a:lt1>
        <a:dk2>
          <a:srgbClr val="262626"/>
        </a:dk2>
        <a:lt2>
          <a:srgbClr val="EEECE1"/>
        </a:lt2>
        <a:accent1>
          <a:srgbClr val="000099"/>
        </a:accent1>
        <a:accent2>
          <a:srgbClr val="00AF3F"/>
        </a:accent2>
        <a:accent3>
          <a:srgbClr val="FFFFFF"/>
        </a:accent3>
        <a:accent4>
          <a:srgbClr val="000000"/>
        </a:accent4>
        <a:accent5>
          <a:srgbClr val="AAAACA"/>
        </a:accent5>
        <a:accent6>
          <a:srgbClr val="009E38"/>
        </a:accent6>
        <a:hlink>
          <a:srgbClr val="00AF3F"/>
        </a:hlink>
        <a:folHlink>
          <a:srgbClr val="868686"/>
        </a:folHlink>
      </a:clrScheme>
      <a:clrMap bg1="lt1" tx1="dk1" bg2="lt2" tx2="dk2" accent1="accent1" accent2="accent2" accent3="accent3" accent4="accent4" accent5="accent5" accent6="accent6" hlink="hlink" folHlink="folHlink"/>
    </a:extraClrScheme>
    <a:extraClrScheme>
      <a:clrScheme name="Úvodní list 2">
        <a:dk1>
          <a:srgbClr val="000000"/>
        </a:dk1>
        <a:lt1>
          <a:srgbClr val="FFFFFF"/>
        </a:lt1>
        <a:dk2>
          <a:srgbClr val="000099"/>
        </a:dk2>
        <a:lt2>
          <a:srgbClr val="EEECE1"/>
        </a:lt2>
        <a:accent1>
          <a:srgbClr val="000099"/>
        </a:accent1>
        <a:accent2>
          <a:srgbClr val="00AF3F"/>
        </a:accent2>
        <a:accent3>
          <a:srgbClr val="FFFFFF"/>
        </a:accent3>
        <a:accent4>
          <a:srgbClr val="000000"/>
        </a:accent4>
        <a:accent5>
          <a:srgbClr val="AAAACA"/>
        </a:accent5>
        <a:accent6>
          <a:srgbClr val="009E38"/>
        </a:accent6>
        <a:hlink>
          <a:srgbClr val="00AF3F"/>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nitřní list s nadpisem 2">
    <a:dk1>
      <a:srgbClr val="000000"/>
    </a:dk1>
    <a:lt1>
      <a:srgbClr val="FFFFFF"/>
    </a:lt1>
    <a:dk2>
      <a:srgbClr val="000099"/>
    </a:dk2>
    <a:lt2>
      <a:srgbClr val="EEECE1"/>
    </a:lt2>
    <a:accent1>
      <a:srgbClr val="000099"/>
    </a:accent1>
    <a:accent2>
      <a:srgbClr val="00AF3F"/>
    </a:accent2>
    <a:accent3>
      <a:srgbClr val="FFFFFF"/>
    </a:accent3>
    <a:accent4>
      <a:srgbClr val="000000"/>
    </a:accent4>
    <a:accent5>
      <a:srgbClr val="AAAACA"/>
    </a:accent5>
    <a:accent6>
      <a:srgbClr val="009E38"/>
    </a:accent6>
    <a:hlink>
      <a:srgbClr val="00AF3F"/>
    </a:hlink>
    <a:folHlink>
      <a:srgbClr val="868686"/>
    </a:folHlink>
  </a:clrScheme>
</a:themeOverride>
</file>

<file path=ppt/theme/themeOverride2.xml><?xml version="1.0" encoding="utf-8"?>
<a:themeOverride xmlns:a="http://schemas.openxmlformats.org/drawingml/2006/main">
  <a:clrScheme name="Vnitřní list bez nadpisu 2">
    <a:dk1>
      <a:srgbClr val="000000"/>
    </a:dk1>
    <a:lt1>
      <a:srgbClr val="FFFFFF"/>
    </a:lt1>
    <a:dk2>
      <a:srgbClr val="000099"/>
    </a:dk2>
    <a:lt2>
      <a:srgbClr val="EEECE1"/>
    </a:lt2>
    <a:accent1>
      <a:srgbClr val="000099"/>
    </a:accent1>
    <a:accent2>
      <a:srgbClr val="00AF3F"/>
    </a:accent2>
    <a:accent3>
      <a:srgbClr val="FFFFFF"/>
    </a:accent3>
    <a:accent4>
      <a:srgbClr val="000000"/>
    </a:accent4>
    <a:accent5>
      <a:srgbClr val="AAAACA"/>
    </a:accent5>
    <a:accent6>
      <a:srgbClr val="009E38"/>
    </a:accent6>
    <a:hlink>
      <a:srgbClr val="00AF3F"/>
    </a:hlink>
    <a:folHlink>
      <a:srgbClr val="868686"/>
    </a:folHlink>
  </a:clrScheme>
</a:themeOverride>
</file>

<file path=ppt/theme/themeOverride3.xml><?xml version="1.0" encoding="utf-8"?>
<a:themeOverride xmlns:a="http://schemas.openxmlformats.org/drawingml/2006/main">
  <a:clrScheme name="Vnitřní list s odrážkami 1">
    <a:dk1>
      <a:srgbClr val="000000"/>
    </a:dk1>
    <a:lt1>
      <a:srgbClr val="FFFFFF"/>
    </a:lt1>
    <a:dk2>
      <a:srgbClr val="000099"/>
    </a:dk2>
    <a:lt2>
      <a:srgbClr val="EEECE1"/>
    </a:lt2>
    <a:accent1>
      <a:srgbClr val="000099"/>
    </a:accent1>
    <a:accent2>
      <a:srgbClr val="00AF3F"/>
    </a:accent2>
    <a:accent3>
      <a:srgbClr val="FFFFFF"/>
    </a:accent3>
    <a:accent4>
      <a:srgbClr val="000000"/>
    </a:accent4>
    <a:accent5>
      <a:srgbClr val="AAAACA"/>
    </a:accent5>
    <a:accent6>
      <a:srgbClr val="009E38"/>
    </a:accent6>
    <a:hlink>
      <a:srgbClr val="00AF3F"/>
    </a:hlink>
    <a:folHlink>
      <a:srgbClr val="86868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c12f14c-7a9d-468b-add8-e6c01fbd0386">
      <Terms xmlns="http://schemas.microsoft.com/office/infopath/2007/PartnerControls"/>
    </lcf76f155ced4ddcb4097134ff3c332f>
    <TaxCatchAll xmlns="548e26f4-8da1-4bff-becc-8a479721730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0056C604A5034E88B2FE203F8FE9EA" ma:contentTypeVersion="14" ma:contentTypeDescription="Create a new document." ma:contentTypeScope="" ma:versionID="3dcde9df8792ef7188bfa5588eb2cdf0">
  <xsd:schema xmlns:xsd="http://www.w3.org/2001/XMLSchema" xmlns:xs="http://www.w3.org/2001/XMLSchema" xmlns:p="http://schemas.microsoft.com/office/2006/metadata/properties" xmlns:ns2="1c12f14c-7a9d-468b-add8-e6c01fbd0386" xmlns:ns3="548e26f4-8da1-4bff-becc-8a479721730d" targetNamespace="http://schemas.microsoft.com/office/2006/metadata/properties" ma:root="true" ma:fieldsID="1a4c8bc337732186f79f264136e9e780" ns2:_="" ns3:_="">
    <xsd:import namespace="1c12f14c-7a9d-468b-add8-e6c01fbd0386"/>
    <xsd:import namespace="548e26f4-8da1-4bff-becc-8a4797217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2f14c-7a9d-468b-add8-e6c01fbd03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e97acfe-e349-49a2-9112-0b04129138d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8e26f4-8da1-4bff-becc-8a47972173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2281fe7-85e9-40b5-8c6e-47a1a4935ceb}" ma:internalName="TaxCatchAll" ma:showField="CatchAllData" ma:web="548e26f4-8da1-4bff-becc-8a47972173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631751-8A73-451D-AB53-BE0F99B8CDDD}">
  <ds:schemaRefs>
    <ds:schemaRef ds:uri="http://schemas.microsoft.com/sharepoint/v3/contenttype/forms"/>
  </ds:schemaRefs>
</ds:datastoreItem>
</file>

<file path=customXml/itemProps2.xml><?xml version="1.0" encoding="utf-8"?>
<ds:datastoreItem xmlns:ds="http://schemas.openxmlformats.org/officeDocument/2006/customXml" ds:itemID="{237C6C0A-EC58-4EC6-8447-951A8AFB28A2}">
  <ds:schemaRefs>
    <ds:schemaRef ds:uri="http://purl.org/dc/dcmitype/"/>
    <ds:schemaRef ds:uri="1c12f14c-7a9d-468b-add8-e6c01fbd0386"/>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548e26f4-8da1-4bff-becc-8a479721730d"/>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11688E8F-BB9B-4478-BAEE-9CB0863BCF69}">
  <ds:schemaRefs>
    <ds:schemaRef ds:uri="1c12f14c-7a9d-468b-add8-e6c01fbd0386"/>
    <ds:schemaRef ds:uri="548e26f4-8da1-4bff-becc-8a47972173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MMR šablona (klasický poměr stran)</Template>
  <TotalTime>601</TotalTime>
  <Words>1889</Words>
  <Application>Microsoft Office PowerPoint</Application>
  <PresentationFormat>Předvádění na obrazovce (4:3)</PresentationFormat>
  <Paragraphs>148</Paragraphs>
  <Slides>23</Slides>
  <Notes>0</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23</vt:i4>
      </vt:variant>
    </vt:vector>
  </HeadingPairs>
  <TitlesOfParts>
    <vt:vector size="35" baseType="lpstr">
      <vt:lpstr>Arial</vt:lpstr>
      <vt:lpstr>Calibri</vt:lpstr>
      <vt:lpstr>Calibri Light</vt:lpstr>
      <vt:lpstr>Courier New</vt:lpstr>
      <vt:lpstr>Open Sans</vt:lpstr>
      <vt:lpstr>Open Sans Light</vt:lpstr>
      <vt:lpstr>Open Sans Light Bold</vt:lpstr>
      <vt:lpstr>Source Sans Pro</vt:lpstr>
      <vt:lpstr>Source Sans Pro Bold</vt:lpstr>
      <vt:lpstr>Times New Roman</vt:lpstr>
      <vt:lpstr>Wingdings</vt:lpstr>
      <vt:lpstr>1_Úvodní list</vt:lpstr>
      <vt:lpstr>Romové &amp; Ukrajinci – napětí v sociálně vyloučených lokalitách?</vt:lpstr>
      <vt:lpstr>Prezentace aplikace PowerPoint</vt:lpstr>
      <vt:lpstr>Prezentace aplikace PowerPoint</vt:lpstr>
      <vt:lpstr>Prezentace aplikace PowerPoint</vt:lpstr>
      <vt:lpstr>Prezentace aplikace PowerPoint</vt:lpstr>
      <vt:lpstr>Realizované šetření potvrdilo: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Index sociálního vyloučení</vt:lpstr>
      <vt:lpstr>Podpora v oblasti bydlení</vt:lpstr>
      <vt:lpstr>Podpora v oblasti vzdělávání</vt:lpstr>
      <vt:lpstr>Podpora v oblasti komunitní práce</vt:lpstr>
      <vt:lpstr>Prezentace aplikace PowerPoint</vt:lpstr>
      <vt:lpstr>Příprava návrhu na vládu</vt:lpstr>
      <vt:lpstr>Srdečně zveme!</vt:lpstr>
      <vt:lpstr>Děkuji za pozornost!</vt:lpstr>
    </vt:vector>
  </TitlesOfParts>
  <Company>Ministerstvo pro místní rozvoj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Syruček Petr</dc:creator>
  <cp:lastModifiedBy>Nguyen Dieu</cp:lastModifiedBy>
  <cp:revision>10</cp:revision>
  <cp:lastPrinted>2023-03-02T08:56:49Z</cp:lastPrinted>
  <dcterms:created xsi:type="dcterms:W3CDTF">2020-01-13T10:41:51Z</dcterms:created>
  <dcterms:modified xsi:type="dcterms:W3CDTF">2023-10-18T09:45:20Z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0x010100D70056C604A5034E88B2FE203F8FE9EA</vt:lpwstr>
  </property>
  <property fmtid="{D5CDD505-2E9C-101B-9397-08002B2CF9AE}" pid="3" name="MediaServiceImageTags">
    <vt:lpwstr/>
  </property>
</Properties>
</file>