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4" r:id="rId5"/>
  </p:sldMasterIdLst>
  <p:notesMasterIdLst>
    <p:notesMasterId r:id="rId19"/>
  </p:notesMasterIdLst>
  <p:sldIdLst>
    <p:sldId id="260" r:id="rId6"/>
    <p:sldId id="283" r:id="rId7"/>
    <p:sldId id="290" r:id="rId8"/>
    <p:sldId id="286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6"/>
    <a:srgbClr val="FF7D28"/>
    <a:srgbClr val="AFC32D"/>
    <a:srgbClr val="005F8C"/>
    <a:srgbClr val="AA0546"/>
    <a:srgbClr val="9C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Počty</a:t>
            </a:r>
            <a:r>
              <a:rPr lang="cs-CZ" baseline="0" dirty="0"/>
              <a:t> podnětů na diskriminaci z důvodu romské etnicity</a:t>
            </a:r>
            <a:endParaRPr lang="cs-CZ" dirty="0"/>
          </a:p>
        </c:rich>
      </c:tx>
      <c:layout>
        <c:manualLayout>
          <c:xMode val="edge"/>
          <c:yMode val="edge"/>
          <c:x val="0.17529118982488925"/>
          <c:y val="6.3350884687622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6904019636331278E-2"/>
          <c:y val="0.16148767458341648"/>
          <c:w val="0.92275391841150944"/>
          <c:h val="0.7331474131938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0-4F39-B17F-A4602655F18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0-4F39-B17F-A4602655F18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0-4F39-B17F-A4602655F18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0-4F39-B17F-A4602655F18B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F0-4F39-B17F-A4602655F18B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1"/>
                <c:pt idx="0">
                  <c:v>Počet podnětů na diskriminaci z důvodu romské etnicity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F0-4F39-B17F-A4602655F1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8468424"/>
        <c:axId val="748465144"/>
      </c:barChart>
      <c:catAx>
        <c:axId val="748468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8465144"/>
        <c:crosses val="autoZero"/>
        <c:auto val="1"/>
        <c:lblAlgn val="ctr"/>
        <c:lblOffset val="100"/>
        <c:noMultiLvlLbl val="0"/>
      </c:catAx>
      <c:valAx>
        <c:axId val="74846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846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Oblasti namítané diskriminace za rok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Bydlení</c:v>
                </c:pt>
                <c:pt idx="1">
                  <c:v>Zaměstnání</c:v>
                </c:pt>
                <c:pt idx="2">
                  <c:v>Sociální zabezpečení</c:v>
                </c:pt>
                <c:pt idx="3">
                  <c:v>Vzdělávání</c:v>
                </c:pt>
                <c:pt idx="4">
                  <c:v>Ostatní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671-9841-69B91D2BC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6814688"/>
        <c:axId val="746816000"/>
      </c:barChart>
      <c:catAx>
        <c:axId val="7468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6816000"/>
        <c:crosses val="autoZero"/>
        <c:auto val="1"/>
        <c:lblAlgn val="ctr"/>
        <c:lblOffset val="100"/>
        <c:noMultiLvlLbl val="0"/>
      </c:catAx>
      <c:valAx>
        <c:axId val="7468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68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92A5-ECDC-4BF6-8FAC-B6C65DD2D5E0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F7DB-1B3F-4585-8ABF-8B9D978B96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2F7DB-1B3F-4585-8ABF-8B9D978B967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15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ADCD9-4CC7-4358-808D-5ADDCFF09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4246" y="974884"/>
            <a:ext cx="9188246" cy="1856807"/>
          </a:xfrm>
          <a:noFill/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defRPr sz="3300">
                <a:solidFill>
                  <a:srgbClr val="008276"/>
                </a:solidFill>
              </a:defRPr>
            </a:lvl1pPr>
          </a:lstStyle>
          <a:p>
            <a:r>
              <a:rPr lang="cs-CZ" dirty="0"/>
              <a:t>SLAĎOVÁNÍ PRACOVNÍHO,</a:t>
            </a:r>
            <a:br>
              <a:rPr lang="cs-CZ" dirty="0"/>
            </a:br>
            <a:r>
              <a:rPr lang="cs-CZ" dirty="0"/>
              <a:t>OSOBNÍHO A RODINNÉHO ŽIVOTA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32B835-7194-48BC-950F-A2A23A61C6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44245" y="5202238"/>
            <a:ext cx="6315997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lIns="72000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typ zprávy</a:t>
            </a:r>
          </a:p>
          <a:p>
            <a:r>
              <a:rPr lang="cs-CZ" dirty="0"/>
              <a:t>z čeho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BA5C3D0-A166-48A6-AE13-A7DB25D83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845" y="486697"/>
            <a:ext cx="2141823" cy="50277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2F32869-EB23-4FB0-8023-EFDC01D2F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298"/>
            <a:ext cx="9144000" cy="170688"/>
          </a:xfrm>
          <a:prstGeom prst="rect">
            <a:avLst/>
          </a:prstGeom>
        </p:spPr>
      </p:pic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4663E019-A5B4-4EE3-8096-7C363D1D5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4246" y="2906971"/>
            <a:ext cx="4536000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0" name="Zástupný symbol obrázku 18">
            <a:extLst>
              <a:ext uri="{FF2B5EF4-FFF2-40B4-BE49-F238E27FC236}">
                <a16:creationId xmlns:a16="http://schemas.microsoft.com/office/drawing/2014/main" id="{0F48F9AC-F5BF-43EE-A2C7-DCB85B97D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7764" y="2910237"/>
            <a:ext cx="4583768" cy="2232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symbol pro text 21">
            <a:extLst>
              <a:ext uri="{FF2B5EF4-FFF2-40B4-BE49-F238E27FC236}">
                <a16:creationId xmlns:a16="http://schemas.microsoft.com/office/drawing/2014/main" id="{5E08AF9F-5C2D-405E-9A0F-732E20509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7894" y="5200190"/>
            <a:ext cx="3173638" cy="1655762"/>
          </a:xfrm>
          <a:solidFill>
            <a:srgbClr val="008276"/>
          </a:solidFill>
          <a:ln>
            <a:solidFill>
              <a:srgbClr val="008276"/>
            </a:solidFill>
          </a:ln>
        </p:spPr>
        <p:txBody>
          <a:bodyPr tIns="360000" rIns="720000" anchor="ctr" anchorCtr="0">
            <a:normAutofit/>
          </a:bodyPr>
          <a:lstStyle>
            <a:lvl1pPr marL="0" indent="0" algn="r">
              <a:buNone/>
              <a:defRPr sz="24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cs-CZ" dirty="0"/>
              <a:t>rok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BD23CA-37E6-47BE-A3BD-E76D7EB89C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9" y="208796"/>
            <a:ext cx="2880000" cy="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á strana oranž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3717BE62-0014-45B7-9D82-70BD036057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913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 předělové strany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618" y="4596063"/>
            <a:ext cx="8527382" cy="1648325"/>
          </a:xfrm>
          <a:solidFill>
            <a:srgbClr val="FF7D28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text předělové strany</a:t>
            </a:r>
          </a:p>
        </p:txBody>
      </p:sp>
    </p:spTree>
    <p:extLst>
      <p:ext uri="{BB962C8B-B14F-4D97-AF65-F5344CB8AC3E}">
        <p14:creationId xmlns:p14="http://schemas.microsoft.com/office/powerpoint/2010/main" val="32483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F4D437-603E-46D5-A76F-C2F0226D3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E085C7-B291-4F15-B79E-2CBA2DF57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1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A045B32-DC10-4173-8763-130CBA649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5194F6C-DB80-4465-B5A1-6E0B3E908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759B9B5-0D70-4760-BC6C-9FFE5095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9457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BAD9521-497A-465C-891A-EE599D68D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DB07161-D87F-445A-8765-FD3FDBA0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D402F4D-2EA9-44CF-84B1-6D14A4B6E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1A4477-F9CD-40E3-BE1F-777C5C14A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DBB1046-DB54-4F4F-8479-87C435E2B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F9AAC49-16A1-4105-82AE-DF94983CA1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FF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FF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58765E6D-AC32-4A25-80A7-8CAC798BA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E376D18-91D8-4500-9F76-6A7FB5768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7B5C096-FA0B-4FE8-87A5-BD86361BB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20DB97-411B-450B-BE33-128832B36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0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FF7D28"/>
          </a:solidFill>
          <a:ln>
            <a:solidFill>
              <a:srgbClr val="FF7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3D374A0-CFDD-45D4-912B-8BE1664DF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25"/>
            <a:ext cx="9144000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8C4225-8F43-4B33-B9CA-0FF3842D5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9A084F-AC47-4B73-B5F9-CCA9E4D87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A78607-7E5D-4949-B270-A553FDC26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915072-897B-4804-B9BD-4FD362EC6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B45C629-7A24-45BB-B3BA-D965F55D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EFD6188-D919-4FB7-BAC7-B07ED1D7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4439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5260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jedno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73BD70-9296-47EC-8865-48DC50BD33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A679B2A-8239-4640-86B2-33DF7F06A5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0E3082C6-27F3-4E0F-A78D-958E911D15E1}"/>
              </a:ext>
            </a:extLst>
          </p:cNvPr>
          <p:cNvSpPr/>
          <p:nvPr userDrawn="1"/>
        </p:nvSpPr>
        <p:spPr>
          <a:xfrm>
            <a:off x="6407623" y="1678634"/>
            <a:ext cx="2160000" cy="2160000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481A2F-9ED0-49D2-8CCC-7E3C311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623" y="1701770"/>
            <a:ext cx="2160000" cy="2160000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marL="26670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citace nebo drobný text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6"/>
            <a:ext cx="5615201" cy="2183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4001974"/>
            <a:ext cx="7945393" cy="2294604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362E37-B6F4-406F-8C9D-377ECF469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96" y="1757281"/>
            <a:ext cx="324000" cy="3173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762E413-8D66-41C2-9D7A-31C92C752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4214" y="3451884"/>
            <a:ext cx="324000" cy="317390"/>
          </a:xfrm>
          <a:prstGeom prst="rect">
            <a:avLst/>
          </a:prstGeo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0710F27-5468-472A-903B-2917B09C8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F80FE6C-EA42-4F15-9CDE-A35EB5850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65C06-7458-4B09-87AF-9E8F9E33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78675"/>
            <a:ext cx="3565314" cy="46179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35A8BBC-20BC-4A89-8DEB-027CA02E14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3636" y="5845248"/>
            <a:ext cx="4220406" cy="4513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2925" y="1677987"/>
            <a:ext cx="4221163" cy="40639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52422-AA53-462A-9588-C2EB15DD9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5662FE-56AF-4473-8FB8-F94BA27361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FB267E21-4D34-405D-8160-E08510993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941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D8B971FF-A85B-47DA-8BFA-B06608B891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77717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ACBDDBB8-5CD5-4978-AD19-CD6573CF53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6329" y="1752144"/>
            <a:ext cx="2556000" cy="24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EF2F59-3EE8-4600-99BC-5C4F539738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625" y="4313239"/>
            <a:ext cx="2555875" cy="1867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První text</a:t>
            </a:r>
          </a:p>
        </p:txBody>
      </p:sp>
      <p:sp>
        <p:nvSpPr>
          <p:cNvPr id="18" name="Zástupný symbol pro text 3">
            <a:extLst>
              <a:ext uri="{FF2B5EF4-FFF2-40B4-BE49-F238E27FC236}">
                <a16:creationId xmlns:a16="http://schemas.microsoft.com/office/drawing/2014/main" id="{452B7608-4F61-44E9-905F-EE70505C3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6329" y="4312635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Druhý text</a:t>
            </a:r>
          </a:p>
        </p:txBody>
      </p:sp>
      <p:sp>
        <p:nvSpPr>
          <p:cNvPr id="20" name="Zástupný symbol pro text 3">
            <a:extLst>
              <a:ext uri="{FF2B5EF4-FFF2-40B4-BE49-F238E27FC236}">
                <a16:creationId xmlns:a16="http://schemas.microsoft.com/office/drawing/2014/main" id="{A9694961-1D4B-4475-9E48-A42C702077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7842" y="4312634"/>
            <a:ext cx="2555875" cy="18681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Třetí text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71D9D79-92EA-4B0D-8D70-6BE34D85F006}"/>
              </a:ext>
            </a:extLst>
          </p:cNvPr>
          <p:cNvCxnSpPr/>
          <p:nvPr userDrawn="1"/>
        </p:nvCxnSpPr>
        <p:spPr>
          <a:xfrm>
            <a:off x="3198089" y="4312633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EC8B389-96FC-47B0-8D2E-ED3E56AECA9E}"/>
              </a:ext>
            </a:extLst>
          </p:cNvPr>
          <p:cNvCxnSpPr/>
          <p:nvPr userDrawn="1"/>
        </p:nvCxnSpPr>
        <p:spPr>
          <a:xfrm>
            <a:off x="5895829" y="4344804"/>
            <a:ext cx="0" cy="1836000"/>
          </a:xfrm>
          <a:prstGeom prst="line">
            <a:avLst/>
          </a:prstGeom>
          <a:ln w="12700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2025C9-8689-4B48-8F17-3C68DA4CF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B8D566A-8B04-4DFE-B5E0-C4423183D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graf 2">
            <a:extLst>
              <a:ext uri="{FF2B5EF4-FFF2-40B4-BE49-F238E27FC236}">
                <a16:creationId xmlns:a16="http://schemas.microsoft.com/office/drawing/2014/main" id="{39625EF4-0D99-4573-ABCD-83E81C13C3A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69913" y="1684338"/>
            <a:ext cx="8004175" cy="460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BBCD4E-1929-4BB6-B4D2-8C703C395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41ACE1-C640-451F-93CF-8AAB4D7F28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dvouřadkový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6D773097-E1D1-4068-BFDF-28B0431E804D}"/>
              </a:ext>
            </a:extLst>
          </p:cNvPr>
          <p:cNvSpPr/>
          <p:nvPr userDrawn="1"/>
        </p:nvSpPr>
        <p:spPr>
          <a:xfrm>
            <a:off x="0" y="0"/>
            <a:ext cx="9180000" cy="1385155"/>
          </a:xfrm>
          <a:prstGeom prst="rect">
            <a:avLst/>
          </a:prstGeom>
          <a:solidFill>
            <a:srgbClr val="008276"/>
          </a:solidFill>
          <a:ln>
            <a:solidFill>
              <a:srgbClr val="008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FBD9941-1351-4307-864A-F5EA5E0FD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385155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první řádek  nadpisu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4CE084-D11D-42CE-A2D3-310DA1C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8418" y="6479183"/>
            <a:ext cx="2095623" cy="365125"/>
          </a:xfrm>
        </p:spPr>
        <p:txBody>
          <a:bodyPr/>
          <a:lstStyle>
            <a:lvl1pPr>
              <a:defRPr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CB904088-836B-4F96-832E-C43FDB462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478589"/>
            <a:ext cx="5716191" cy="365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místo pro poznámku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61BD0127-6D03-4DD7-BD1B-E839F028D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9957" y="871622"/>
            <a:ext cx="5476001" cy="40526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druhý řádek textu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243075CB-445F-451D-B78F-591C98050237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15388" y="1744663"/>
            <a:ext cx="5758699" cy="384114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1296A6-9ACC-42C7-B6BE-AB8D41837E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913" y="5690937"/>
            <a:ext cx="8004175" cy="5987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</a:lstStyle>
          <a:p>
            <a:pPr lvl="0"/>
            <a:r>
              <a:rPr lang="cs-CZ" dirty="0"/>
              <a:t>Popis tabulky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7D2839-C647-4D3B-864E-39146D81B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1398025"/>
            <a:ext cx="9143935" cy="1280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8BC9D6-C0AA-488F-B9DB-80A7D07B3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85421"/>
            <a:ext cx="2160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6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67" r:id="rId10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41B7A3-1625-4A50-AEAD-39F18A94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558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A020AA-ECC7-4474-B826-21223D6C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99" y="1774210"/>
            <a:ext cx="8167333" cy="45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2E7AF-D4B8-4711-9A70-4E416AD50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2431" y="6479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8276"/>
                </a:solidFill>
              </a:defRPr>
            </a:lvl1pPr>
          </a:lstStyle>
          <a:p>
            <a:fld id="{D83BD07D-5885-48DF-B570-0C7EF7FA7CB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A03B06-45A5-4573-A15C-112DB4EA109A}"/>
              </a:ext>
            </a:extLst>
          </p:cNvPr>
          <p:cNvCxnSpPr>
            <a:cxnSpLocks/>
          </p:cNvCxnSpPr>
          <p:nvPr userDrawn="1"/>
        </p:nvCxnSpPr>
        <p:spPr>
          <a:xfrm>
            <a:off x="-30707" y="6354387"/>
            <a:ext cx="9207000" cy="0"/>
          </a:xfrm>
          <a:prstGeom prst="line">
            <a:avLst/>
          </a:prstGeom>
          <a:ln w="28575">
            <a:solidFill>
              <a:srgbClr val="0082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marL="542925" indent="0"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827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82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uploads-import/ESO/25-2017-DIS-JMK_Doporuceni_k_rovnemu_pristupu_k_predskolnimu_vzdelavani.pdf" TargetMode="External"/><Relationship Id="rId2" Type="http://schemas.openxmlformats.org/officeDocument/2006/relationships/hyperlink" Target="https://www.ochrance.cz/uploads-import/ESO/14-2017-DIS-VB_doporuceni_k_zapisum_do_skol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chrance.cz/uploads-import/ESO/47-2019-DIS-PZ-Vyzkumna_zprava.pdf" TargetMode="External"/><Relationship Id="rId4" Type="http://schemas.openxmlformats.org/officeDocument/2006/relationships/hyperlink" Target="https://www.ochrance.cz/uploads-import/ESO/67-2018-DIS-JV-doporuceni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projekty/posileni-aktivit/naplnovani_prava_na_rovne_zachazeni_a_ochrany_pred_diskriminaci_-_zaverecna_zprava.pdf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ochrance.cz/" TargetMode="External"/><Relationship Id="rId7" Type="http://schemas.openxmlformats.org/officeDocument/2006/relationships/hyperlink" Target="https://diskriminace.netventic.net/log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witter.com/ochranceprav" TargetMode="External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://www.eso.ochrance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o.ochrance.cz/Nalezene/Edit/12010" TargetMode="External"/><Relationship Id="rId2" Type="http://schemas.openxmlformats.org/officeDocument/2006/relationships/hyperlink" Target="https://eso.ochrance.cz/Nalezene/Edit/2812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so.ochrance.cz/Nalezene/Edit/7720" TargetMode="External"/><Relationship Id="rId4" Type="http://schemas.openxmlformats.org/officeDocument/2006/relationships/hyperlink" Target="https://eso.ochrance.cz/Nalezene/Edit/83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dokument/dobra_praxe_v_zajistovani_bydleni_pro_zranitelne_lidi/" TargetMode="External"/><Relationship Id="rId2" Type="http://schemas.openxmlformats.org/officeDocument/2006/relationships/hyperlink" Target="https://eso.ochrance.cz/Nalezene/Edit/6822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29154-D157-4F9F-AE4C-C3C312A5E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Veřejný ochránce práv a </a:t>
            </a:r>
            <a:r>
              <a:rPr lang="cs-CZ" dirty="0" err="1"/>
              <a:t>romové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7DB6C-1ACF-4013-A9E4-BF7E72D9E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4246" y="5202238"/>
            <a:ext cx="6962630" cy="1655762"/>
          </a:xfrm>
        </p:spPr>
        <p:txBody>
          <a:bodyPr/>
          <a:lstStyle/>
          <a:p>
            <a:r>
              <a:rPr lang="cs-CZ" dirty="0"/>
              <a:t>zasedání Rady vlády pro záležitosti romské menšiny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F9B8F2-02D4-49C6-947A-DE6B32115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Jana Kvasnicová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1D9ABF97-777C-4C49-B5E0-3D0C400021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5269"/>
          <a:stretch>
            <a:fillRect/>
          </a:stretch>
        </p:blipFill>
        <p:spPr/>
      </p:pic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FD9B705C-970D-4B8C-B0DD-1A17DDA077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4783"/>
          <a:stretch>
            <a:fillRect/>
          </a:stretch>
        </p:blipFill>
        <p:spPr/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FF1EB3C-17A2-477F-B6CA-C4DBEFC22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8384" y="5200190"/>
            <a:ext cx="2263147" cy="1655762"/>
          </a:xfrm>
        </p:spPr>
        <p:txBody>
          <a:bodyPr/>
          <a:lstStyle/>
          <a:p>
            <a:r>
              <a:rPr lang="cs-CZ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345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Doporučení k rovnému přístupu k základnímu vzdělávání</a:t>
            </a:r>
            <a:r>
              <a:rPr lang="cs-CZ" dirty="0"/>
              <a:t> (2017)</a:t>
            </a:r>
            <a:endParaRPr lang="cs-CZ" dirty="0">
              <a:hlinkClick r:id="rId3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3"/>
              </a:rPr>
              <a:t>Doporučení k rovnému přístupu k předškolnímu vzdělávání </a:t>
            </a:r>
            <a:r>
              <a:rPr lang="cs-CZ" dirty="0"/>
              <a:t>(2018)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4"/>
              </a:rPr>
              <a:t>Doporučení k nenávistným projevům na internetu </a:t>
            </a:r>
            <a:r>
              <a:rPr lang="cs-CZ" dirty="0"/>
              <a:t>(2019) – navazuje na </a:t>
            </a:r>
            <a:r>
              <a:rPr lang="cs-CZ" dirty="0">
                <a:hlinkClick r:id="rId5"/>
              </a:rPr>
              <a:t>výzkum</a:t>
            </a:r>
            <a:r>
              <a:rPr lang="cs-CZ" dirty="0"/>
              <a:t> soudních rozhodnutí k nenávistným projevům, dle kterého jsou nejčastější obětí Romové</a:t>
            </a:r>
          </a:p>
        </p:txBody>
      </p:sp>
    </p:spTree>
    <p:extLst>
      <p:ext uri="{BB962C8B-B14F-4D97-AF65-F5344CB8AC3E}">
        <p14:creationId xmlns:p14="http://schemas.microsoft.com/office/powerpoint/2010/main" val="169555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Projekt z norských fondů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naplňování práva na rovné zacházení a ochranu před diskriminací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jednou ze sledovaných oblastí: </a:t>
            </a:r>
            <a:r>
              <a:rPr lang="cs-CZ" b="1" dirty="0"/>
              <a:t>vzdělávání Romů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tři hlavní indikátory:</a:t>
            </a:r>
          </a:p>
          <a:p>
            <a:pPr marL="801688" indent="-439738">
              <a:buFont typeface="Wingdings" panose="05000000000000000000" pitchFamily="2" charset="2"/>
              <a:buChar char="§"/>
            </a:pPr>
            <a:r>
              <a:rPr lang="cs-CZ" sz="2200" dirty="0"/>
              <a:t>počet romských žáků vzdělávaných v programech se sníženými nároky</a:t>
            </a:r>
          </a:p>
          <a:p>
            <a:pPr marL="801688" indent="-439738">
              <a:buFont typeface="Wingdings" panose="05000000000000000000" pitchFamily="2" charset="2"/>
              <a:buChar char="§"/>
            </a:pPr>
            <a:r>
              <a:rPr lang="cs-CZ" sz="2200" dirty="0"/>
              <a:t>počet romských žáků v předškolním vzdělávání </a:t>
            </a:r>
          </a:p>
          <a:p>
            <a:pPr marL="801688" indent="-439738">
              <a:buFont typeface="Wingdings" panose="05000000000000000000" pitchFamily="2" charset="2"/>
              <a:buChar char="§"/>
            </a:pPr>
            <a:r>
              <a:rPr lang="cs-CZ" sz="2200" dirty="0"/>
              <a:t>počet škol s vyšším zastoupením romských žáků</a:t>
            </a:r>
            <a:endParaRPr lang="cs-CZ" sz="2200" b="1" dirty="0"/>
          </a:p>
          <a:p>
            <a:pPr marL="361950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cs-CZ" sz="2200" dirty="0">
                <a:hlinkClick r:id="rId2"/>
              </a:rPr>
              <a:t>Závěrečná zpráva </a:t>
            </a:r>
            <a:r>
              <a:rPr lang="cs-CZ" sz="2200" dirty="0"/>
              <a:t>(2023): doporučení MŠMT, ČŠI, obcím</a:t>
            </a:r>
          </a:p>
        </p:txBody>
      </p:sp>
    </p:spTree>
    <p:extLst>
      <p:ext uri="{BB962C8B-B14F-4D97-AF65-F5344CB8AC3E}">
        <p14:creationId xmlns:p14="http://schemas.microsoft.com/office/powerpoint/2010/main" val="260010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obětem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Výhled do budoucna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Směrnice o standardech pro orgány rovného zacházení: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účinnější pomoc obětem diskriminace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předkládání vyjádření k soudu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posílení pravomocí:</a:t>
            </a:r>
          </a:p>
          <a:p>
            <a:pPr marL="896938" indent="-342900">
              <a:buFont typeface="Wingdings" panose="05000000000000000000" pitchFamily="2" charset="2"/>
              <a:buChar char="§"/>
            </a:pPr>
            <a:r>
              <a:rPr lang="cs-CZ" dirty="0"/>
              <a:t>zastupovat oběti nebo </a:t>
            </a:r>
          </a:p>
          <a:p>
            <a:pPr marL="896938" indent="-342900">
              <a:buFont typeface="Wingdings" panose="05000000000000000000" pitchFamily="2" charset="2"/>
              <a:buChar char="§"/>
            </a:pPr>
            <a:r>
              <a:rPr lang="cs-CZ" dirty="0"/>
              <a:t>vystupovat na podporu nebo </a:t>
            </a:r>
          </a:p>
          <a:p>
            <a:pPr marL="896938" indent="-342900">
              <a:buFont typeface="Wingdings" panose="05000000000000000000" pitchFamily="2" charset="2"/>
              <a:buChar char="§"/>
            </a:pPr>
            <a:r>
              <a:rPr lang="cs-CZ" dirty="0"/>
              <a:t>žaloba k ochraně veřejného zájmu. </a:t>
            </a:r>
          </a:p>
        </p:txBody>
      </p:sp>
    </p:spTree>
    <p:extLst>
      <p:ext uri="{BB962C8B-B14F-4D97-AF65-F5344CB8AC3E}">
        <p14:creationId xmlns:p14="http://schemas.microsoft.com/office/powerpoint/2010/main" val="149623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F1FF7-29EB-4E81-AB4E-24890CB8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4B6DF9-9B23-4230-958E-FC4D0191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D07D-5885-48DF-B570-0C7EF7FA7CBC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82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82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10B25F7-4F4F-4C03-B6F4-A599A0C4D5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B2ACD70A-2EB5-4294-8BAE-008FA003FB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20449" y="1720840"/>
            <a:ext cx="318577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www.ochrance.cz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www.eso.ochrance.cz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Evidence stanovisek ochránce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www.facebook.com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Veřejný ochránce práv – ombudsman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www.twitter.com/ochranceprav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D4CD880-9C85-490F-903A-1576A6832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3635" y="5760713"/>
            <a:ext cx="4220406" cy="451329"/>
          </a:xfrm>
        </p:spPr>
        <p:txBody>
          <a:bodyPr>
            <a:noAutofit/>
          </a:bodyPr>
          <a:lstStyle/>
          <a:p>
            <a:r>
              <a:rPr lang="cs-CZ" sz="1800" dirty="0"/>
              <a:t>E-</a:t>
            </a:r>
            <a:r>
              <a:rPr lang="cs-CZ" sz="1800" dirty="0" err="1"/>
              <a:t>learning</a:t>
            </a:r>
            <a:r>
              <a:rPr lang="cs-CZ" sz="1800" dirty="0"/>
              <a:t> antidiskriminačního práva: </a:t>
            </a:r>
            <a:r>
              <a:rPr lang="cs-CZ" sz="1800" dirty="0">
                <a:hlinkClick r:id="rId7"/>
              </a:rPr>
              <a:t>https://diskriminace.netventic.net/login</a:t>
            </a:r>
            <a:r>
              <a:rPr lang="cs-CZ" sz="1800" dirty="0"/>
              <a:t> 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104" r="3027"/>
          <a:stretch/>
        </p:blipFill>
        <p:spPr>
          <a:xfrm>
            <a:off x="4328613" y="1684194"/>
            <a:ext cx="4245428" cy="3978448"/>
          </a:xfrm>
        </p:spPr>
      </p:pic>
    </p:spTree>
    <p:extLst>
      <p:ext uri="{BB962C8B-B14F-4D97-AF65-F5344CB8AC3E}">
        <p14:creationId xmlns:p14="http://schemas.microsoft.com/office/powerpoint/2010/main" val="167724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A810-6C57-4439-9437-C43D5016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 ochránce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3FE5AF-99CE-4738-8C66-04B415F3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cs-CZ" dirty="0"/>
              <a:t>Zákon č. 349/1999 Sb., o veřejném ochránci práv, ve znění pozdějších předpisů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2000 – tzv. původní působnost – </a:t>
            </a:r>
            <a:r>
              <a:rPr lang="cs-CZ" b="1" dirty="0"/>
              <a:t>šetření úřadů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2006 – systematické návštěvy – sledování podmínek v zařízeních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cs-CZ" dirty="0"/>
              <a:t>2009 – </a:t>
            </a:r>
            <a:r>
              <a:rPr lang="cs-CZ" b="1" dirty="0"/>
              <a:t>národní orgán pro rovné zacházení</a:t>
            </a:r>
            <a:br>
              <a:rPr lang="cs-CZ" b="1" dirty="0"/>
            </a:br>
            <a:r>
              <a:rPr lang="cs-CZ" b="1" dirty="0"/>
              <a:t>	a ochranu před diskriminací </a:t>
            </a:r>
            <a:r>
              <a:rPr lang="cs-CZ" i="1" dirty="0"/>
              <a:t>(</a:t>
            </a:r>
            <a:r>
              <a:rPr lang="cs-CZ" i="1" dirty="0" err="1"/>
              <a:t>equality</a:t>
            </a:r>
            <a:r>
              <a:rPr lang="cs-CZ" i="1" dirty="0"/>
              <a:t> body)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2012 – sledování správního vyhoštění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2018 – monitorování práv lidí s postižením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2025? – dětský ombudsman a národní lidskoprávní instituce?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44899-64A0-4D22-8A80-4F6A486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226321-8250-4BA9-8507-36FEA6A31E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88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2D269-C197-484A-9BA8-28A4C968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 ochránce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BFC167-501F-4997-87AF-CB25D85C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841F21-99B6-46EF-8B4F-049B97052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376A35-F18C-4015-B7DD-A55B364BA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oblasti diskriminace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6E2A59-5699-4D63-86C5-893BB2C72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Ochránce přispívá k prosazování práva na rovné zacházení se všemi osobami bez ohledu na jejich </a:t>
            </a:r>
            <a:r>
              <a:rPr lang="cs-CZ" dirty="0"/>
              <a:t>rasu nebo </a:t>
            </a:r>
            <a:r>
              <a:rPr lang="cs-CZ" b="1" dirty="0"/>
              <a:t>etnický původ</a:t>
            </a:r>
            <a:r>
              <a:rPr lang="cs-CZ" dirty="0"/>
              <a:t>, národnost, pohlaví, sexuální orientaci, věk, zdravotní postižení, náboženské vyznání, víru nebo světový názor a za tím účelem</a:t>
            </a:r>
          </a:p>
          <a:p>
            <a:r>
              <a:rPr lang="cs-CZ" b="1" dirty="0"/>
              <a:t>a)</a:t>
            </a:r>
            <a:r>
              <a:rPr lang="cs-CZ" dirty="0"/>
              <a:t> poskytuje </a:t>
            </a:r>
            <a:r>
              <a:rPr lang="cs-CZ" b="1" dirty="0"/>
              <a:t>metodickou pomoc obětem diskriminace </a:t>
            </a:r>
            <a:r>
              <a:rPr lang="cs-CZ" dirty="0"/>
              <a:t>při podávání návrhů na zahájení řízení z důvodů diskriminace,</a:t>
            </a:r>
          </a:p>
          <a:p>
            <a:r>
              <a:rPr lang="cs-CZ" b="1" dirty="0"/>
              <a:t>b)</a:t>
            </a:r>
            <a:r>
              <a:rPr lang="cs-CZ" dirty="0"/>
              <a:t> provádí </a:t>
            </a:r>
            <a:r>
              <a:rPr lang="cs-CZ" b="1" dirty="0"/>
              <a:t>výzkum</a:t>
            </a:r>
            <a:r>
              <a:rPr lang="cs-CZ" dirty="0"/>
              <a:t>,</a:t>
            </a:r>
          </a:p>
          <a:p>
            <a:r>
              <a:rPr lang="cs-CZ" b="1" dirty="0"/>
              <a:t>c)</a:t>
            </a:r>
            <a:r>
              <a:rPr lang="cs-CZ" dirty="0"/>
              <a:t> zveřejňuje </a:t>
            </a:r>
            <a:r>
              <a:rPr lang="cs-CZ" b="1" dirty="0"/>
              <a:t>zprávy</a:t>
            </a:r>
            <a:r>
              <a:rPr lang="cs-CZ" dirty="0"/>
              <a:t> a vydává </a:t>
            </a:r>
            <a:r>
              <a:rPr lang="cs-CZ" b="1" dirty="0"/>
              <a:t>doporučení</a:t>
            </a:r>
            <a:r>
              <a:rPr lang="cs-CZ" dirty="0"/>
              <a:t> k otázkám souvisejícím s diskriminací,</a:t>
            </a:r>
          </a:p>
          <a:p>
            <a:r>
              <a:rPr lang="cs-CZ" b="1" dirty="0"/>
              <a:t>d)</a:t>
            </a:r>
            <a:r>
              <a:rPr lang="cs-CZ" dirty="0"/>
              <a:t> zajišťuje výměnu dostupných informací s příslušnými evropskými subjekty.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129AB-6636-4CB2-A5B4-82DB0EB8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pomoc </a:t>
            </a:r>
            <a:br>
              <a:rPr lang="cs-CZ" dirty="0"/>
            </a:br>
            <a:r>
              <a:rPr lang="cs-CZ" dirty="0"/>
              <a:t>obětem diskriminace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082A17-066A-438E-9DAB-395D0057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stěžejní část práce ombudsmana na poli rovného zacházení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spočívá v: </a:t>
            </a:r>
          </a:p>
          <a:p>
            <a:pPr marL="534988" indent="-173038">
              <a:buFont typeface="Wingdings" panose="05000000000000000000" pitchFamily="2" charset="2"/>
              <a:buChar char="§"/>
            </a:pPr>
            <a:r>
              <a:rPr lang="cs-CZ" dirty="0"/>
              <a:t>posouzení, zda se může jednat o diskriminaci,</a:t>
            </a:r>
          </a:p>
          <a:p>
            <a:pPr marL="534988" indent="-173038">
              <a:buFont typeface="Wingdings" panose="05000000000000000000" pitchFamily="2" charset="2"/>
              <a:buChar char="§"/>
            </a:pPr>
            <a:r>
              <a:rPr lang="cs-CZ" dirty="0"/>
              <a:t>pomoci se získáváním informací či důkazů o diskriminaci,</a:t>
            </a:r>
          </a:p>
          <a:p>
            <a:pPr marL="534988" indent="-173038">
              <a:buFont typeface="Wingdings" panose="05000000000000000000" pitchFamily="2" charset="2"/>
              <a:buChar char="§"/>
            </a:pPr>
            <a:r>
              <a:rPr lang="cs-CZ" dirty="0"/>
              <a:t>poskytování rad ohledně možností obrany (kontrolní orgány, soudy…)</a:t>
            </a:r>
          </a:p>
          <a:p>
            <a:pPr marL="534988" indent="-173038">
              <a:buFont typeface="Wingdings" panose="05000000000000000000" pitchFamily="2" charset="2"/>
              <a:buChar char="§"/>
            </a:pPr>
            <a:r>
              <a:rPr lang="cs-CZ" dirty="0"/>
              <a:t>zprostředkování právního zastoupení (Pro Bono aliance)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C6A31D-6F3D-4969-96C7-60EE10FAF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129AB-6636-4CB2-A5B4-82DB0EB8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pomoc </a:t>
            </a:r>
            <a:br>
              <a:rPr lang="cs-CZ" dirty="0"/>
            </a:br>
            <a:r>
              <a:rPr lang="cs-CZ" dirty="0"/>
              <a:t>obětem diskriminace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C6A31D-6F3D-4969-96C7-60EE10FAF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83" y="1518249"/>
            <a:ext cx="5192742" cy="48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obětem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28650" y="6478589"/>
            <a:ext cx="7204135" cy="365125"/>
          </a:xfrm>
        </p:spPr>
        <p:txBody>
          <a:bodyPr>
            <a:normAutofit/>
          </a:bodyPr>
          <a:lstStyle/>
          <a:p>
            <a:r>
              <a:rPr lang="cs-CZ" dirty="0"/>
              <a:t>*údaje za rok 2024 pouze do 30. 11. 2024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Statistiky podnětů</a:t>
            </a: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65515"/>
              </p:ext>
            </p:extLst>
          </p:nvPr>
        </p:nvGraphicFramePr>
        <p:xfrm>
          <a:off x="422275" y="1276888"/>
          <a:ext cx="8151813" cy="501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07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obětem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Statistiky podnětů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78676"/>
            <a:ext cx="7945391" cy="578101"/>
          </a:xfrm>
        </p:spPr>
        <p:txBody>
          <a:bodyPr/>
          <a:lstStyle/>
          <a:p>
            <a:r>
              <a:rPr lang="cs-CZ" dirty="0"/>
              <a:t>Nejčastější oblast namítané diskriminace dlouhodobě: bydlení</a:t>
            </a:r>
          </a:p>
          <a:p>
            <a:endParaRPr lang="cs-CZ" dirty="0"/>
          </a:p>
        </p:txBody>
      </p:sp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3108329649"/>
              </p:ext>
            </p:extLst>
          </p:nvPr>
        </p:nvGraphicFramePr>
        <p:xfrm>
          <a:off x="1467389" y="212976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00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obětem diskriminace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Případy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Odmítání romských dětí při zápisu do základní školy</a:t>
            </a:r>
            <a:r>
              <a:rPr lang="cs-CZ" dirty="0"/>
              <a:t> – diskriminace potvrzena soudem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3"/>
              </a:rPr>
              <a:t>Segregační nastavení školských obvodů </a:t>
            </a:r>
            <a:r>
              <a:rPr lang="cs-CZ" dirty="0"/>
              <a:t>– předání Ministerstvu vnitra, změna vyhlášky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4"/>
              </a:rPr>
              <a:t>Diskriminace Romů ze strany realitních kanceláří </a:t>
            </a:r>
            <a:r>
              <a:rPr lang="cs-CZ" dirty="0"/>
              <a:t>– šetření postupu České obchodní inspekce, pokuta pro realitní kancelář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Obecní bydlení – </a:t>
            </a:r>
            <a:r>
              <a:rPr lang="cs-CZ" dirty="0">
                <a:hlinkClick r:id="rId5"/>
              </a:rPr>
              <a:t>náhradní byt pro Roma v horší kvalitě a lokalitě než pro ostatní nájemce</a:t>
            </a:r>
            <a:r>
              <a:rPr lang="cs-CZ" dirty="0"/>
              <a:t> – obec napravila</a:t>
            </a:r>
          </a:p>
        </p:txBody>
      </p:sp>
    </p:spTree>
    <p:extLst>
      <p:ext uri="{BB962C8B-B14F-4D97-AF65-F5344CB8AC3E}">
        <p14:creationId xmlns:p14="http://schemas.microsoft.com/office/powerpoint/2010/main" val="142672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D07D-5885-48DF-B570-0C7EF7FA7CB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Výzkum k otázce etnického složení žáků bývalých zvláštních škol </a:t>
            </a:r>
            <a:r>
              <a:rPr lang="cs-CZ" dirty="0"/>
              <a:t>(2011)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Výzkum a navazující doporučení ke společnému vzdělávání romských a neromských dětí </a:t>
            </a:r>
            <a:r>
              <a:rPr lang="cs-CZ" dirty="0"/>
              <a:t>(2018)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Výzkum </a:t>
            </a:r>
            <a:r>
              <a:rPr lang="cs-CZ" dirty="0">
                <a:hlinkClick r:id="rId3"/>
              </a:rPr>
              <a:t>Dobrá praxe při zajišťování bydlení pro zranitelní lidi </a:t>
            </a:r>
            <a:r>
              <a:rPr lang="cs-CZ" dirty="0"/>
              <a:t>(2023) – zapojení romských organizací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358123"/>
      </p:ext>
    </p:extLst>
  </p:cSld>
  <p:clrMapOvr>
    <a:masterClrMapping/>
  </p:clrMapOvr>
</p:sld>
</file>

<file path=ppt/theme/theme1.xml><?xml version="1.0" encoding="utf-8"?>
<a:theme xmlns:a="http://schemas.openxmlformats.org/drawingml/2006/main" name="Ombudsman">
  <a:themeElements>
    <a:clrScheme name="Ombudsman_obecny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008276"/>
      </a:accent1>
      <a:accent2>
        <a:srgbClr val="00C8B5"/>
      </a:accent2>
      <a:accent3>
        <a:srgbClr val="9CBCB7"/>
      </a:accent3>
      <a:accent4>
        <a:srgbClr val="E2EFD9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28225EBB-2630-48DB-8B24-ADFFC27FC8DA}"/>
    </a:ext>
  </a:extLst>
</a:theme>
</file>

<file path=ppt/theme/theme2.xml><?xml version="1.0" encoding="utf-8"?>
<a:theme xmlns:a="http://schemas.openxmlformats.org/drawingml/2006/main" name="Ombudsman oranžová">
  <a:themeElements>
    <a:clrScheme name="Ombudsman_oranžová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FF7D28"/>
      </a:accent1>
      <a:accent2>
        <a:srgbClr val="FF9933"/>
      </a:accent2>
      <a:accent3>
        <a:srgbClr val="FFCC66"/>
      </a:accent3>
      <a:accent4>
        <a:srgbClr val="FFFFCC"/>
      </a:accent4>
      <a:accent5>
        <a:srgbClr val="D8D8D8"/>
      </a:accent5>
      <a:accent6>
        <a:srgbClr val="7F7F7F"/>
      </a:accent6>
      <a:hlink>
        <a:srgbClr val="008276"/>
      </a:hlink>
      <a:folHlink>
        <a:srgbClr val="00827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ranzova.potx" id="{4ED67FAC-6B81-4A73-BCD3-A41C968AD141}" vid="{10AD2DC5-92D1-4CE1-A1A3-A71AFEE6565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skupiny" ma:contentTypeID="0x0101006EDF6CC29803465DB8612F42985C3B6E00B38EA2D78881764C8349506CE4316CED" ma:contentTypeVersion="1" ma:contentTypeDescription="Typ obsahu - Dokument skupiny" ma:contentTypeScope="" ma:versionID="38f26188abfbad6fa24b904c22e0570b">
  <xsd:schema xmlns:xsd="http://www.w3.org/2001/XMLSchema" xmlns:xs="http://www.w3.org/2001/XMLSchema" xmlns:p="http://schemas.microsoft.com/office/2006/metadata/properties" xmlns:ns2="bd16073b-c869-4f2f-9494-f7b74c7fa396" xmlns:ns3="bb2f8077-9203-4bb5-a07a-4ff1695ee889" targetNamespace="http://schemas.microsoft.com/office/2006/metadata/properties" ma:root="true" ma:fieldsID="60e2d4600d330c06a1f436decf4a9270" ns2:_="" ns3:_="">
    <xsd:import namespace="bd16073b-c869-4f2f-9494-f7b74c7fa396"/>
    <xsd:import namespace="bb2f8077-9203-4bb5-a07a-4ff1695ee889"/>
    <xsd:element name="properties">
      <xsd:complexType>
        <xsd:sequence>
          <xsd:element name="documentManagement">
            <xsd:complexType>
              <xsd:all>
                <xsd:element ref="ns2:Komentar" minOccurs="0"/>
                <xsd:element ref="ns2:Stav" minOccurs="0"/>
                <xsd:element ref="ns2:OmezenyPristup" minOccurs="0"/>
                <xsd:element ref="ns2:OpravneniUzivatele" minOccurs="0"/>
                <xsd:element ref="ns2:Pripominkujici" minOccurs="0"/>
                <xsd:element ref="ns2:Schvalovatele" minOccurs="0"/>
                <xsd:element ref="ns2:HistoriePripominek" minOccurs="0"/>
                <xsd:element ref="ns2:HistorieSchvalovani" minOccurs="0"/>
                <xsd:element ref="ns2:SkartacniRezim" minOccurs="0"/>
                <xsd:element ref="ns2:ElektronickyOriginal" minOccurs="0"/>
                <xsd:element ref="ns2:ValidacniProtokol" minOccurs="0"/>
                <xsd:element ref="ns2:PecetDokumentu" minOccurs="0"/>
                <xsd:element ref="ns2:ELDAXID" minOccurs="0"/>
                <xsd:element ref="ns2:ELDAXStav" minOccurs="0"/>
                <xsd:element ref="ns2:ELDAXInfo" minOccurs="0"/>
                <xsd:element ref="ns2:DurableId" minOccurs="0"/>
                <xsd:element ref="ns2:ib568a31b49d40a8a15f61adb109fb1a" minOccurs="0"/>
                <xsd:element ref="ns3:TaxCatchAll" minOccurs="0"/>
                <xsd:element ref="ns2:a7592298102041b2a445777e90be920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6073b-c869-4f2f-9494-f7b74c7fa396" elementFormDefault="qualified">
    <xsd:import namespace="http://schemas.microsoft.com/office/2006/documentManagement/types"/>
    <xsd:import namespace="http://schemas.microsoft.com/office/infopath/2007/PartnerControls"/>
    <xsd:element name="Komentar" ma:index="8" nillable="true" ma:displayName="Komentář" ma:internalName="Komentar">
      <xsd:simpleType>
        <xsd:restriction base="dms:Note"/>
      </xsd:simpleType>
    </xsd:element>
    <xsd:element name="Stav" ma:index="9" nillable="true" ma:displayName="Stav" ma:default="Koncept" ma:format="Dropdown" ma:hidden="true" ma:internalName="Stav">
      <xsd:simpleType>
        <xsd:restriction base="dms:Choice">
          <xsd:enumeration value="Koncept"/>
          <xsd:enumeration value="V procesu připomínkování"/>
          <xsd:enumeration value="Připomínkováno"/>
          <xsd:enumeration value="V procesu schvalování"/>
          <xsd:enumeration value="Schváleno"/>
          <xsd:enumeration value="Neschváleno"/>
        </xsd:restriction>
      </xsd:simpleType>
    </xsd:element>
    <xsd:element name="OmezenyPristup" ma:index="12" nillable="true" ma:displayName="Omezený přístup" ma:default="0" ma:hidden="true" ma:internalName="OmezenyPristup">
      <xsd:simpleType>
        <xsd:restriction base="dms:Boolean"/>
      </xsd:simpleType>
    </xsd:element>
    <xsd:element name="OpravneniUzivatele" ma:index="13" nillable="true" ma:displayName="Oprávnění uživatelé" ma:hidden="true" ma:internalName="OpravneniUzivate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ipominkujici" ma:index="14" nillable="true" ma:displayName="Připomínkující" ma:hidden="true" ma:internalName="Pripominkujic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chvalovatele" ma:index="15" nillable="true" ma:displayName="Schvalovatelé" ma:hidden="true" ma:internalName="Schvalovate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istoriePripominek" ma:index="16" nillable="true" ma:displayName="Historie připomínek" ma:hidden="true" ma:internalName="HistoriePripominek">
      <xsd:simpleType>
        <xsd:restriction base="dms:Note"/>
      </xsd:simpleType>
    </xsd:element>
    <xsd:element name="HistorieSchvalovani" ma:index="17" nillable="true" ma:displayName="Historie schvalování" ma:hidden="true" ma:internalName="HistorieSchvalovani">
      <xsd:simpleType>
        <xsd:restriction base="dms:Note"/>
      </xsd:simpleType>
    </xsd:element>
    <xsd:element name="SkartacniRezim" ma:index="18" nillable="true" ma:displayName="Skartační režim" ma:hidden="true" ma:internalName="SkartacniRezim">
      <xsd:simpleType>
        <xsd:restriction base="dms:Unknown"/>
      </xsd:simpleType>
    </xsd:element>
    <xsd:element name="ElektronickyOriginal" ma:index="19" nillable="true" ma:displayName="Elektronický originál" ma:format="Hyperlink" ma:hidden="true" ma:internalName="ElektronickyOrigina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alidacniProtokol" ma:index="20" nillable="true" ma:displayName="Validační protokol" ma:format="Hyperlink" ma:hidden="true" ma:internalName="ValidacniProtoko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ecetDokumentu" ma:index="21" nillable="true" ma:displayName="Pečeť dokumentu" ma:hidden="true" ma:internalName="PecetDokumentu">
      <xsd:simpleType>
        <xsd:restriction base="dms:Boolean"/>
      </xsd:simpleType>
    </xsd:element>
    <xsd:element name="ELDAXID" ma:index="22" nillable="true" ma:displayName="ELDAX - ID" ma:hidden="true" ma:internalName="ELDAXID">
      <xsd:simpleType>
        <xsd:restriction base="dms:Text"/>
      </xsd:simpleType>
    </xsd:element>
    <xsd:element name="ELDAXStav" ma:index="23" nillable="true" ma:displayName="ELDAX - Stav" ma:default="Nearchivováno" ma:hidden="true" ma:internalName="ELDAXStav">
      <xsd:simpleType>
        <xsd:restriction base="dms:Choice">
          <xsd:enumeration value="Čeká na archivaci"/>
          <xsd:enumeration value="Archivováno"/>
          <xsd:enumeration value="Nearchivováno"/>
          <xsd:enumeration value="Skartováno"/>
          <xsd:enumeration value="Chyba archivace"/>
        </xsd:restriction>
      </xsd:simpleType>
    </xsd:element>
    <xsd:element name="ELDAXInfo" ma:index="24" nillable="true" ma:displayName="ELDAX - Poznámka" ma:hidden="true" ma:internalName="ELDAXInfo">
      <xsd:simpleType>
        <xsd:restriction base="dms:Note"/>
      </xsd:simpleType>
    </xsd:element>
    <xsd:element name="DurableId" ma:index="25" nillable="true" ma:displayName="DurableId" ma:internalName="DurableId">
      <xsd:simpleType>
        <xsd:restriction base="dms:Text"/>
      </xsd:simpleType>
    </xsd:element>
    <xsd:element name="ib568a31b49d40a8a15f61adb109fb1a" ma:index="26" nillable="true" ma:taxonomy="true" ma:internalName="ib568a31b49d40a8a15f61adb109fb1a" ma:taxonomyFieldName="Odbor" ma:displayName="Odbor" ma:fieldId="{2b568a31-b49d-40a8-a15f-61adb109fb1a}" ma:sspId="d7f8e0fe-bc49-447d-89f7-f5b8c7f0f9cd" ma:termSetId="92857a38-5979-485b-ab8a-637998c0a5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592298102041b2a445777e90be9208" ma:index="28" nillable="true" ma:taxonomy="true" ma:internalName="a7592298102041b2a445777e90be9208" ma:taxonomyFieldName="TypDokumentu" ma:displayName="Typ dokumentu" ma:default="1;#Obecný dokument|86c8b00d-0869-4808-b477-60d5420287e0" ma:fieldId="{a7592298-1020-41b2-a445-777e90be9208}" ma:sspId="d7f8e0fe-bc49-447d-89f7-f5b8c7f0f9cd" ma:termSetId="f075300f-2dc2-44ca-9d35-ac366e75b40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f8077-9203-4bb5-a07a-4ff1695ee889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0808ae97-9001-495c-aca8-604db469dd98}" ma:internalName="TaxCatchAll" ma:showField="CatchAllData" ma:web="bb2f8077-9203-4bb5-a07a-4ff1695ee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b568a31b49d40a8a15f61adb109fb1a xmlns="bd16073b-c869-4f2f-9494-f7b74c7fa396">
      <Terms xmlns="http://schemas.microsoft.com/office/infopath/2007/PartnerControls"/>
    </ib568a31b49d40a8a15f61adb109fb1a>
    <PecetDokumentu xmlns="bd16073b-c869-4f2f-9494-f7b74c7fa396" xsi:nil="true"/>
    <Stav xmlns="bd16073b-c869-4f2f-9494-f7b74c7fa396">Koncept</Stav>
    <OmezenyPristup xmlns="bd16073b-c869-4f2f-9494-f7b74c7fa396">false</OmezenyPristup>
    <HistoriePripominek xmlns="bd16073b-c869-4f2f-9494-f7b74c7fa396" xsi:nil="true"/>
    <ElektronickyOriginal xmlns="bd16073b-c869-4f2f-9494-f7b74c7fa396">
      <Url xsi:nil="true"/>
      <Description xsi:nil="true"/>
    </ElektronickyOriginal>
    <HistorieSchvalovani xmlns="bd16073b-c869-4f2f-9494-f7b74c7fa396" xsi:nil="true"/>
    <ELDAXInfo xmlns="bd16073b-c869-4f2f-9494-f7b74c7fa396" xsi:nil="true"/>
    <ValidacniProtokol xmlns="bd16073b-c869-4f2f-9494-f7b74c7fa396">
      <Url xsi:nil="true"/>
      <Description xsi:nil="true"/>
    </ValidacniProtokol>
    <ELDAXID xmlns="bd16073b-c869-4f2f-9494-f7b74c7fa396" xsi:nil="true"/>
    <a7592298102041b2a445777e90be9208 xmlns="bd16073b-c869-4f2f-9494-f7b74c7fa3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Obecný dokument</TermName>
          <TermId xmlns="http://schemas.microsoft.com/office/infopath/2007/PartnerControls">86c8b00d-0869-4808-b477-60d5420287e0</TermId>
        </TermInfo>
      </Terms>
    </a7592298102041b2a445777e90be9208>
    <SkartacniRezim xmlns="bd16073b-c869-4f2f-9494-f7b74c7fa396" xsi:nil="true"/>
    <Komentar xmlns="bd16073b-c869-4f2f-9494-f7b74c7fa396" xsi:nil="true"/>
    <Pripominkujici xmlns="bd16073b-c869-4f2f-9494-f7b74c7fa396">
      <UserInfo>
        <DisplayName/>
        <AccountId xsi:nil="true"/>
        <AccountType/>
      </UserInfo>
    </Pripominkujici>
    <DurableId xmlns="bd16073b-c869-4f2f-9494-f7b74c7fa396" xsi:nil="true"/>
    <OpravneniUzivatele xmlns="bd16073b-c869-4f2f-9494-f7b74c7fa396">
      <UserInfo>
        <DisplayName/>
        <AccountId xsi:nil="true"/>
        <AccountType/>
      </UserInfo>
    </OpravneniUzivatele>
    <ELDAXStav xmlns="bd16073b-c869-4f2f-9494-f7b74c7fa396">Nearchivováno</ELDAXStav>
    <Schvalovatele xmlns="bd16073b-c869-4f2f-9494-f7b74c7fa396">
      <UserInfo>
        <DisplayName/>
        <AccountId xsi:nil="true"/>
        <AccountType/>
      </UserInfo>
    </Schvalovatele>
    <TaxCatchAll xmlns="bb2f8077-9203-4bb5-a07a-4ff1695ee889"/>
  </documentManagement>
</p:properties>
</file>

<file path=customXml/itemProps1.xml><?xml version="1.0" encoding="utf-8"?>
<ds:datastoreItem xmlns:ds="http://schemas.openxmlformats.org/officeDocument/2006/customXml" ds:itemID="{727EF3D8-BFDA-4AF8-8F32-969967C30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BC365-92CE-405C-8DF8-1BCE3A629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6073b-c869-4f2f-9494-f7b74c7fa396"/>
    <ds:schemaRef ds:uri="bb2f8077-9203-4bb5-a07a-4ff1695ee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1C885-7DE4-4726-BDDC-66042D884FC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16073b-c869-4f2f-9494-f7b74c7fa396"/>
    <ds:schemaRef ds:uri="bb2f8077-9203-4bb5-a07a-4ff1695ee88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Prezentace_DIS</Template>
  <TotalTime>368</TotalTime>
  <Words>593</Words>
  <Application>Microsoft Office PowerPoint</Application>
  <PresentationFormat>Předvádění na obrazovce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Ombudsman</vt:lpstr>
      <vt:lpstr>Ombudsman oranžová</vt:lpstr>
      <vt:lpstr>Veřejný ochránce práv a romové</vt:lpstr>
      <vt:lpstr>Působnost ochránce</vt:lpstr>
      <vt:lpstr>Působnost ochránce</vt:lpstr>
      <vt:lpstr>Metodická pomoc  obětem diskriminace</vt:lpstr>
      <vt:lpstr>Metodická pomoc  obětem diskriminace</vt:lpstr>
      <vt:lpstr>Pomoc obětem</vt:lpstr>
      <vt:lpstr>Pomoc obětem</vt:lpstr>
      <vt:lpstr>Pomoc obětem diskriminace</vt:lpstr>
      <vt:lpstr>Výzkum</vt:lpstr>
      <vt:lpstr>Doporučení</vt:lpstr>
      <vt:lpstr>Monitoring</vt:lpstr>
      <vt:lpstr>Pomoc obětem diskriminace</vt:lpstr>
      <vt:lpstr>Děkuji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Mikulčická Jana, Mgr.</dc:creator>
  <cp:keywords>MF</cp:keywords>
  <cp:lastModifiedBy>Nguyen Dieu Thuy</cp:lastModifiedBy>
  <cp:revision>26</cp:revision>
  <dcterms:created xsi:type="dcterms:W3CDTF">2024-11-29T10:11:05Z</dcterms:created>
  <dcterms:modified xsi:type="dcterms:W3CDTF">2025-02-03T13:25:54Z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0x0101006EDF6CC29803465DB8612F42985C3B6E00B38EA2D78881764C8349506CE4316CED</vt:lpwstr>
  </property>
</Properties>
</file>