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60" r:id="rId5"/>
    <p:sldId id="296" r:id="rId6"/>
    <p:sldId id="295" r:id="rId7"/>
    <p:sldId id="278" r:id="rId8"/>
    <p:sldId id="287" r:id="rId9"/>
    <p:sldId id="281" r:id="rId10"/>
    <p:sldId id="289" r:id="rId11"/>
    <p:sldId id="284" r:id="rId12"/>
    <p:sldId id="299" r:id="rId13"/>
    <p:sldId id="300" r:id="rId14"/>
    <p:sldId id="298" r:id="rId15"/>
    <p:sldId id="291" r:id="rId16"/>
  </p:sldIdLst>
  <p:sldSz cx="9144000" cy="6858000" type="screen4x3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6"/>
    <a:srgbClr val="FF7D28"/>
    <a:srgbClr val="AFC32D"/>
    <a:srgbClr val="005F8C"/>
    <a:srgbClr val="AA0546"/>
    <a:srgbClr val="9CB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Vývoj podnětů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mimo působnost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List1!$A$2:$A$10</c:f>
              <c:numCache>
                <c:formatCode>General</c:formatCode>
                <c:ptCount val="9"/>
                <c:pt idx="0">
                  <c:v>2001</c:v>
                </c:pt>
                <c:pt idx="1">
                  <c:v>2006</c:v>
                </c:pt>
                <c:pt idx="2">
                  <c:v>2010</c:v>
                </c:pt>
                <c:pt idx="3">
                  <c:v>2016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List1!$B$2:$B$10</c:f>
              <c:numCache>
                <c:formatCode>General</c:formatCode>
                <c:ptCount val="9"/>
                <c:pt idx="0">
                  <c:v>2758</c:v>
                </c:pt>
                <c:pt idx="1">
                  <c:v>2905</c:v>
                </c:pt>
                <c:pt idx="2">
                  <c:v>2725</c:v>
                </c:pt>
                <c:pt idx="3">
                  <c:v>2847</c:v>
                </c:pt>
                <c:pt idx="4">
                  <c:v>2151</c:v>
                </c:pt>
                <c:pt idx="5">
                  <c:v>2540</c:v>
                </c:pt>
                <c:pt idx="6">
                  <c:v>2396</c:v>
                </c:pt>
                <c:pt idx="7">
                  <c:v>2204</c:v>
                </c:pt>
                <c:pt idx="8">
                  <c:v>1954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D-41EE-B2B0-E332625E50D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 působnosti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List1!$A$2:$A$10</c:f>
              <c:numCache>
                <c:formatCode>General</c:formatCode>
                <c:ptCount val="9"/>
                <c:pt idx="0">
                  <c:v>2001</c:v>
                </c:pt>
                <c:pt idx="1">
                  <c:v>2006</c:v>
                </c:pt>
                <c:pt idx="2">
                  <c:v>2010</c:v>
                </c:pt>
                <c:pt idx="3">
                  <c:v>2016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List1!$C$2:$C$10</c:f>
              <c:numCache>
                <c:formatCode>General</c:formatCode>
                <c:ptCount val="9"/>
                <c:pt idx="0">
                  <c:v>3238</c:v>
                </c:pt>
                <c:pt idx="1">
                  <c:v>3550</c:v>
                </c:pt>
                <c:pt idx="2">
                  <c:v>3614</c:v>
                </c:pt>
                <c:pt idx="3">
                  <c:v>5542</c:v>
                </c:pt>
                <c:pt idx="4">
                  <c:v>5255</c:v>
                </c:pt>
                <c:pt idx="5">
                  <c:v>5386</c:v>
                </c:pt>
                <c:pt idx="6">
                  <c:v>5592</c:v>
                </c:pt>
                <c:pt idx="7">
                  <c:v>5323</c:v>
                </c:pt>
                <c:pt idx="8">
                  <c:v>5211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FD-41EE-B2B0-E332625E5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555264"/>
        <c:axId val="201554872"/>
        <c:axId val="0"/>
      </c:bar3DChart>
      <c:catAx>
        <c:axId val="2015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1554872"/>
        <c:crosses val="autoZero"/>
        <c:auto val="1"/>
        <c:lblAlgn val="ctr"/>
        <c:lblOffset val="100"/>
        <c:noMultiLvlLbl val="0"/>
      </c:catAx>
      <c:valAx>
        <c:axId val="20155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155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92A5-ECDC-4BF6-8FAC-B6C65DD2D5E0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F7DB-1B3F-4585-8ABF-8B9D978B9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4246" y="974884"/>
            <a:ext cx="9188246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44245" y="5202238"/>
            <a:ext cx="631599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5" y="486697"/>
            <a:ext cx="2141823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9144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4246" y="2906971"/>
            <a:ext cx="4536000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7764" y="2910237"/>
            <a:ext cx="4583768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7894" y="5200190"/>
            <a:ext cx="3173638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" y="208796"/>
            <a:ext cx="288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mod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B7BFEE9-F05E-4DF8-9177-4E764E148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18" y="4596063"/>
            <a:ext cx="8527382" cy="1648325"/>
          </a:xfrm>
          <a:solidFill>
            <a:srgbClr val="008276">
              <a:alpha val="80000"/>
            </a:srgbClr>
          </a:solidFill>
          <a:ln>
            <a:solidFill>
              <a:srgbClr val="00827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46878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A017C051-1828-4A92-9E1C-7FDBD7B0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260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0" r:id="rId3"/>
    <p:sldLayoutId id="2147483656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1" r:id="rId10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dokument/co_je_to_narodni_lidskopravni_instituce_a_proc_ji_v_cesku_potrebujeme/" TargetMode="External"/><Relationship Id="rId2" Type="http://schemas.openxmlformats.org/officeDocument/2006/relationships/hyperlink" Target="https://deti.ochrance.cz/kdo/detskyombudsma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twitter.com/ochranceprav" TargetMode="Externa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hyperlink" Target="https://fb.com/verejny.ochrance.pra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nchor.fm/nakavusombudsmanem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s://www.youtube.com/channel/UCdWvuDhPr0GVH1mlSbWnNjQ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www.instagram.com/verejny.ochrance.prav" TargetMode="Externa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uploads-import/ESO/234-2011-DIS-MC_Vyzkumna_zprava.pdf" TargetMode="External"/><Relationship Id="rId2" Type="http://schemas.openxmlformats.org/officeDocument/2006/relationships/hyperlink" Target="https://www.google.com/maps/d/embed?mid=1h8Nxe-xnknSxOMrZKUyud0jmjdpsLAyt&amp;hl=cs&amp;ll=49.860819393211585%2C15.441935000000022&amp;z=8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ochrance.cz/uploads-import/ESO/59-2022-DIS-JMK-v%C3%BDzkumn%C3%A1%20zpr%C3%A1va-final.pdf" TargetMode="External"/><Relationship Id="rId4" Type="http://schemas.openxmlformats.org/officeDocument/2006/relationships/hyperlink" Target="https://www.ochrance.cz/uploads-import/ESO/86-2017-DIS-VB_Doporuceni_desegregace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ochrance.cz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29154-D157-4F9F-AE4C-C3C312A5E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Ombudsman – co dělá a s Čím pomůže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7DB6C-1ACF-4013-A9E4-BF7E72D9E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F9B8F2-02D4-49C6-947A-DE6B32115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Mgr. Jana Gregorová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FF1EB3C-17A2-477F-B6CA-C4DBEFC22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4. Prosince 2024</a:t>
            </a:r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9" b="13649"/>
          <a:stretch>
            <a:fillRect/>
          </a:stretch>
        </p:blipFill>
        <p:spPr>
          <a:xfrm>
            <a:off x="4467368" y="2910238"/>
            <a:ext cx="4493752" cy="2188168"/>
          </a:xfrm>
        </p:spPr>
      </p:pic>
      <p:pic>
        <p:nvPicPr>
          <p:cNvPr id="6" name="Zástupný symbol pro obrázek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7" b="28057"/>
          <a:stretch>
            <a:fillRect/>
          </a:stretch>
        </p:blipFill>
        <p:spPr>
          <a:xfrm>
            <a:off x="59730" y="2910238"/>
            <a:ext cx="4407638" cy="2168838"/>
          </a:xfrm>
        </p:spPr>
      </p:pic>
    </p:spTree>
    <p:extLst>
      <p:ext uri="{BB962C8B-B14F-4D97-AF65-F5344CB8AC3E}">
        <p14:creationId xmlns:p14="http://schemas.microsoft.com/office/powerpoint/2010/main" val="18345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čeká v roce 2025?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Dětský ombudsman </a:t>
            </a:r>
            <a:endParaRPr lang="cs-CZ" dirty="0"/>
          </a:p>
          <a:p>
            <a:r>
              <a:rPr lang="cs-CZ" dirty="0"/>
              <a:t>	- nezávislý a při Kanceláři veřejného ochránce práv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hlinkClick r:id="rId3"/>
              </a:rPr>
              <a:t>Národní lidskoprávní instituce </a:t>
            </a:r>
            <a:r>
              <a:rPr lang="cs-CZ" dirty="0"/>
              <a:t>(NHRI)</a:t>
            </a:r>
          </a:p>
          <a:p>
            <a:r>
              <a:rPr lang="cs-CZ" dirty="0"/>
              <a:t>	- rozšíření kompetencí ombudsmana 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Výročí 25 let od vzniku instituce ombudsmana v ČR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9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72381-2228-4BD9-9C33-91DA407D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buďme v kontaktu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012A29-9B4E-4E6F-BACE-F893D6DC0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u="sng" dirty="0">
              <a:hlinkClick r:id="rId2"/>
            </a:endParaRPr>
          </a:p>
          <a:p>
            <a:r>
              <a:rPr lang="cs-CZ" u="sng" dirty="0" err="1">
                <a:hlinkClick r:id="rId2"/>
              </a:rPr>
              <a:t>verejny.ochrance.prav</a:t>
            </a:r>
            <a:endParaRPr lang="cs-CZ" u="sng" dirty="0"/>
          </a:p>
          <a:p>
            <a:endParaRPr lang="cs-CZ" dirty="0"/>
          </a:p>
          <a:p>
            <a:r>
              <a:rPr lang="cs-CZ" u="sng" dirty="0">
                <a:hlinkClick r:id="rId3"/>
              </a:rPr>
              <a:t>@</a:t>
            </a:r>
            <a:r>
              <a:rPr lang="cs-CZ" u="sng" dirty="0" err="1">
                <a:hlinkClick r:id="rId3"/>
              </a:rPr>
              <a:t>ochranceprav</a:t>
            </a:r>
            <a:endParaRPr lang="cs-CZ" u="sng" dirty="0"/>
          </a:p>
          <a:p>
            <a:endParaRPr lang="cs-CZ" dirty="0"/>
          </a:p>
          <a:p>
            <a:r>
              <a:rPr lang="cs-CZ" u="sng" dirty="0" err="1">
                <a:hlinkClick r:id="rId4"/>
              </a:rPr>
              <a:t>verejny.ochrance.prav</a:t>
            </a:r>
            <a:endParaRPr lang="cs-CZ" dirty="0"/>
          </a:p>
          <a:p>
            <a:endParaRPr lang="cs-CZ" u="sng" dirty="0">
              <a:hlinkClick r:id="rId5"/>
            </a:endParaRPr>
          </a:p>
          <a:p>
            <a:r>
              <a:rPr lang="cs-CZ" u="sng" dirty="0">
                <a:hlinkClick r:id="rId5"/>
              </a:rPr>
              <a:t>Ombudsman</a:t>
            </a:r>
            <a:endParaRPr lang="cs-CZ" dirty="0"/>
          </a:p>
          <a:p>
            <a:endParaRPr lang="cs-CZ" dirty="0"/>
          </a:p>
          <a:p>
            <a:r>
              <a:rPr lang="cs-CZ" u="sng" dirty="0">
                <a:hlinkClick r:id="rId6"/>
              </a:rPr>
              <a:t>Na kávu s ombudsmanem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804E1B-3EEF-4902-B06F-4C8E9ABE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B7F66B1-8577-48E3-A88D-3752C71D5E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2759" y="5845248"/>
            <a:ext cx="4131860" cy="451329"/>
          </a:xfrm>
        </p:spPr>
        <p:txBody>
          <a:bodyPr>
            <a:normAutofit fontScale="92500"/>
          </a:bodyPr>
          <a:lstStyle/>
          <a:p>
            <a:r>
              <a:rPr lang="cs-CZ" sz="2000" dirty="0">
                <a:solidFill>
                  <a:schemeClr val="accent1"/>
                </a:solidFill>
              </a:rPr>
              <a:t>Přihlaste se ke zpravodaji ombudsmana!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4126116-8635-441D-9F32-A7AAAA200D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4AD06EC-4692-4CFA-908E-166F26153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392" y="1763333"/>
            <a:ext cx="448886" cy="42248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730392" y="2608895"/>
            <a:ext cx="418754" cy="41875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30392" y="3450730"/>
            <a:ext cx="427759" cy="42775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4172008"/>
            <a:ext cx="615412" cy="61541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392" y="5101768"/>
            <a:ext cx="531236" cy="531236"/>
          </a:xfrm>
          <a:prstGeom prst="rect">
            <a:avLst/>
          </a:prstGeom>
        </p:spPr>
      </p:pic>
      <p:pic>
        <p:nvPicPr>
          <p:cNvPr id="10" name="Zástupný symbol pro obrázek 9"/>
          <p:cNvPicPr>
            <a:picLocks noGrp="1" noChangeAspect="1"/>
          </p:cNvPicPr>
          <p:nvPr>
            <p:ph type="pic" sz="quarter" idx="17"/>
          </p:nvPr>
        </p:nvPicPr>
        <p:blipFill>
          <a:blip r:embed="rId12"/>
          <a:srcRect l="6464" r="6464"/>
          <a:stretch>
            <a:fillRect/>
          </a:stretch>
        </p:blipFill>
        <p:spPr>
          <a:xfrm>
            <a:off x="4862512" y="2168595"/>
            <a:ext cx="3711576" cy="357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     děkujeme za přízeň</a:t>
            </a:r>
          </a:p>
        </p:txBody>
      </p:sp>
    </p:spTree>
    <p:extLst>
      <p:ext uri="{BB962C8B-B14F-4D97-AF65-F5344CB8AC3E}">
        <p14:creationId xmlns:p14="http://schemas.microsoft.com/office/powerpoint/2010/main" val="308874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D122C-247A-4BDB-854D-9EC8C2F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ombudsman dělá?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628650" y="1677988"/>
          <a:ext cx="7945437" cy="438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479">
                  <a:extLst>
                    <a:ext uri="{9D8B030D-6E8A-4147-A177-3AD203B41FA5}">
                      <a16:colId xmlns:a16="http://schemas.microsoft.com/office/drawing/2014/main" val="2402934969"/>
                    </a:ext>
                  </a:extLst>
                </a:gridCol>
                <a:gridCol w="2648479">
                  <a:extLst>
                    <a:ext uri="{9D8B030D-6E8A-4147-A177-3AD203B41FA5}">
                      <a16:colId xmlns:a16="http://schemas.microsoft.com/office/drawing/2014/main" val="1030054769"/>
                    </a:ext>
                  </a:extLst>
                </a:gridCol>
                <a:gridCol w="2648479">
                  <a:extLst>
                    <a:ext uri="{9D8B030D-6E8A-4147-A177-3AD203B41FA5}">
                      <a16:colId xmlns:a16="http://schemas.microsoft.com/office/drawing/2014/main" val="798002809"/>
                    </a:ext>
                  </a:extLst>
                </a:gridCol>
              </a:tblGrid>
              <a:tr h="2190995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ÚŘADY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DETENCE</a:t>
                      </a:r>
                      <a:endParaRPr lang="cs-CZ" sz="1600" dirty="0"/>
                    </a:p>
                    <a:p>
                      <a:pPr algn="ctr"/>
                      <a:r>
                        <a:rPr lang="cs-CZ" sz="1600" dirty="0"/>
                        <a:t>(2006)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DISKRIMINACE</a:t>
                      </a:r>
                      <a:endParaRPr lang="cs-CZ" sz="1600" dirty="0"/>
                    </a:p>
                    <a:p>
                      <a:pPr algn="ctr"/>
                      <a:r>
                        <a:rPr lang="cs-CZ" sz="1600" dirty="0"/>
                        <a:t>(2009)</a:t>
                      </a:r>
                      <a:endParaRPr lang="cs-CZ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316756"/>
                  </a:ext>
                </a:extLst>
              </a:tr>
              <a:tr h="2190995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VYHOŠTĚNÍ</a:t>
                      </a:r>
                      <a:r>
                        <a:rPr lang="cs-CZ" sz="2800" baseline="0" dirty="0"/>
                        <a:t> CIZINCŮ</a:t>
                      </a:r>
                      <a:endParaRPr lang="cs-CZ" sz="1600" baseline="0" dirty="0"/>
                    </a:p>
                    <a:p>
                      <a:pPr algn="ctr"/>
                      <a:r>
                        <a:rPr lang="cs-CZ" sz="1600" baseline="0" dirty="0"/>
                        <a:t>(2011)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VOLNÝ</a:t>
                      </a:r>
                      <a:r>
                        <a:rPr lang="cs-CZ" sz="2800" baseline="0" dirty="0"/>
                        <a:t> POHYB OBČANŮ EU</a:t>
                      </a:r>
                      <a:endParaRPr lang="cs-CZ" sz="1600" baseline="0" dirty="0"/>
                    </a:p>
                    <a:p>
                      <a:pPr algn="ctr"/>
                      <a:r>
                        <a:rPr lang="cs-CZ" sz="1600" baseline="0" dirty="0"/>
                        <a:t>(2018)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PRÁVA OSOB S</a:t>
                      </a:r>
                      <a:r>
                        <a:rPr lang="cs-CZ" sz="2800" baseline="0" dirty="0"/>
                        <a:t> POSTIŽENÍM</a:t>
                      </a:r>
                      <a:endParaRPr lang="cs-CZ" sz="1600" baseline="0" dirty="0"/>
                    </a:p>
                    <a:p>
                      <a:pPr algn="ctr"/>
                      <a:r>
                        <a:rPr lang="cs-CZ" sz="1600" baseline="0" dirty="0"/>
                        <a:t>(2018)</a:t>
                      </a:r>
                      <a:endParaRPr lang="cs-CZ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660523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3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ještě děláme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dirty="0"/>
              <a:t>Doporučujeme vydání, změnu nebo zrušení právního předpisu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cs-CZ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dirty="0"/>
              <a:t>Navrhnout ÚS zrušení podzákonného právního předpisu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cs-CZ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dirty="0"/>
              <a:t>Vstoupit do řízení před ÚS o zrušení právního předpisu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cs-CZ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dirty="0"/>
              <a:t>Podat správní žalobu k ochraně veřejného zájmu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cs-CZ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dirty="0"/>
              <a:t>Podat kárnou žalobu na předsedu nebo místopředsedu soudu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cs-CZ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cs-CZ" dirty="0"/>
              <a:t>Připomínkujeme, školíme zadarmo, poskytujeme soudům vyjádření jako </a:t>
            </a:r>
            <a:r>
              <a:rPr lang="cs-CZ" dirty="0" err="1"/>
              <a:t>amicus</a:t>
            </a:r>
            <a:r>
              <a:rPr lang="cs-CZ" dirty="0"/>
              <a:t> curie, reportujeme do zahraničí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67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šel čas</a:t>
            </a:r>
          </a:p>
        </p:txBody>
      </p:sp>
      <p:graphicFrame>
        <p:nvGraphicFramePr>
          <p:cNvPr id="26" name="Zástupný symbol pro obsah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871083"/>
              </p:ext>
            </p:extLst>
          </p:nvPr>
        </p:nvGraphicFramePr>
        <p:xfrm>
          <a:off x="628650" y="1677988"/>
          <a:ext cx="3565525" cy="461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4"/>
          </p:nvPr>
        </p:nvSpPr>
        <p:spPr>
          <a:xfrm>
            <a:off x="4393975" y="2256778"/>
            <a:ext cx="4503748" cy="187464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2001:  6000 podnětů, 54 % v působnosti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Dnes: téměř 8000 podnětů, 73 % v působnosti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2001: 86 zaměstnanců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Dnes: 154 zaměstnanců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84" y="3738129"/>
            <a:ext cx="3489992" cy="26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8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fungujeme?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Provázanost působností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Sdílení informací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Spolupráce mezi týmy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Jedna působnost doplňuje druhou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>
                <a:sym typeface="Symbol" panose="05050102010706020507" pitchFamily="18" charset="2"/>
              </a:rPr>
              <a:t>                 </a:t>
            </a:r>
            <a:r>
              <a:rPr lang="cs-CZ" sz="6600" dirty="0">
                <a:sym typeface="Symbol" panose="05050102010706020507" pitchFamily="18" charset="2"/>
              </a:rPr>
              <a:t></a:t>
            </a:r>
          </a:p>
          <a:p>
            <a:pPr>
              <a:lnSpc>
                <a:spcPct val="100000"/>
              </a:lnSpc>
            </a:pPr>
            <a:endParaRPr lang="cs-CZ" sz="2800" dirty="0">
              <a:sym typeface="Symbol" panose="05050102010706020507" pitchFamily="18" charset="2"/>
            </a:endParaRPr>
          </a:p>
          <a:p>
            <a:pPr algn="ctr">
              <a:lnSpc>
                <a:spcPct val="100000"/>
              </a:lnSpc>
            </a:pPr>
            <a:r>
              <a:rPr lang="cs-CZ" dirty="0">
                <a:sym typeface="Symbol" panose="05050102010706020507" pitchFamily="18" charset="2"/>
              </a:rPr>
              <a:t>Efektivnější ochrana práv lidí a jejich důstojnosti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90" y="3813022"/>
            <a:ext cx="3735004" cy="2490002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73" y="1496663"/>
            <a:ext cx="3212417" cy="2141387"/>
          </a:xfrm>
          <a:prstGeom prst="rect">
            <a:avLst/>
          </a:prstGeom>
          <a:scene3d>
            <a:camera prst="orthographicFront">
              <a:rot lat="300000" lon="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0281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01FC7-2E00-45B7-B275-F61985D5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59E64-9E8B-41A6-A8B0-EB45CA65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5C3588D-F9B2-4622-97CD-C7FA458413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78C9A32-CBA1-4C5C-B56D-0992C7007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3CBEF28-34C4-455E-A9E6-EC3566B4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05" y="1873965"/>
            <a:ext cx="8204336" cy="411522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Obrátilo se na nás přes 160 000 lidí.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Navštívili jsme téměř </a:t>
            </a:r>
            <a:r>
              <a:rPr lang="cs-CZ" sz="2000" dirty="0">
                <a:hlinkClick r:id="rId2"/>
              </a:rPr>
              <a:t>600</a:t>
            </a:r>
            <a:r>
              <a:rPr lang="cs-CZ" sz="2000" dirty="0"/>
              <a:t> zařízení, kde žilo celkem více než 30 000 lidí. V zařízeních jsme strávili asi 4 000 pracovních dnů.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Více než 850 věcí jsme začali řešit z vlastní iniciativy.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Provedli jsme více než 58 výzkumů napříč všemi agendami (např. </a:t>
            </a:r>
            <a:r>
              <a:rPr lang="cs-CZ" sz="2000" dirty="0">
                <a:hlinkClick r:id="rId3"/>
              </a:rPr>
              <a:t>etnické složení žáků bývalých zvláštních škol</a:t>
            </a:r>
            <a:r>
              <a:rPr lang="cs-CZ" sz="2000" dirty="0"/>
              <a:t>, </a:t>
            </a:r>
            <a:r>
              <a:rPr lang="cs-CZ" sz="2000" dirty="0">
                <a:hlinkClick r:id="rId4"/>
              </a:rPr>
              <a:t>společné vzdělávání romských a neromských dětí</a:t>
            </a:r>
            <a:r>
              <a:rPr lang="cs-CZ" sz="2000" dirty="0"/>
              <a:t>, </a:t>
            </a:r>
            <a:r>
              <a:rPr lang="cs-CZ" sz="2000" dirty="0">
                <a:hlinkClick r:id="rId5"/>
              </a:rPr>
              <a:t>dobrá praxe při zajišťování bydlení pro zranitelné</a:t>
            </a:r>
            <a:r>
              <a:rPr lang="cs-CZ" sz="2000" dirty="0"/>
              <a:t>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Jen přibližně ve 2 % šetřených případů jsme museli sáhnout k „sankci“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2338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o nás psalo v novinách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 kde se ukázalo, že jsme měli nakonec pravdu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5" y="1843992"/>
            <a:ext cx="3484633" cy="544474"/>
          </a:xfr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33" y="2953559"/>
            <a:ext cx="3790325" cy="473790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843992"/>
            <a:ext cx="3816354" cy="71420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1" y="2956256"/>
            <a:ext cx="3987958" cy="584523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11" y="4854373"/>
            <a:ext cx="3901817" cy="459037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5" name="Obrázek 14"/>
          <p:cNvPicPr/>
          <p:nvPr/>
        </p:nvPicPr>
        <p:blipFill rotWithShape="1">
          <a:blip r:embed="rId7"/>
          <a:srcRect l="21113" t="40276" r="29641" b="48720"/>
          <a:stretch/>
        </p:blipFill>
        <p:spPr bwMode="auto">
          <a:xfrm>
            <a:off x="0" y="4108569"/>
            <a:ext cx="4408630" cy="518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4" y="5521763"/>
            <a:ext cx="4498796" cy="38081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0" y="3625433"/>
            <a:ext cx="3222785" cy="7114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06" y="4786528"/>
            <a:ext cx="2989335" cy="581137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5" y="4564935"/>
            <a:ext cx="4580154" cy="431120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11" y="2446284"/>
            <a:ext cx="4083350" cy="451012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0" y="5602848"/>
            <a:ext cx="3769022" cy="435725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85" y="5846323"/>
            <a:ext cx="3119896" cy="30982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4444" y="3553645"/>
            <a:ext cx="4170287" cy="6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5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ještě děláme?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72600" y="1711723"/>
            <a:ext cx="7945391" cy="443970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Od r. 2015 máme                                 a přes 6050 zveřejněných zpráv a stanovisek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Citují nás soudy ve svých rozhodnutích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Vydali jsme 27 sborníků Stanovisek a 38 sborníků z konferencí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Vypracovali jsme přes 100 informačních letáků pro lidi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16" y="2461205"/>
            <a:ext cx="2466849" cy="1644165"/>
          </a:xfrm>
          <a:prstGeom prst="rect">
            <a:avLst/>
          </a:prstGeom>
        </p:spPr>
      </p:pic>
      <p:pic>
        <p:nvPicPr>
          <p:cNvPr id="10" name="Obrázek 9">
            <a:hlinkClick r:id="rId3"/>
          </p:cNvPr>
          <p:cNvPicPr/>
          <p:nvPr/>
        </p:nvPicPr>
        <p:blipFill rotWithShape="1">
          <a:blip r:embed="rId4"/>
          <a:srcRect l="25825" t="24308" r="60487" b="70574"/>
          <a:stretch/>
        </p:blipFill>
        <p:spPr bwMode="auto">
          <a:xfrm>
            <a:off x="2544447" y="2306640"/>
            <a:ext cx="1700848" cy="437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081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D122C-247A-4BDB-854D-9EC8C2F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ještě děláme?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15E2F-CA2C-42FA-AB38-D2D21FB6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3200" b="1" dirty="0"/>
              <a:t>Jiná činnost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Osvěta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Spolupráce se zahraničními subjekty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F3AD02-DEA4-44EA-BF0F-462D7078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CEF586-3652-4B20-A0DB-AC56C1DAC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9" y="3811594"/>
            <a:ext cx="3690851" cy="24605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86" y="3800931"/>
            <a:ext cx="3206661" cy="24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896"/>
      </p:ext>
    </p:extLst>
  </p:cSld>
  <p:clrMapOvr>
    <a:masterClrMapping/>
  </p:clrMapOvr>
</p:sld>
</file>

<file path=ppt/theme/theme1.xml><?xml version="1.0" encoding="utf-8"?>
<a:theme xmlns:a="http://schemas.openxmlformats.org/drawingml/2006/main" name="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becna.potx" id="{82BFD354-4129-4076-81A7-54445153569D}" vid="{D397CD1C-49B6-4104-9CA4-24B9866780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6" ma:contentTypeDescription="Vytvořit nový dokument" ma:contentTypeScope="" ma:versionID="a10d2442972f6aea282a9bd37d066590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59a29dd26b28b9f2e04c9198312141b3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29062C-6995-46A4-833B-16F9AD662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60E3B-E2D0-4E6E-A1CE-8A9F09C59C8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aea5b64-986d-4ed0-9f25-146f1d978e9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6E7102-53F2-496C-BB8D-47E473B006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Prezentace_obecna</Template>
  <TotalTime>1931</TotalTime>
  <Words>399</Words>
  <Application>Microsoft Office PowerPoint</Application>
  <PresentationFormat>Předvádění na obrazovce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Ombudsman</vt:lpstr>
      <vt:lpstr>Ombudsman – co dělá a s Čím pomůže</vt:lpstr>
      <vt:lpstr>Co ombudsman dělá?</vt:lpstr>
      <vt:lpstr>Co ještě děláme</vt:lpstr>
      <vt:lpstr>Jak šel čas</vt:lpstr>
      <vt:lpstr>Jak fungujeme?</vt:lpstr>
      <vt:lpstr>Prezentace aplikace PowerPoint</vt:lpstr>
      <vt:lpstr>Co se o nás psalo v novinách</vt:lpstr>
      <vt:lpstr>Co ještě děláme?</vt:lpstr>
      <vt:lpstr>Co ještě děláme?</vt:lpstr>
      <vt:lpstr>Co nás čeká v roce 2025?</vt:lpstr>
      <vt:lpstr>buďme v kontaktu</vt:lpstr>
      <vt:lpstr>     děkujeme za přízeň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Zdražilová Petra Mgr.</dc:creator>
  <cp:keywords>MF</cp:keywords>
  <cp:lastModifiedBy>Nguyen Dieu Thuy</cp:lastModifiedBy>
  <cp:revision>86</cp:revision>
  <cp:lastPrinted>2019-12-05T13:15:49Z</cp:lastPrinted>
  <dcterms:created xsi:type="dcterms:W3CDTF">2019-12-02T15:50:08Z</dcterms:created>
  <dcterms:modified xsi:type="dcterms:W3CDTF">2025-02-03T13:25:36Z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