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84" r:id="rId5"/>
  </p:sldMasterIdLst>
  <p:notesMasterIdLst>
    <p:notesMasterId r:id="rId20"/>
  </p:notesMasterIdLst>
  <p:handoutMasterIdLst>
    <p:handoutMasterId r:id="rId21"/>
  </p:handoutMasterIdLst>
  <p:sldIdLst>
    <p:sldId id="291" r:id="rId6"/>
    <p:sldId id="442" r:id="rId7"/>
    <p:sldId id="446" r:id="rId8"/>
    <p:sldId id="434" r:id="rId9"/>
    <p:sldId id="436" r:id="rId10"/>
    <p:sldId id="438" r:id="rId11"/>
    <p:sldId id="447" r:id="rId12"/>
    <p:sldId id="448" r:id="rId13"/>
    <p:sldId id="437" r:id="rId14"/>
    <p:sldId id="445" r:id="rId15"/>
    <p:sldId id="439" r:id="rId16"/>
    <p:sldId id="441" r:id="rId17"/>
    <p:sldId id="444" r:id="rId18"/>
    <p:sldId id="290" r:id="rId19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918B6DA-0BA3-47BD-883F-52C78C53A318}">
          <p14:sldIdLst>
            <p14:sldId id="291"/>
            <p14:sldId id="442"/>
            <p14:sldId id="446"/>
            <p14:sldId id="434"/>
            <p14:sldId id="436"/>
            <p14:sldId id="438"/>
            <p14:sldId id="447"/>
            <p14:sldId id="448"/>
            <p14:sldId id="437"/>
            <p14:sldId id="445"/>
            <p14:sldId id="439"/>
            <p14:sldId id="441"/>
            <p14:sldId id="444"/>
          </p14:sldIdLst>
        </p14:section>
        <p14:section name="Oddíl bez názvu" id="{7F6AA70C-B068-4987-884F-F6E89AB8B694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76"/>
    <a:srgbClr val="AA0546"/>
    <a:srgbClr val="FF7D28"/>
    <a:srgbClr val="AFC32D"/>
    <a:srgbClr val="005F8C"/>
    <a:srgbClr val="9CB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6649" autoAdjust="0"/>
  </p:normalViewPr>
  <p:slideViewPr>
    <p:cSldViewPr snapToGrid="0">
      <p:cViewPr varScale="1">
        <p:scale>
          <a:sx n="82" d="100"/>
          <a:sy n="82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4283" cy="495300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8" y="2"/>
            <a:ext cx="2944283" cy="495300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r">
              <a:defRPr sz="1200"/>
            </a:lvl1pPr>
          </a:lstStyle>
          <a:p>
            <a:fld id="{12837F31-63EF-4147-A3A1-7C2FB11D45E4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9408983"/>
            <a:ext cx="2944283" cy="495300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8" y="9408983"/>
            <a:ext cx="2944283" cy="495300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r">
              <a:defRPr sz="1200"/>
            </a:lvl1pPr>
          </a:lstStyle>
          <a:p>
            <a:fld id="{4C039206-33E9-4F37-8C8A-E55839E1D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17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4283" cy="497020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7020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r">
              <a:defRPr sz="1200"/>
            </a:lvl1pPr>
          </a:lstStyle>
          <a:p>
            <a:fld id="{18CE92A5-ECDC-4BF6-8FAC-B6C65DD2D5E0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38250"/>
            <a:ext cx="4454525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6" tIns="45628" rIns="91256" bIns="4562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67264"/>
            <a:ext cx="5435600" cy="3900488"/>
          </a:xfrm>
          <a:prstGeom prst="rect">
            <a:avLst/>
          </a:prstGeom>
        </p:spPr>
        <p:txBody>
          <a:bodyPr vert="horz" lIns="91256" tIns="45628" rIns="91256" bIns="45628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408982"/>
            <a:ext cx="2944283" cy="497019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7019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r">
              <a:defRPr sz="1200"/>
            </a:lvl1pPr>
          </a:lstStyle>
          <a:p>
            <a:fld id="{4412F7DB-1B3F-4585-8ABF-8B9D978B9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65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F7DB-1B3F-4585-8ABF-8B9D978B96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9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ADCD9-4CC7-4358-808D-5ADDCFF09F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44246" y="974884"/>
            <a:ext cx="9188246" cy="1856807"/>
          </a:xfrm>
          <a:noFill/>
          <a:ln>
            <a:noFill/>
          </a:ln>
        </p:spPr>
        <p:txBody>
          <a:bodyPr lIns="648000" anchor="ctr" anchorCtr="0">
            <a:normAutofit/>
          </a:bodyPr>
          <a:lstStyle>
            <a:lvl1pPr marL="0" indent="0" algn="l">
              <a:defRPr sz="3300">
                <a:solidFill>
                  <a:srgbClr val="008276"/>
                </a:solidFill>
              </a:defRPr>
            </a:lvl1pPr>
          </a:lstStyle>
          <a:p>
            <a:r>
              <a:rPr lang="cs-CZ" dirty="0"/>
              <a:t>SLAĎOVÁNÍ PRACOVNÍHO,</a:t>
            </a:r>
            <a:br>
              <a:rPr lang="cs-CZ" dirty="0"/>
            </a:br>
            <a:r>
              <a:rPr lang="cs-CZ" dirty="0"/>
              <a:t>OSOBNÍHO A RODINNÉHO ŽIVOTA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32B835-7194-48BC-950F-A2A23A61C6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44245" y="5202238"/>
            <a:ext cx="6315997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lIns="720000" anchor="ctr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400" b="1" i="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dirty="0"/>
              <a:t>typ zprávy</a:t>
            </a:r>
          </a:p>
          <a:p>
            <a:r>
              <a:rPr lang="cs-CZ" dirty="0"/>
              <a:t>z čeho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DBA5C3D0-A166-48A6-AE13-A7DB25D831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845" y="486697"/>
            <a:ext cx="2141823" cy="502777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jméno příjmení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2F32869-EB23-4FB0-8023-EFDC01D2FB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8298"/>
            <a:ext cx="9144000" cy="170688"/>
          </a:xfrm>
          <a:prstGeom prst="rect">
            <a:avLst/>
          </a:prstGeom>
        </p:spPr>
      </p:pic>
      <p:sp>
        <p:nvSpPr>
          <p:cNvPr id="19" name="Zástupný symbol obrázku 18">
            <a:extLst>
              <a:ext uri="{FF2B5EF4-FFF2-40B4-BE49-F238E27FC236}">
                <a16:creationId xmlns:a16="http://schemas.microsoft.com/office/drawing/2014/main" id="{4663E019-A5B4-4EE3-8096-7C363D1D5D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44246" y="2906971"/>
            <a:ext cx="4536000" cy="2232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0" name="Zástupný symbol obrázku 18">
            <a:extLst>
              <a:ext uri="{FF2B5EF4-FFF2-40B4-BE49-F238E27FC236}">
                <a16:creationId xmlns:a16="http://schemas.microsoft.com/office/drawing/2014/main" id="{0F48F9AC-F5BF-43EE-A2C7-DCB85B97D3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97764" y="2910237"/>
            <a:ext cx="4583768" cy="2232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2" name="Zástupný symbol pro text 21">
            <a:extLst>
              <a:ext uri="{FF2B5EF4-FFF2-40B4-BE49-F238E27FC236}">
                <a16:creationId xmlns:a16="http://schemas.microsoft.com/office/drawing/2014/main" id="{5E08AF9F-5C2D-405E-9A0F-732E205093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07894" y="5200190"/>
            <a:ext cx="3173638" cy="1655762"/>
          </a:xfrm>
          <a:solidFill>
            <a:srgbClr val="008276"/>
          </a:solidFill>
          <a:ln>
            <a:solidFill>
              <a:srgbClr val="008276"/>
            </a:solidFill>
          </a:ln>
        </p:spPr>
        <p:txBody>
          <a:bodyPr tIns="360000" rIns="720000" anchor="ctr" anchorCtr="0">
            <a:normAutofit/>
          </a:bodyPr>
          <a:lstStyle>
            <a:lvl1pPr marL="0" indent="0" algn="r">
              <a:buNone/>
              <a:defRPr sz="2400" b="1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rok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BD23CA-37E6-47BE-A3BD-E76D7EB89C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59" y="208796"/>
            <a:ext cx="2880000" cy="73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0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ová strana modr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 3">
            <a:extLst>
              <a:ext uri="{FF2B5EF4-FFF2-40B4-BE49-F238E27FC236}">
                <a16:creationId xmlns:a16="http://schemas.microsoft.com/office/drawing/2014/main" id="{3717BE62-0014-45B7-9D82-70BD036057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9130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 předělové strany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618" y="4596063"/>
            <a:ext cx="8527382" cy="1648325"/>
          </a:xfrm>
          <a:solidFill>
            <a:srgbClr val="005F8C">
              <a:alpha val="8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text předělové strany</a:t>
            </a:r>
          </a:p>
        </p:txBody>
      </p:sp>
    </p:spTree>
    <p:extLst>
      <p:ext uri="{BB962C8B-B14F-4D97-AF65-F5344CB8AC3E}">
        <p14:creationId xmlns:p14="http://schemas.microsoft.com/office/powerpoint/2010/main" val="194660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D06471E-6A54-49E7-A938-FDDAAE6039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E6FF2C8-2452-4FC7-B9C5-19F429A96A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52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4ED67B7-57CB-4CEF-A704-5AA6C53E87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AC0CDE1-D528-43CB-91F5-69A8A09F77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4F805CF-4514-4A54-8FC2-983C425F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67119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F18DC08C-5CA7-4996-AFFE-F2D0B0E33F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9CD7C1B-0C6A-4144-83CB-1B070E04CA8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68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BA89ED70-E2F5-4249-BADD-7E7701B742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02E5AA87-1405-4FD9-A91F-98BAFEE3A9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6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, text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78675"/>
            <a:ext cx="3565314" cy="46179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3636" y="5845248"/>
            <a:ext cx="4220406" cy="45132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obrázku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52925" y="1677987"/>
            <a:ext cx="4221163" cy="406394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1839DC8A-51BB-402F-8566-C6963DC438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5718987-FEF9-4FDF-9838-24AA26B5F7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95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4941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D8B971FF-A85B-47DA-8BFA-B06608B891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977717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3" name="Zástupný symbol obrázku 4">
            <a:extLst>
              <a:ext uri="{FF2B5EF4-FFF2-40B4-BE49-F238E27FC236}">
                <a16:creationId xmlns:a16="http://schemas.microsoft.com/office/drawing/2014/main" id="{ACBDDBB8-5CD5-4978-AD19-CD6573CF53C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66329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EF2F59-3EE8-4600-99BC-5C4F539738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625" y="4313239"/>
            <a:ext cx="2555875" cy="1867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První text</a:t>
            </a:r>
          </a:p>
        </p:txBody>
      </p:sp>
      <p:sp>
        <p:nvSpPr>
          <p:cNvPr id="18" name="Zástupný symbol pro text 3">
            <a:extLst>
              <a:ext uri="{FF2B5EF4-FFF2-40B4-BE49-F238E27FC236}">
                <a16:creationId xmlns:a16="http://schemas.microsoft.com/office/drawing/2014/main" id="{452B7608-4F61-44E9-905F-EE70505C30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6329" y="4312635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Druhý text</a:t>
            </a:r>
          </a:p>
        </p:txBody>
      </p:sp>
      <p:sp>
        <p:nvSpPr>
          <p:cNvPr id="20" name="Zástupný symbol pro text 3">
            <a:extLst>
              <a:ext uri="{FF2B5EF4-FFF2-40B4-BE49-F238E27FC236}">
                <a16:creationId xmlns:a16="http://schemas.microsoft.com/office/drawing/2014/main" id="{A9694961-1D4B-4475-9E48-A42C702077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977842" y="4312634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Třetí text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71D9D79-92EA-4B0D-8D70-6BE34D85F006}"/>
              </a:ext>
            </a:extLst>
          </p:cNvPr>
          <p:cNvCxnSpPr/>
          <p:nvPr userDrawn="1"/>
        </p:nvCxnSpPr>
        <p:spPr>
          <a:xfrm>
            <a:off x="3198089" y="4312633"/>
            <a:ext cx="0" cy="1836000"/>
          </a:xfrm>
          <a:prstGeom prst="line">
            <a:avLst/>
          </a:prstGeom>
          <a:ln w="12700">
            <a:solidFill>
              <a:srgbClr val="005F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EC8B389-96FC-47B0-8D2E-ED3E56AECA9E}"/>
              </a:ext>
            </a:extLst>
          </p:cNvPr>
          <p:cNvCxnSpPr/>
          <p:nvPr userDrawn="1"/>
        </p:nvCxnSpPr>
        <p:spPr>
          <a:xfrm>
            <a:off x="5895829" y="4344804"/>
            <a:ext cx="0" cy="1836000"/>
          </a:xfrm>
          <a:prstGeom prst="line">
            <a:avLst/>
          </a:prstGeom>
          <a:ln w="12700">
            <a:solidFill>
              <a:srgbClr val="005F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>
            <a:extLst>
              <a:ext uri="{FF2B5EF4-FFF2-40B4-BE49-F238E27FC236}">
                <a16:creationId xmlns:a16="http://schemas.microsoft.com/office/drawing/2014/main" id="{7044DF23-E07D-4231-B96E-5870714EDC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D20EC550-518D-47EC-BC54-40862C6E69B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5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graf 2">
            <a:extLst>
              <a:ext uri="{FF2B5EF4-FFF2-40B4-BE49-F238E27FC236}">
                <a16:creationId xmlns:a16="http://schemas.microsoft.com/office/drawing/2014/main" id="{39625EF4-0D99-4573-ABCD-83E81C13C3A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9913" y="1684338"/>
            <a:ext cx="8004175" cy="4605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3545AB0-3700-4874-ABAC-F64369E804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CF5805C-3B5B-4AF7-BF79-AB54EC504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28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5F8C"/>
          </a:solidFill>
          <a:ln>
            <a:solidFill>
              <a:srgbClr val="005F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43075CB-445F-451D-B78F-591C98050237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2815388" y="1744663"/>
            <a:ext cx="5758699" cy="3841144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1296A6-9ACC-42C7-B6BE-AB8D41837E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913" y="5690937"/>
            <a:ext cx="8004175" cy="5987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tabulky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6D9AB358-3089-453A-8350-FB5D44E5B2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025"/>
            <a:ext cx="9144000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DE1D9AF-B07D-4B81-8DEF-4A427F3026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27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ředělová strana modr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B7BFEE9-F05E-4DF8-9177-4E764E148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9130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 předělové strany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6618" y="4596063"/>
            <a:ext cx="8527382" cy="1648325"/>
          </a:xfrm>
          <a:solidFill>
            <a:srgbClr val="008276">
              <a:alpha val="80000"/>
            </a:srgbClr>
          </a:solidFill>
          <a:ln>
            <a:solidFill>
              <a:srgbClr val="008276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text předělové strany</a:t>
            </a:r>
          </a:p>
        </p:txBody>
      </p:sp>
    </p:spTree>
    <p:extLst>
      <p:ext uri="{BB962C8B-B14F-4D97-AF65-F5344CB8AC3E}">
        <p14:creationId xmlns:p14="http://schemas.microsoft.com/office/powerpoint/2010/main" val="67460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E99A084F-AC47-4B73-B5F9-CCA9E4D875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A78607-7E5D-4949-B270-A553FDC261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7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A915072-897B-4804-B9BD-4FD362EC66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BB45C629-7A24-45BB-B3BA-D965F55DDB2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CE0E247F-32D7-49C2-B129-D2B21C2A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7945391" cy="44397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5260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jedno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jednořádkový 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EF73BD70-9296-47EC-8865-48DC50BD331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DA679B2A-8239-4640-86B2-33DF7F06A5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ci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0E3082C6-27F3-4E0F-A78D-958E911D15E1}"/>
              </a:ext>
            </a:extLst>
          </p:cNvPr>
          <p:cNvSpPr/>
          <p:nvPr userDrawn="1"/>
        </p:nvSpPr>
        <p:spPr>
          <a:xfrm>
            <a:off x="6407623" y="1678634"/>
            <a:ext cx="2160000" cy="2160000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D481A2F-9ED0-49D2-8CCC-7E3C311556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7623" y="1701770"/>
            <a:ext cx="2160000" cy="2160000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266700" indent="0">
              <a:buNone/>
              <a:defRPr sz="21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citace nebo drobný text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676"/>
            <a:ext cx="5615201" cy="21830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8649" y="4001974"/>
            <a:ext cx="7945393" cy="2294604"/>
          </a:xfrm>
        </p:spPr>
        <p:txBody>
          <a:bodyPr/>
          <a:lstStyle>
            <a:lvl2pPr marL="342900" indent="0">
              <a:buNone/>
              <a:defRPr/>
            </a:lvl2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6362E37-B6F4-406F-8C9D-377ECF469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796" y="1757281"/>
            <a:ext cx="324000" cy="317390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4762E413-8D66-41C2-9D7A-31C92C7524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24214" y="3451884"/>
            <a:ext cx="324000" cy="317390"/>
          </a:xfrm>
          <a:prstGeom prst="rect">
            <a:avLst/>
          </a:prstGeom>
        </p:spPr>
      </p:pic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60710F27-5468-472A-903B-2917B09C8B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F80FE6C-EA42-4F15-9CDE-A35EB5850C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7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, text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65C06-7458-4B09-87AF-9E8F9E339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678675"/>
            <a:ext cx="3565314" cy="46179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5A8BBC-20BC-4A89-8DEB-027CA02E14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3636" y="5845248"/>
            <a:ext cx="4220406" cy="45132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obrázku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52925" y="1677987"/>
            <a:ext cx="4221163" cy="406394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ED52422-AA53-462A-9588-C2EB15DD92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85662FE-56AF-4473-8FB8-F94BA27361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4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FB267E21-4D34-405D-8160-E085109935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4941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D8B971FF-A85B-47DA-8BFA-B06608B891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977717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3" name="Zástupný symbol obrázku 4">
            <a:extLst>
              <a:ext uri="{FF2B5EF4-FFF2-40B4-BE49-F238E27FC236}">
                <a16:creationId xmlns:a16="http://schemas.microsoft.com/office/drawing/2014/main" id="{ACBDDBB8-5CD5-4978-AD19-CD6573CF53C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66329" y="1752144"/>
            <a:ext cx="2556000" cy="241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EF2F59-3EE8-4600-99BC-5C4F539738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625" y="4313239"/>
            <a:ext cx="2555875" cy="186756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První text</a:t>
            </a:r>
          </a:p>
        </p:txBody>
      </p:sp>
      <p:sp>
        <p:nvSpPr>
          <p:cNvPr id="18" name="Zástupný symbol pro text 3">
            <a:extLst>
              <a:ext uri="{FF2B5EF4-FFF2-40B4-BE49-F238E27FC236}">
                <a16:creationId xmlns:a16="http://schemas.microsoft.com/office/drawing/2014/main" id="{452B7608-4F61-44E9-905F-EE70505C30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66329" y="4312635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Druhý text</a:t>
            </a:r>
          </a:p>
        </p:txBody>
      </p:sp>
      <p:sp>
        <p:nvSpPr>
          <p:cNvPr id="20" name="Zástupný symbol pro text 3">
            <a:extLst>
              <a:ext uri="{FF2B5EF4-FFF2-40B4-BE49-F238E27FC236}">
                <a16:creationId xmlns:a16="http://schemas.microsoft.com/office/drawing/2014/main" id="{A9694961-1D4B-4475-9E48-A42C702077D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977842" y="4312634"/>
            <a:ext cx="2555875" cy="1868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Třetí text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171D9D79-92EA-4B0D-8D70-6BE34D85F006}"/>
              </a:ext>
            </a:extLst>
          </p:cNvPr>
          <p:cNvCxnSpPr/>
          <p:nvPr userDrawn="1"/>
        </p:nvCxnSpPr>
        <p:spPr>
          <a:xfrm>
            <a:off x="3198089" y="4312633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EC8B389-96FC-47B0-8D2E-ED3E56AECA9E}"/>
              </a:ext>
            </a:extLst>
          </p:cNvPr>
          <p:cNvCxnSpPr/>
          <p:nvPr userDrawn="1"/>
        </p:nvCxnSpPr>
        <p:spPr>
          <a:xfrm>
            <a:off x="5895829" y="4344804"/>
            <a:ext cx="0" cy="1836000"/>
          </a:xfrm>
          <a:prstGeom prst="line">
            <a:avLst/>
          </a:prstGeom>
          <a:ln w="12700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>
            <a:extLst>
              <a:ext uri="{FF2B5EF4-FFF2-40B4-BE49-F238E27FC236}">
                <a16:creationId xmlns:a16="http://schemas.microsoft.com/office/drawing/2014/main" id="{312025C9-8689-4B48-8F17-3C68DA4CF7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FB8D566A-8B04-4DFE-B5E0-C4423183D7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9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graf 2">
            <a:extLst>
              <a:ext uri="{FF2B5EF4-FFF2-40B4-BE49-F238E27FC236}">
                <a16:creationId xmlns:a16="http://schemas.microsoft.com/office/drawing/2014/main" id="{39625EF4-0D99-4573-ABCD-83E81C13C3A5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569913" y="1684338"/>
            <a:ext cx="8004175" cy="4605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2BBCD4E-1929-4BB6-B4D2-8C703C395C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F41ACE1-C640-451F-93CF-8AAB4D7F2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dvouřadkový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>
            <a:extLst>
              <a:ext uri="{FF2B5EF4-FFF2-40B4-BE49-F238E27FC236}">
                <a16:creationId xmlns:a16="http://schemas.microsoft.com/office/drawing/2014/main" id="{6D773097-E1D1-4068-BFDF-28B0431E804D}"/>
              </a:ext>
            </a:extLst>
          </p:cNvPr>
          <p:cNvSpPr/>
          <p:nvPr userDrawn="1"/>
        </p:nvSpPr>
        <p:spPr>
          <a:xfrm>
            <a:off x="0" y="0"/>
            <a:ext cx="9180000" cy="1385155"/>
          </a:xfrm>
          <a:prstGeom prst="rect">
            <a:avLst/>
          </a:prstGeom>
          <a:solidFill>
            <a:srgbClr val="008276"/>
          </a:solidFill>
          <a:ln>
            <a:solidFill>
              <a:srgbClr val="008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0FBD9941-1351-4307-864A-F5EA5E0FD7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1385155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první řádek  nadpisu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4CE084-D11D-42CE-A2D3-310DA1C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8418" y="6479183"/>
            <a:ext cx="2095623" cy="365125"/>
          </a:xfrm>
        </p:spPr>
        <p:txBody>
          <a:bodyPr/>
          <a:lstStyle>
            <a:lvl1pPr>
              <a:defRPr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CB904088-836B-4F96-832E-C43FDB462D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6478589"/>
            <a:ext cx="5716191" cy="3651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cs-CZ" dirty="0"/>
              <a:t>místo pro poznámku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61BD0127-6D03-4DD7-BD1B-E839F028DB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9957" y="871622"/>
            <a:ext cx="5476001" cy="405266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druhý řádek textu</a:t>
            </a:r>
          </a:p>
        </p:txBody>
      </p:sp>
      <p:sp>
        <p:nvSpPr>
          <p:cNvPr id="3" name="Zástupný symbol pro tabulku 2">
            <a:extLst>
              <a:ext uri="{FF2B5EF4-FFF2-40B4-BE49-F238E27FC236}">
                <a16:creationId xmlns:a16="http://schemas.microsoft.com/office/drawing/2014/main" id="{243075CB-445F-451D-B78F-591C98050237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2815388" y="1744663"/>
            <a:ext cx="5758699" cy="3841144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1296A6-9ACC-42C7-B6BE-AB8D41837E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9913" y="5690937"/>
            <a:ext cx="8004175" cy="5987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/>
            </a:lvl2pPr>
          </a:lstStyle>
          <a:p>
            <a:pPr lvl="0"/>
            <a:r>
              <a:rPr lang="cs-CZ" dirty="0"/>
              <a:t>Popis tabulky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D7D2839-C647-4D3B-864E-39146D81B9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1398025"/>
            <a:ext cx="9143935" cy="12801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C8BC9D6-C0AA-488F-B9DB-80A7D07B30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75" y="485421"/>
            <a:ext cx="2160000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1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C41B7A3-1625-4A50-AEAD-39F18A94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5558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020AA-ECC7-4474-B826-21223D6C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499" y="1774210"/>
            <a:ext cx="8167333" cy="45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2E7AF-D4B8-4711-9A70-4E416AD50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2431" y="64791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0A03B06-45A5-4573-A15C-112DB4EA109A}"/>
              </a:ext>
            </a:extLst>
          </p:cNvPr>
          <p:cNvCxnSpPr>
            <a:cxnSpLocks/>
          </p:cNvCxnSpPr>
          <p:nvPr/>
        </p:nvCxnSpPr>
        <p:spPr>
          <a:xfrm>
            <a:off x="-30707" y="6354387"/>
            <a:ext cx="9207000" cy="0"/>
          </a:xfrm>
          <a:prstGeom prst="line">
            <a:avLst/>
          </a:prstGeom>
          <a:ln w="28575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65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70" r:id="rId3"/>
    <p:sldLayoutId id="2147483656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2" r:id="rId10"/>
  </p:sldLayoutIdLst>
  <p:hf hdr="0" ftr="0" dt="0"/>
  <p:txStyles>
    <p:titleStyle>
      <a:lvl1pPr marL="542925" indent="0" algn="l" defTabSz="685800" rtl="0" eaLnBrk="1" latinLnBrk="0" hangingPunct="1">
        <a:lnSpc>
          <a:spcPct val="90000"/>
        </a:lnSpc>
        <a:spcBef>
          <a:spcPct val="0"/>
        </a:spcBef>
        <a:buNone/>
        <a:defRPr sz="3000" b="1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827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827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C41B7A3-1625-4A50-AEAD-39F18A94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55584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020AA-ECC7-4474-B826-21223D6C4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499" y="1774210"/>
            <a:ext cx="8167333" cy="45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52E7AF-D4B8-4711-9A70-4E416AD50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2431" y="64791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8276"/>
                </a:solidFill>
              </a:defRPr>
            </a:lvl1pPr>
          </a:lstStyle>
          <a:p>
            <a:fld id="{D83BD07D-5885-48DF-B570-0C7EF7FA7CB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0A03B06-45A5-4573-A15C-112DB4EA109A}"/>
              </a:ext>
            </a:extLst>
          </p:cNvPr>
          <p:cNvCxnSpPr>
            <a:cxnSpLocks/>
          </p:cNvCxnSpPr>
          <p:nvPr/>
        </p:nvCxnSpPr>
        <p:spPr>
          <a:xfrm>
            <a:off x="-30707" y="6354387"/>
            <a:ext cx="9207000" cy="0"/>
          </a:xfrm>
          <a:prstGeom prst="line">
            <a:avLst/>
          </a:prstGeom>
          <a:ln w="28575">
            <a:solidFill>
              <a:srgbClr val="0082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49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3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4" r:id="rId9"/>
  </p:sldLayoutIdLst>
  <p:hf hdr="0" ftr="0" dt="0"/>
  <p:txStyles>
    <p:titleStyle>
      <a:lvl1pPr marL="542925" indent="0" algn="l" defTabSz="685800" rtl="0" eaLnBrk="1" latinLnBrk="0" hangingPunct="1">
        <a:lnSpc>
          <a:spcPct val="90000"/>
        </a:lnSpc>
        <a:spcBef>
          <a:spcPct val="0"/>
        </a:spcBef>
        <a:buNone/>
        <a:defRPr sz="3000" b="1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00827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00827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soud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so.ochrance.cz/Nalezene/Edit/259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hrance.cz/aktualne/vyrizovani_zadosti_o_odskodneni_za_protipravni_sterilizace_doprovazeji_na_ministerstvu_zdravotnictvi_pochybeni_zjistil_ombudsman/" TargetMode="External"/><Relationship Id="rId2" Type="http://schemas.openxmlformats.org/officeDocument/2006/relationships/hyperlink" Target="https://www.ochrance.cz/aktualne/ombudsman_shrnul_vlade_prohresky_ministerstva_zdravotnictvi_pri_odskodnovani_za_protipravni_sterilizace_extremni_prutahy_spatne_hodnoceni_dukazu_rozhodovani_v_rozporu_s_nazorem_soudu_i_ignorovani_obsahu_opakovanych_zadost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chrance.cz/aktualne/dalsi_z_pripadu_souvisejicich_s_odskodnenim_za_protipravni_sterilizace_nemocnice_se_diky_ombudsmanovi_omluvila_zene_ktere_predcasne_skartovala_zdravotnickou_dokumentaci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29154-D157-4F9F-AE4C-C3C312A5E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Úskalí ODŠKODNĚNÍ PROTIPRÁVNÍCH STERILIZACÍ 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27DB6C-1ACF-4013-A9E4-BF7E72D9E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none" dirty="0"/>
              <a:t>Výjezdní zasedání Rady vlády </a:t>
            </a:r>
          </a:p>
          <a:p>
            <a:r>
              <a:rPr lang="cs-CZ" cap="none" dirty="0"/>
              <a:t>pro záležitosti romských menšin  </a:t>
            </a:r>
          </a:p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FF9B8F2-02D4-49C6-947A-DE6B321151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1570" y="618433"/>
            <a:ext cx="3466627" cy="502777"/>
          </a:xfrm>
        </p:spPr>
        <p:txBody>
          <a:bodyPr/>
          <a:lstStyle/>
          <a:p>
            <a:r>
              <a:rPr lang="cs-CZ" dirty="0"/>
              <a:t>Mgr. Milena Zmeškalová 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FF1EB3C-17A2-477F-B6CA-C4DBEFC228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Brno</a:t>
            </a:r>
          </a:p>
          <a:p>
            <a:r>
              <a:rPr lang="cs-CZ" dirty="0"/>
              <a:t>4. 12. 2024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950" y="2899940"/>
            <a:ext cx="3348338" cy="2232000"/>
          </a:xfrm>
        </p:spPr>
      </p:pic>
      <p:pic>
        <p:nvPicPr>
          <p:cNvPr id="8" name="Zástupný symbol pro obrázek 7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44" b="17544"/>
          <a:stretch>
            <a:fillRect/>
          </a:stretch>
        </p:blipFill>
        <p:spPr>
          <a:xfrm>
            <a:off x="525226" y="2968190"/>
            <a:ext cx="4583768" cy="2232000"/>
          </a:xfrm>
        </p:spPr>
      </p:pic>
    </p:spTree>
    <p:extLst>
      <p:ext uri="{BB962C8B-B14F-4D97-AF65-F5344CB8AC3E}">
        <p14:creationId xmlns:p14="http://schemas.microsoft.com/office/powerpoint/2010/main" val="162987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                                                      </a:t>
            </a:r>
          </a:p>
          <a:p>
            <a:pPr algn="ctr"/>
            <a:r>
              <a:rPr lang="cs-CZ" dirty="0"/>
              <a:t> </a:t>
            </a:r>
            <a:r>
              <a:rPr lang="cs-CZ" sz="2800" b="1" dirty="0"/>
              <a:t>SOUDY</a:t>
            </a:r>
          </a:p>
          <a:p>
            <a:pPr algn="ctr"/>
            <a:r>
              <a:rPr lang="cs-CZ" sz="2800" dirty="0"/>
              <a:t>Městský soud v Praze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Nejvyšší správní soud v Brně</a:t>
            </a:r>
          </a:p>
          <a:p>
            <a:pPr algn="ctr"/>
            <a:r>
              <a:rPr lang="cs-CZ" sz="1800" dirty="0"/>
              <a:t>Rozsudek NSS ze dne 4. července 2024, č. j. 9 As 61/2023-65, dostupný na </a:t>
            </a:r>
            <a:r>
              <a:rPr lang="cs-CZ" sz="1800" u="sng" dirty="0">
                <a:hlinkClick r:id="rId2"/>
              </a:rPr>
              <a:t>www.nssoud.cz</a:t>
            </a:r>
            <a:r>
              <a:rPr lang="cs-CZ" sz="1800" dirty="0"/>
              <a:t>.  </a:t>
            </a:r>
          </a:p>
          <a:p>
            <a:pPr algn="ctr"/>
            <a:r>
              <a:rPr lang="cs-CZ" sz="1800" dirty="0"/>
              <a:t>        Rozsudek NSS ze dne 14. srpna 2024, č. j. 7 As 266/2023-51, dostupný na </a:t>
            </a:r>
            <a:r>
              <a:rPr lang="cs-CZ" sz="1800" u="sng" dirty="0">
                <a:hlinkClick r:id="rId2"/>
              </a:rPr>
              <a:t>www.nssoud.cz</a:t>
            </a:r>
            <a:r>
              <a:rPr lang="cs-CZ" sz="1800" dirty="0"/>
              <a:t>. </a:t>
            </a:r>
          </a:p>
          <a:p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6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ctr"/>
            <a:r>
              <a:rPr lang="cs-CZ" sz="2800" b="1" dirty="0"/>
              <a:t>ÚŘAD VLÁDY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Rada vlády pro lidská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Rada vlády pro záležitosti romských menšin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Rada vlády pro rovnost žen a mužů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                                                </a:t>
            </a:r>
            <a:r>
              <a:rPr lang="cs-CZ" sz="3200" dirty="0"/>
              <a:t>PODPORA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58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Jde nám o to stejné?!!!!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                                           ŽADATELKY/LÉ</a:t>
            </a:r>
          </a:p>
          <a:p>
            <a:endParaRPr lang="cs-CZ" dirty="0"/>
          </a:p>
          <a:p>
            <a:r>
              <a:rPr lang="cs-CZ" dirty="0"/>
              <a:t>                            STÁT                                      OMBUDSMAN</a:t>
            </a:r>
          </a:p>
          <a:p>
            <a:endParaRPr lang="cs-CZ" dirty="0"/>
          </a:p>
          <a:p>
            <a:r>
              <a:rPr lang="cs-CZ" dirty="0"/>
              <a:t>                                                                                       NEVLÁDNÍ</a:t>
            </a:r>
          </a:p>
          <a:p>
            <a:r>
              <a:rPr lang="cs-CZ" dirty="0"/>
              <a:t>   MINISTERSTVO                                                    NEZISKOVÉ ORG.</a:t>
            </a:r>
          </a:p>
          <a:p>
            <a:endParaRPr lang="cs-CZ" dirty="0"/>
          </a:p>
          <a:p>
            <a:r>
              <a:rPr lang="cs-CZ" dirty="0"/>
              <a:t>            ÚŘAD VLÁDY                                       SPRÁVNÍ SOUDY   </a:t>
            </a:r>
          </a:p>
          <a:p>
            <a:endParaRPr lang="cs-CZ" dirty="0"/>
          </a:p>
          <a:p>
            <a:r>
              <a:rPr lang="cs-CZ" dirty="0"/>
              <a:t>                                            VEŘEJNOST, MÉDIA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126230" y="299466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cs-CZ" dirty="0"/>
          </a:p>
        </p:txBody>
      </p:sp>
      <p:sp>
        <p:nvSpPr>
          <p:cNvPr id="15" name="Slunce 14"/>
          <p:cNvSpPr/>
          <p:nvPr/>
        </p:nvSpPr>
        <p:spPr>
          <a:xfrm>
            <a:off x="2836412" y="2297037"/>
            <a:ext cx="3346674" cy="326967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300 tis. Kč</a:t>
            </a:r>
          </a:p>
          <a:p>
            <a:pPr algn="ctr"/>
            <a:r>
              <a:rPr lang="cs-CZ" dirty="0"/>
              <a:t>omluva   </a:t>
            </a:r>
          </a:p>
        </p:txBody>
      </p:sp>
    </p:spTree>
    <p:extLst>
      <p:ext uri="{BB962C8B-B14F-4D97-AF65-F5344CB8AC3E}">
        <p14:creationId xmlns:p14="http://schemas.microsoft.com/office/powerpoint/2010/main" val="83391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Úskalí odškodnění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Žádost </a:t>
            </a:r>
          </a:p>
          <a:p>
            <a:endParaRPr lang="cs-CZ" dirty="0"/>
          </a:p>
          <a:p>
            <a:r>
              <a:rPr lang="cs-CZ" dirty="0"/>
              <a:t>Důkazy, svědectví osob </a:t>
            </a:r>
          </a:p>
          <a:p>
            <a:r>
              <a:rPr lang="cs-CZ" dirty="0"/>
              <a:t>                       Nová žádost</a:t>
            </a:r>
          </a:p>
          <a:p>
            <a:r>
              <a:rPr lang="cs-CZ" dirty="0"/>
              <a:t>Skartace ZD</a:t>
            </a:r>
          </a:p>
          <a:p>
            <a:r>
              <a:rPr lang="cs-CZ" dirty="0"/>
              <a:t>        Rozhodnutí do 60 dnů</a:t>
            </a:r>
          </a:p>
          <a:p>
            <a:r>
              <a:rPr lang="cs-CZ" dirty="0"/>
              <a:t>                    Rozklad </a:t>
            </a:r>
          </a:p>
          <a:p>
            <a:endParaRPr lang="cs-CZ" dirty="0"/>
          </a:p>
          <a:p>
            <a:r>
              <a:rPr lang="cs-CZ" dirty="0"/>
              <a:t>Správní žaloba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     Soudní řízení</a:t>
            </a:r>
          </a:p>
          <a:p>
            <a:r>
              <a:rPr lang="cs-CZ" dirty="0"/>
              <a:t>Hájitelné </a:t>
            </a:r>
            <a:r>
              <a:rPr lang="cs-CZ" dirty="0" err="1"/>
              <a:t>trvzení</a:t>
            </a:r>
            <a:endParaRPr lang="cs-CZ" dirty="0"/>
          </a:p>
          <a:p>
            <a:endParaRPr lang="cs-CZ" dirty="0"/>
          </a:p>
          <a:p>
            <a:r>
              <a:rPr lang="cs-CZ" dirty="0"/>
              <a:t>Zrušení rozhodnutí a nové</a:t>
            </a:r>
          </a:p>
          <a:p>
            <a:r>
              <a:rPr lang="cs-CZ" dirty="0"/>
              <a:t>správní řízení</a:t>
            </a: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Você conhece Flavia Calina? | Quiz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1745363"/>
            <a:ext cx="5127625" cy="410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69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CA844-EFBB-4C60-A9A7-B3B0BAB0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BC537C-3750-4AE6-BD9F-089D78FDDB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49593" y="1905639"/>
            <a:ext cx="5194407" cy="4679578"/>
          </a:xfrm>
        </p:spPr>
        <p:txBody>
          <a:bodyPr>
            <a:normAutofit/>
          </a:bodyPr>
          <a:lstStyle/>
          <a:p>
            <a:r>
              <a:rPr lang="cs-CZ" dirty="0"/>
              <a:t>Kancelář veřejného ochránce práv</a:t>
            </a:r>
          </a:p>
          <a:p>
            <a:r>
              <a:rPr lang="cs-CZ" dirty="0"/>
              <a:t>Údolní 39</a:t>
            </a:r>
          </a:p>
          <a:p>
            <a:r>
              <a:rPr lang="cs-CZ" dirty="0"/>
              <a:t>602 00 Brno</a:t>
            </a:r>
          </a:p>
          <a:p>
            <a:r>
              <a:rPr lang="cs-CZ" dirty="0"/>
              <a:t>Czech Republic</a:t>
            </a:r>
          </a:p>
          <a:p>
            <a:endParaRPr lang="cs-CZ" dirty="0"/>
          </a:p>
          <a:p>
            <a:r>
              <a:rPr lang="cs-CZ" dirty="0"/>
              <a:t>Mgr. Milena Zmeškalová </a:t>
            </a:r>
          </a:p>
          <a:p>
            <a:r>
              <a:rPr lang="cs-CZ" dirty="0"/>
              <a:t>zmeskalova@ochrance.cz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40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Motto: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            </a:t>
            </a:r>
            <a:r>
              <a:rPr lang="cs-CZ" sz="2800" i="1" dirty="0"/>
              <a:t>ZVLÁŠTNÍ SITUACE SI ŽÁDÁ ZVLÁŠTNÍ PŘÍSTUP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07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2800" b="1" dirty="0"/>
          </a:p>
          <a:p>
            <a:pPr algn="ctr"/>
            <a:endParaRPr lang="cs-CZ" sz="2800" b="1" dirty="0"/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STÁT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600" dirty="0"/>
              <a:t>2009  omluva vlády </a:t>
            </a:r>
          </a:p>
          <a:p>
            <a:pPr algn="ctr"/>
            <a:r>
              <a:rPr lang="cs-CZ" sz="2600" dirty="0"/>
              <a:t>2021   zákon č. 297/2021 Sb.</a:t>
            </a:r>
          </a:p>
          <a:p>
            <a:pPr algn="ctr"/>
            <a:endParaRPr lang="cs-CZ" sz="2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5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sz="3000" b="1" dirty="0"/>
              <a:t>ŽADATELKY/LÉ O ODŠKODNĚNÍ 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Příběh</a:t>
            </a:r>
          </a:p>
          <a:p>
            <a:pPr algn="ctr"/>
            <a:r>
              <a:rPr lang="cs-CZ" sz="2800" dirty="0"/>
              <a:t>Šance </a:t>
            </a:r>
          </a:p>
          <a:p>
            <a:pPr algn="ctr"/>
            <a:r>
              <a:rPr lang="cs-CZ" sz="2800" dirty="0"/>
              <a:t>Čas</a:t>
            </a:r>
          </a:p>
          <a:p>
            <a:pPr algn="ctr"/>
            <a:r>
              <a:rPr lang="cs-CZ" sz="2800" dirty="0"/>
              <a:t>Stud </a:t>
            </a:r>
          </a:p>
          <a:p>
            <a:pPr algn="ctr"/>
            <a:r>
              <a:rPr lang="cs-CZ" sz="2800" dirty="0"/>
              <a:t>Nervozita </a:t>
            </a:r>
          </a:p>
          <a:p>
            <a:pPr algn="ctr"/>
            <a:r>
              <a:rPr lang="cs-CZ" sz="2800" dirty="0"/>
              <a:t>Rezignace </a:t>
            </a:r>
          </a:p>
          <a:p>
            <a:pPr algn="ctr"/>
            <a:r>
              <a:rPr lang="cs-CZ" sz="2800" dirty="0"/>
              <a:t>Naděje 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 </a:t>
            </a:r>
          </a:p>
          <a:p>
            <a:pPr algn="ctr"/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MINISTERSTVO  ZDRAVOTNICTVÍ</a:t>
            </a:r>
          </a:p>
          <a:p>
            <a:pPr algn="ctr"/>
            <a:endParaRPr lang="cs-CZ" dirty="0"/>
          </a:p>
          <a:p>
            <a:pPr algn="ctr"/>
            <a:r>
              <a:rPr lang="cs-CZ" sz="2600" dirty="0"/>
              <a:t>Správní řízení, lhůty</a:t>
            </a:r>
          </a:p>
          <a:p>
            <a:pPr algn="ctr"/>
            <a:r>
              <a:rPr lang="cs-CZ" sz="2600" dirty="0"/>
              <a:t>Enormní počet žádostí </a:t>
            </a:r>
          </a:p>
          <a:p>
            <a:pPr algn="ctr"/>
            <a:r>
              <a:rPr lang="cs-CZ" sz="2600" dirty="0"/>
              <a:t>Nedostatečná personální kapacita 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1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dirty="0"/>
          </a:p>
          <a:p>
            <a:pPr algn="ctr"/>
            <a:endParaRPr lang="cs-CZ" sz="2800" b="1" dirty="0"/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OMBUDSMAN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2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cs-CZ" dirty="0"/>
          </a:p>
          <a:p>
            <a:endParaRPr lang="cs-CZ" dirty="0"/>
          </a:p>
          <a:p>
            <a:r>
              <a:rPr lang="cs-CZ" dirty="0"/>
              <a:t>2004 - 2005   </a:t>
            </a:r>
            <a:r>
              <a:rPr lang="cs-CZ" b="1" dirty="0"/>
              <a:t>JUDr. Otakar </a:t>
            </a:r>
            <a:r>
              <a:rPr lang="cs-CZ" b="1" dirty="0" err="1"/>
              <a:t>Motejl</a:t>
            </a:r>
            <a:r>
              <a:rPr lang="cs-CZ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šetření 80 podnětů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x-none" dirty="0"/>
              <a:t>ávěrečné stanovisko veřejného ochránce práv ve věci sterilizací prováděných v rozporu s právem a návrhy opatření k nápravě ze dne 23. prosince 2005, sp. zn. 3099/2004/VOP; dostupné zde</a:t>
            </a:r>
            <a:r>
              <a:rPr lang="cs-CZ" dirty="0"/>
              <a:t>:  </a:t>
            </a:r>
            <a:r>
              <a:rPr lang="x-none" u="sng" dirty="0">
                <a:hlinkClick r:id="rId2"/>
              </a:rPr>
              <a:t>https://eso.ochrance.cz /Nalezene/Edit/259</a:t>
            </a:r>
            <a:r>
              <a:rPr lang="cs-CZ" u="sng" dirty="0">
                <a:hlinkClick r:id="rId2"/>
              </a:rPr>
              <a:t>6</a:t>
            </a:r>
            <a:r>
              <a:rPr lang="cs-CZ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r>
              <a:rPr lang="cs-CZ" dirty="0"/>
              <a:t>2022 – 2024  </a:t>
            </a:r>
            <a:r>
              <a:rPr lang="cs-CZ" b="1" dirty="0"/>
              <a:t>JUDr. Stanislav Křeček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105 podnětů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65 zahájených šetření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aktuálně jednání s MZ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osvěta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36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Tisková zpráva z 2. října 2024</a:t>
            </a:r>
          </a:p>
          <a:p>
            <a:r>
              <a:rPr lang="cs-CZ" u="sng" dirty="0">
                <a:hlinkClick r:id="rId2"/>
              </a:rPr>
              <a:t>https://www.ochrance.cz/aktualne/ombudsman_shrnul_vlade_prohresky_ministerstva_zdravotnictvi_pri_odskodnovani_za_protipravni_sterilizace_extremni_prutahy_spatne_hodnoceni_dukazu_rozhodovani_v_rozporu_s_nazorem_soudu_i_ignorovani_obsahu_opakovanych_zadosti/</a:t>
            </a:r>
            <a:endParaRPr lang="cs-CZ" dirty="0"/>
          </a:p>
          <a:p>
            <a:endParaRPr lang="cs-CZ" dirty="0"/>
          </a:p>
          <a:p>
            <a:r>
              <a:rPr lang="cs-CZ" dirty="0"/>
              <a:t>Tisková zpráva z 18. října 2023</a:t>
            </a:r>
          </a:p>
          <a:p>
            <a:r>
              <a:rPr lang="cs-CZ" u="sng" dirty="0">
                <a:hlinkClick r:id="rId3"/>
              </a:rPr>
              <a:t>https://www.ochrance.cz/aktualne/vyrizovani_zadosti_o_odskodneni_za_protipravni_sterilizace_doprovazeji_na_ministerstvu_zdravotnictvi_pochybeni_zjistil_ombudsman/</a:t>
            </a:r>
            <a:r>
              <a:rPr lang="cs-CZ" dirty="0"/>
              <a:t> </a:t>
            </a:r>
          </a:p>
          <a:p>
            <a:r>
              <a:rPr lang="cs-CZ" dirty="0"/>
              <a:t>Tisková zpráva z 19. února 2024</a:t>
            </a:r>
          </a:p>
          <a:p>
            <a:r>
              <a:rPr lang="cs-CZ" u="sng" dirty="0">
                <a:hlinkClick r:id="rId4"/>
              </a:rPr>
              <a:t>https://www.ochrance.cz/aktualne/dalsi_z_pripadu_souvisejicich_s_odskodnenim_za_protipravni_sterilizace_nemocnice_se_diky_ombudsmanovi_omluvila_zene_ktere_predcasne_skartovala_zdravotnickou_dokumentaci/</a:t>
            </a:r>
            <a:r>
              <a:rPr lang="cs-CZ" dirty="0"/>
              <a:t>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1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HRÁČI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2800" b="1" dirty="0"/>
              <a:t>NEZISKOVÉ NEVLÁDNÍ ORGANIZACE</a:t>
            </a:r>
          </a:p>
          <a:p>
            <a:pPr algn="ctr"/>
            <a:endParaRPr lang="cs-CZ" dirty="0"/>
          </a:p>
          <a:p>
            <a:pPr algn="ctr"/>
            <a:r>
              <a:rPr lang="cs-CZ" sz="2600" dirty="0"/>
              <a:t>Podpora, právní pomoc</a:t>
            </a:r>
          </a:p>
          <a:p>
            <a:pPr algn="ctr"/>
            <a:r>
              <a:rPr lang="cs-CZ" sz="2600" dirty="0"/>
              <a:t>Žádosti, rozklady, správní žaloby</a:t>
            </a:r>
          </a:p>
          <a:p>
            <a:pPr algn="ctr"/>
            <a:r>
              <a:rPr lang="cs-CZ" sz="2600" dirty="0"/>
              <a:t>Osvěta - besedy, semináře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D07D-5885-48DF-B570-0C7EF7FA7CB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765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úřady">
  <a:themeElements>
    <a:clrScheme name="Ombudsman_obecny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008276"/>
      </a:accent1>
      <a:accent2>
        <a:srgbClr val="00C8B5"/>
      </a:accent2>
      <a:accent3>
        <a:srgbClr val="9CBCB7"/>
      </a:accent3>
      <a:accent4>
        <a:srgbClr val="E2EFD9"/>
      </a:accent4>
      <a:accent5>
        <a:srgbClr val="D8D8D8"/>
      </a:accent5>
      <a:accent6>
        <a:srgbClr val="7F7F7F"/>
      </a:accent6>
      <a:hlink>
        <a:srgbClr val="008276"/>
      </a:hlink>
      <a:folHlink>
        <a:srgbClr val="00827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modra.potx" id="{8BA34C24-5B5A-475B-94E9-9F52829477A6}" vid="{9DB4D539-7C7B-4AA6-BAAC-1B2E8C634E2E}"/>
    </a:ext>
  </a:extLst>
</a:theme>
</file>

<file path=ppt/theme/theme2.xml><?xml version="1.0" encoding="utf-8"?>
<a:theme xmlns:a="http://schemas.openxmlformats.org/drawingml/2006/main" name="Ombudsman modrá">
  <a:themeElements>
    <a:clrScheme name="Ombudsman_modry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005F8C"/>
      </a:accent1>
      <a:accent2>
        <a:srgbClr val="3366FF"/>
      </a:accent2>
      <a:accent3>
        <a:srgbClr val="0099FF"/>
      </a:accent3>
      <a:accent4>
        <a:srgbClr val="99CCFF"/>
      </a:accent4>
      <a:accent5>
        <a:srgbClr val="D8D8D8"/>
      </a:accent5>
      <a:accent6>
        <a:srgbClr val="7F7F7F"/>
      </a:accent6>
      <a:hlink>
        <a:srgbClr val="008276"/>
      </a:hlink>
      <a:folHlink>
        <a:srgbClr val="00827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modra.potx" id="{8BA34C24-5B5A-475B-94E9-9F52829477A6}" vid="{9A457DF4-1F8D-416A-9E5A-C7FF0433A686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_x0020_vzniku xmlns="7aea5b64-986d-4ed0-9f25-146f1d978e9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6" ma:contentTypeDescription="Vytvořit nový dokument" ma:contentTypeScope="" ma:versionID="a10d2442972f6aea282a9bd37d066590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59a29dd26b28b9f2e04c9198312141b3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7BFD0A-0872-4465-9980-FF55A9C6886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aea5b64-986d-4ed0-9f25-146f1d978e9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F72E96-0E7C-4E6E-A789-77EF0BC0A3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F319C2-AA30-4FE4-81F2-E5B9B8A9F2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Prezentace_úřady</Template>
  <TotalTime>7623</TotalTime>
  <Words>545</Words>
  <Application>Microsoft Office PowerPoint</Application>
  <PresentationFormat>Předvádění na obrazovce (4:3)</PresentationFormat>
  <Paragraphs>149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Prezentace_úřady</vt:lpstr>
      <vt:lpstr>Ombudsman modrá</vt:lpstr>
      <vt:lpstr>Úskalí ODŠKODNĚNÍ PROTIPRÁVNÍCH STERILIZACÍ   </vt:lpstr>
      <vt:lpstr>Motto:</vt:lpstr>
      <vt:lpstr>Klíčoví hráči</vt:lpstr>
      <vt:lpstr>KLÍČOVÍ HRÁČI</vt:lpstr>
      <vt:lpstr>KLÍČOVÍ HRÁČI </vt:lpstr>
      <vt:lpstr>KLÍČOVÍ HRÁČI</vt:lpstr>
      <vt:lpstr>KLÍČOVÍ HRÁČI</vt:lpstr>
      <vt:lpstr>Prezentace aplikace PowerPoint</vt:lpstr>
      <vt:lpstr>KLÍČOVÍ HRÁČI</vt:lpstr>
      <vt:lpstr>KLÍČOVÍ HRÁČI</vt:lpstr>
      <vt:lpstr>KLÍČOVÍ HRÁČI</vt:lpstr>
      <vt:lpstr> Jde nám o to stejné?!!!!</vt:lpstr>
      <vt:lpstr>Úskalí odškodnění</vt:lpstr>
      <vt:lpstr>Děkuji za pozornost.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legislativní výzvy ve zdravotnictví  z pohledu veřejné ochránkyně práv</dc:title>
  <dc:creator>Lakomá Běla Mgr.</dc:creator>
  <cp:keywords>MF</cp:keywords>
  <cp:lastModifiedBy>Nguyen Dieu Thuy</cp:lastModifiedBy>
  <cp:revision>568</cp:revision>
  <cp:lastPrinted>2022-12-01T11:41:28Z</cp:lastPrinted>
  <dcterms:created xsi:type="dcterms:W3CDTF">2018-09-04T12:54:26Z</dcterms:created>
  <dcterms:modified xsi:type="dcterms:W3CDTF">2025-02-03T13:25:16Z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