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388" r:id="rId3"/>
    <p:sldId id="395" r:id="rId4"/>
    <p:sldId id="396" r:id="rId5"/>
    <p:sldId id="387" r:id="rId6"/>
    <p:sldId id="397" r:id="rId7"/>
    <p:sldId id="394" r:id="rId8"/>
    <p:sldId id="389" r:id="rId9"/>
    <p:sldId id="398" r:id="rId10"/>
    <p:sldId id="404" r:id="rId11"/>
    <p:sldId id="405" r:id="rId12"/>
    <p:sldId id="401" r:id="rId13"/>
    <p:sldId id="407" r:id="rId14"/>
    <p:sldId id="400" r:id="rId15"/>
    <p:sldId id="402" r:id="rId16"/>
    <p:sldId id="403" r:id="rId17"/>
    <p:sldId id="390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80"/>
    <a:srgbClr val="9933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C9B6BB-3505-4CFA-A171-2A3B6972351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0E93C9-878A-41F5-8BAF-3432EA631A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18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BDA856-B234-4116-BDB0-85B85762C25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226D36-094C-42B5-89B6-663660E8FE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3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88560B-4394-4F09-BCCB-08B04489E4B6}" type="slidenum">
              <a:rPr lang="de-DE" altLang="cs-CZ" smtClean="0">
                <a:latin typeface="Times New Roman" pitchFamily="18" charset="0"/>
              </a:rPr>
              <a:pPr/>
              <a:t>1</a:t>
            </a:fld>
            <a:endParaRPr lang="de-DE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B87EFBD-B0E6-439D-BAFB-A11A50C8CDFD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32676" y="744419"/>
            <a:ext cx="4532323" cy="37220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34" charset="0"/>
              <a:buNone/>
            </a:pPr>
            <a:endParaRPr lang="cs-CZ" altLang="cs-CZ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6" y="4715710"/>
            <a:ext cx="5436845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6FA400-1816-438E-8570-3DA057F026CD}" type="slidenum">
              <a:rPr lang="en-GB" altLang="cs-CZ"/>
              <a:pPr algn="r" eaLnBrk="1" hangingPunct="1">
                <a:spcBef>
                  <a:spcPct val="0"/>
                </a:spcBef>
              </a:pPr>
              <a:t>3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AB001F4-5C08-4F6A-9622-69ED8D01A035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32676" y="744419"/>
            <a:ext cx="4532323" cy="37220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34" charset="0"/>
              <a:buNone/>
            </a:pPr>
            <a:endParaRPr lang="cs-CZ" altLang="cs-CZ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6" y="4715710"/>
            <a:ext cx="5436845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5023C8-6516-42FF-B11A-1013DB6B0804}" type="slidenum">
              <a:rPr lang="en-GB" altLang="cs-CZ"/>
              <a:pPr algn="r" eaLnBrk="1" hangingPunct="1">
                <a:spcBef>
                  <a:spcPct val="0"/>
                </a:spcBef>
              </a:pPr>
              <a:t>4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88560B-4394-4F09-BCCB-08B04489E4B6}" type="slidenum">
              <a:rPr lang="de-DE" altLang="cs-CZ" smtClean="0">
                <a:latin typeface="Times New Roman" pitchFamily="18" charset="0"/>
              </a:rPr>
              <a:pPr/>
              <a:t>5</a:t>
            </a:fld>
            <a:endParaRPr lang="de-DE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474B2F3-0714-4335-8E3E-E4B9534F83D2}" type="slidenum">
              <a:rPr lang="de-DE" altLang="cs-CZ"/>
              <a:pPr>
                <a:spcBef>
                  <a:spcPct val="0"/>
                </a:spcBef>
              </a:pPr>
              <a:t>6</a:t>
            </a:fld>
            <a:endParaRPr lang="de-DE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47DD7BC-C5C8-470E-8D43-A551F5AA8952}" type="slidenum">
              <a:rPr lang="de-DE" altLang="cs-CZ"/>
              <a:pPr>
                <a:spcBef>
                  <a:spcPct val="0"/>
                </a:spcBef>
              </a:pPr>
              <a:t>7</a:t>
            </a:fld>
            <a:endParaRPr lang="de-DE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4B4927F-5376-45E5-A94E-1F94292336BE}" type="slidenum">
              <a:rPr lang="en-GB" altLang="cs-CZ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32676" y="744419"/>
            <a:ext cx="4532323" cy="37220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34" charset="0"/>
              <a:buNone/>
            </a:pPr>
            <a:endParaRPr lang="cs-CZ" altLang="cs-CZ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6" y="4715710"/>
            <a:ext cx="5436845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9FF557E-1FD2-46EA-9BEB-3A31C3B64609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32676" y="744419"/>
            <a:ext cx="4532323" cy="37220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34" charset="0"/>
              <a:buNone/>
            </a:pPr>
            <a:endParaRPr lang="cs-CZ" altLang="cs-CZ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6" y="4715710"/>
            <a:ext cx="5436845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E7BB4A-4F2B-4550-B8B1-73D324CCE55C}" type="slidenum">
              <a:rPr lang="en-GB" altLang="cs-CZ"/>
              <a:pPr algn="r" eaLnBrk="1" hangingPunct="1">
                <a:spcBef>
                  <a:spcPct val="0"/>
                </a:spcBef>
              </a:pPr>
              <a:t>14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21E80D-8198-458F-AE0E-03124902E185}" type="slidenum">
              <a:rPr lang="en-GB" altLang="cs-CZ" smtClean="0">
                <a:latin typeface="Calibri" pitchFamily="34" charset="0"/>
              </a:rPr>
              <a:pPr/>
              <a:t>17</a:t>
            </a:fld>
            <a:endParaRPr lang="en-GB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989138"/>
            <a:ext cx="7772400" cy="555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8275"/>
            <a:ext cx="7772400" cy="338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F21B93A-29E3-4448-BCD7-CDE44ACE9B00}" type="datetime1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/>
          <a:lstStyle>
            <a:lvl1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fld id="{21D7B062-F179-493A-AE26-CC8CF66631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18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989138"/>
            <a:ext cx="7772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08275"/>
            <a:ext cx="7772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Picture 8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25" y="188913"/>
            <a:ext cx="847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3146"/>
          <p:cNvSpPr txBox="1">
            <a:spLocks noChangeArrowheads="1"/>
          </p:cNvSpPr>
          <p:nvPr userDrawn="1"/>
        </p:nvSpPr>
        <p:spPr bwMode="auto">
          <a:xfrm>
            <a:off x="1042988" y="381000"/>
            <a:ext cx="1868487" cy="596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Co-</a:t>
            </a:r>
            <a:r>
              <a:rPr lang="de-DE" sz="1100" dirty="0" err="1" smtClean="0">
                <a:solidFill>
                  <a:srgbClr val="000080"/>
                </a:solidFill>
                <a:latin typeface="Arial" charset="0"/>
                <a:cs typeface="Arial" charset="0"/>
              </a:rPr>
              <a:t>financed</a:t>
            </a: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  <a:r>
              <a:rPr lang="de-DE" sz="1100" dirty="0" err="1" smtClean="0">
                <a:solidFill>
                  <a:srgbClr val="000080"/>
                </a:solidFill>
                <a:latin typeface="Arial" charset="0"/>
                <a:cs typeface="Arial" charset="0"/>
              </a:rPr>
              <a:t>by</a:t>
            </a: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  <a:r>
              <a:rPr lang="de-DE" sz="1100" dirty="0" err="1" smtClean="0">
                <a:solidFill>
                  <a:srgbClr val="000080"/>
                </a:solidFill>
                <a:latin typeface="Arial" charset="0"/>
                <a:cs typeface="Arial" charset="0"/>
              </a:rPr>
              <a:t>the</a:t>
            </a: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EU </a:t>
            </a:r>
            <a:r>
              <a:rPr lang="de-DE" sz="1100" dirty="0" err="1" smtClean="0">
                <a:solidFill>
                  <a:srgbClr val="000080"/>
                </a:solidFill>
                <a:latin typeface="Arial" charset="0"/>
                <a:cs typeface="Arial" charset="0"/>
              </a:rPr>
              <a:t>Commission</a:t>
            </a:r>
            <a:r>
              <a:rPr lang="de-DE" sz="11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defRPr/>
            </a:pPr>
            <a:endParaRPr lang="de-DE" sz="1100" dirty="0" smtClean="0">
              <a:latin typeface="Arial" charset="0"/>
              <a:cs typeface="Arial" charset="0"/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5940425" y="333375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2000">
                <a:solidFill>
                  <a:srgbClr val="000080"/>
                </a:solidFill>
              </a:rPr>
              <a:t>EUNAD                 </a:t>
            </a:r>
          </a:p>
          <a:p>
            <a:pPr algn="r">
              <a:spcBef>
                <a:spcPct val="50000"/>
              </a:spcBef>
              <a:defRPr/>
            </a:pPr>
            <a:r>
              <a:rPr lang="de-DE" sz="800">
                <a:solidFill>
                  <a:srgbClr val="000080"/>
                </a:solidFill>
              </a:rPr>
              <a:t>No. ECHO/SUB/2012/640917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772400" cy="555625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O projektu </a:t>
            </a:r>
            <a:r>
              <a:rPr sz="36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EUNAD</a:t>
            </a:r>
            <a:r>
              <a:rPr lang="cs-CZ" sz="36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IP</a:t>
            </a:r>
            <a:endParaRPr sz="3600" b="1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50410"/>
            <a:ext cx="2499767" cy="11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43" y="3057946"/>
            <a:ext cx="13446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C:\Users\Stepan\Desktop\foto EUNAD IP\Obrázek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2947615"/>
            <a:ext cx="134778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7945"/>
            <a:ext cx="13668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6" descr="https://traumapartners.org/wp-content/uploads/2016/02/022916_PTSD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2780928"/>
            <a:ext cx="189706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0" descr="http://img.medscape.com/thumbnail_library/is_151203_psychological_trauma_brain_800x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4" y="3057944"/>
            <a:ext cx="17573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1" y="4869160"/>
            <a:ext cx="81755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Úřad vlády ČR</a:t>
            </a:r>
          </a:p>
          <a:p>
            <a:pPr algn="ctr"/>
            <a:r>
              <a:rPr lang="cs-CZ" altLang="cs-CZ" dirty="0" smtClean="0"/>
              <a:t>Odborná skupina VVZPO, téma PAS</a:t>
            </a:r>
          </a:p>
          <a:p>
            <a:pPr algn="ctr"/>
            <a:r>
              <a:rPr lang="cs-CZ" altLang="cs-CZ" dirty="0" smtClean="0"/>
              <a:t>8/12/2016</a:t>
            </a:r>
          </a:p>
          <a:p>
            <a:pPr algn="ctr"/>
            <a:endParaRPr lang="cs-CZ" altLang="cs-CZ" dirty="0" smtClean="0"/>
          </a:p>
          <a:p>
            <a:pPr algn="ctr"/>
            <a:r>
              <a:rPr lang="cs-CZ" altLang="cs-CZ" sz="1800" dirty="0" smtClean="0"/>
              <a:t>PhDr</a:t>
            </a:r>
            <a:r>
              <a:rPr lang="cs-CZ" altLang="cs-CZ" sz="1800" dirty="0"/>
              <a:t>. Štěpán Vymětal, PhD., OBPPK MV</a:t>
            </a:r>
          </a:p>
          <a:p>
            <a:pPr algn="ctr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63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39519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blok: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Specifika, potřeby, komunikace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blok: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Prevence a připravenost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Organizace: 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Laguna Psáry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Domov na Hrádku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Domov pro seniory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Blaník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CSS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Tloskov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PN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Bohnice 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ZSÚ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DC Paprsek</a:t>
            </a:r>
          </a:p>
          <a:p>
            <a:r>
              <a:rPr lang="cs-CZ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Nautis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(Mgr. Kateřina Šulcová)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Záchranný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kruh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NRZP ČR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FF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HZS ČR, PČR, ZZS JČK, MV ČR… 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5556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MV ČR 8.11.2016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888654" cy="8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9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20" y="2564904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5556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Témata 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251177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Změny chování při kognitivním postižení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Specifika komunikace s lidmi s mentálním postižením při 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Specifika u klientů umístěných v zařízeních pro seniory a seniory s chronickým duševním onemocněním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 osob s autismem ve zvýšené zátěži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Komunikace s dětmi s mentálním postižením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Zkušenosti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pohledu ZZS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Zkušenosti z praxe HZS (vzdělávání, osvěta, cvičení, spolupráce)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Možnosti prevence (budování připravenosti s využitím zážitkové pedagogiky)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60663" cy="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5556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" pitchFamily="34" charset="0"/>
                <a:ea typeface="DejaVu LGC Sans"/>
                <a:cs typeface="Arial" pitchFamily="34" charset="0"/>
              </a:rPr>
              <a:t>Otázky</a:t>
            </a:r>
            <a:endParaRPr lang="cs-CZ" altLang="cs-CZ" sz="3200" b="1" dirty="0" smtClean="0">
              <a:solidFill>
                <a:srgbClr val="FF0000"/>
              </a:solidFill>
              <a:latin typeface="Arial" pitchFamily="34" charset="0"/>
              <a:ea typeface="DejaVu LGC Sans"/>
              <a:cs typeface="Arial" pitchFamily="34" charset="0"/>
            </a:endParaRPr>
          </a:p>
        </p:txBody>
      </p:sp>
      <p:sp>
        <p:nvSpPr>
          <p:cNvPr id="31747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Arial" pitchFamily="34" charset="0"/>
              <a:buNone/>
            </a:pPr>
            <a:fld id="{85F7635D-DEED-4BE7-B9B9-C7907A0E06C7}" type="slidenum">
              <a:rPr lang="cs-CZ" altLang="cs-CZ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SzTx/>
                <a:buFont typeface="Arial" pitchFamily="34" charset="0"/>
                <a:buNone/>
              </a:pPr>
              <a:t>12</a:t>
            </a:fld>
            <a:endParaRPr lang="cs-CZ" altLang="cs-CZ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31748" name="Obdélník 2"/>
          <p:cNvSpPr>
            <a:spLocks noChangeArrowheads="1"/>
          </p:cNvSpPr>
          <p:nvPr/>
        </p:nvSpPr>
        <p:spPr bwMode="auto">
          <a:xfrm>
            <a:off x="395536" y="1196752"/>
            <a:ext cx="842493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Existují </a:t>
            </a:r>
            <a:r>
              <a:rPr lang="en-US" altLang="de-DE" sz="2400" dirty="0" err="1" smtClean="0">
                <a:solidFill>
                  <a:srgbClr val="FF0000"/>
                </a:solidFill>
                <a:latin typeface="Arial" pitchFamily="34" charset="0"/>
              </a:rPr>
              <a:t>speci</a:t>
            </a:r>
            <a:r>
              <a:rPr lang="cs-CZ" altLang="de-DE" sz="2400" dirty="0" err="1" smtClean="0">
                <a:solidFill>
                  <a:srgbClr val="FF0000"/>
                </a:solidFill>
                <a:latin typeface="Arial" pitchFamily="34" charset="0"/>
              </a:rPr>
              <a:t>ální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 potřeby </a:t>
            </a:r>
            <a:r>
              <a:rPr lang="cs-CZ" altLang="de-DE" sz="2400" dirty="0" smtClean="0">
                <a:latin typeface="Arial" pitchFamily="34" charset="0"/>
              </a:rPr>
              <a:t>(resp. způsoby jejich naplňování) </a:t>
            </a:r>
            <a:r>
              <a:rPr lang="en-US" altLang="de-DE" sz="2400" dirty="0" smtClean="0">
                <a:latin typeface="Arial" pitchFamily="34" charset="0"/>
              </a:rPr>
              <a:t> </a:t>
            </a:r>
            <a:r>
              <a:rPr lang="cs-CZ" altLang="de-DE" sz="2400" dirty="0" smtClean="0">
                <a:latin typeface="Arial" pitchFamily="34" charset="0"/>
              </a:rPr>
              <a:t>u lidí s intelektovou či kognitivní disabilitou při rozsáhlých katastrofách? </a:t>
            </a:r>
            <a:endParaRPr lang="en-US" altLang="de-DE" sz="2400" dirty="0">
              <a:latin typeface="Arial" pitchFamily="34" charset="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Existují zde 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</a:rPr>
              <a:t>specific</a:t>
            </a:r>
            <a:r>
              <a:rPr lang="cs-CZ" altLang="de-DE" sz="2400" dirty="0" err="1" smtClean="0">
                <a:solidFill>
                  <a:srgbClr val="FF0000"/>
                </a:solidFill>
                <a:latin typeface="Arial" pitchFamily="34" charset="0"/>
              </a:rPr>
              <a:t>ké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 rizikové faktory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de-DE" sz="2400" dirty="0" smtClean="0">
                <a:latin typeface="Arial" pitchFamily="34" charset="0"/>
              </a:rPr>
              <a:t>pro </a:t>
            </a:r>
            <a:r>
              <a:rPr lang="cs-CZ" altLang="de-DE" sz="2400" dirty="0">
                <a:latin typeface="Arial" pitchFamily="34" charset="0"/>
              </a:rPr>
              <a:t>r</a:t>
            </a:r>
            <a:r>
              <a:rPr lang="cs-CZ" altLang="de-DE" sz="2400" dirty="0" smtClean="0">
                <a:latin typeface="Arial" pitchFamily="34" charset="0"/>
              </a:rPr>
              <a:t>ozvoj poruch v souvislosti s traumatem? </a:t>
            </a:r>
            <a:endParaRPr lang="en-US" altLang="de-DE" sz="2400" dirty="0">
              <a:latin typeface="Arial" pitchFamily="34" charset="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Existují 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</a:rPr>
              <a:t>specific</a:t>
            </a:r>
            <a:r>
              <a:rPr lang="cs-CZ" altLang="de-DE" sz="2400" dirty="0" err="1">
                <a:solidFill>
                  <a:srgbClr val="FF0000"/>
                </a:solidFill>
                <a:latin typeface="Arial" pitchFamily="34" charset="0"/>
              </a:rPr>
              <a:t>ké</a:t>
            </a:r>
            <a:r>
              <a:rPr lang="cs-CZ" altLang="de-DE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de-DE" sz="2400" dirty="0" err="1" smtClean="0">
                <a:solidFill>
                  <a:srgbClr val="FF0000"/>
                </a:solidFill>
                <a:latin typeface="Arial" pitchFamily="34" charset="0"/>
              </a:rPr>
              <a:t>rezilientní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de-DE" sz="2400" dirty="0">
                <a:solidFill>
                  <a:srgbClr val="FF0000"/>
                </a:solidFill>
                <a:latin typeface="Arial" pitchFamily="34" charset="0"/>
              </a:rPr>
              <a:t>faktory</a:t>
            </a:r>
            <a:r>
              <a:rPr lang="en-US" altLang="de-DE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de-DE" sz="2400" dirty="0" smtClean="0">
                <a:latin typeface="Arial" pitchFamily="34" charset="0"/>
              </a:rPr>
              <a:t>v komunitě lidí s mentálním, kognitivním a/nebo motorickým postižením? </a:t>
            </a:r>
            <a:endParaRPr lang="en-US" altLang="de-DE" sz="2400" dirty="0">
              <a:latin typeface="Arial" pitchFamily="34" charset="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Které skupiny mají limitovaný nebo nemají 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žádný přístup k médiím</a:t>
            </a:r>
            <a:r>
              <a:rPr lang="cs-CZ" altLang="de-DE" sz="2400" dirty="0" smtClean="0">
                <a:latin typeface="Arial" pitchFamily="34" charset="0"/>
              </a:rPr>
              <a:t> díky disabilitě? 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Jaké</a:t>
            </a:r>
            <a:r>
              <a:rPr lang="en-US" altLang="de-DE" sz="2400" dirty="0" smtClean="0">
                <a:latin typeface="Arial" pitchFamily="34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</a:rPr>
              <a:t>met</a:t>
            </a:r>
            <a:r>
              <a:rPr lang="cs-CZ" altLang="de-DE" sz="2400" dirty="0" err="1" smtClean="0">
                <a:solidFill>
                  <a:srgbClr val="FF0000"/>
                </a:solidFill>
                <a:latin typeface="Arial" pitchFamily="34" charset="0"/>
              </a:rPr>
              <a:t>ody</a:t>
            </a:r>
            <a:r>
              <a:rPr lang="en-US" altLang="de-DE" sz="2400" dirty="0" smtClean="0">
                <a:latin typeface="Arial" pitchFamily="34" charset="0"/>
              </a:rPr>
              <a:t> </a:t>
            </a:r>
            <a:r>
              <a:rPr lang="cs-CZ" altLang="de-DE" sz="2400" dirty="0" smtClean="0">
                <a:latin typeface="Arial" pitchFamily="34" charset="0"/>
              </a:rPr>
              <a:t>by měly být vyvinuty pro 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šíření informací </a:t>
            </a:r>
            <a:r>
              <a:rPr lang="cs-CZ" altLang="de-DE" sz="2400" dirty="0" smtClean="0">
                <a:latin typeface="Arial" pitchFamily="34" charset="0"/>
              </a:rPr>
              <a:t>směrem k těmto lidem?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 smtClean="0">
                <a:latin typeface="Arial" pitchFamily="34" charset="0"/>
              </a:rPr>
              <a:t>Jaké 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metody budování krizové připravenosti </a:t>
            </a:r>
            <a:r>
              <a:rPr lang="cs-CZ" altLang="de-DE" sz="2400" dirty="0" smtClean="0">
                <a:latin typeface="Arial" pitchFamily="34" charset="0"/>
              </a:rPr>
              <a:t>lze využít?</a:t>
            </a:r>
            <a:endParaRPr lang="cs-CZ" altLang="de-DE" sz="2400" dirty="0">
              <a:latin typeface="Arial" pitchFamily="34" charset="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de-DE" sz="2400" dirty="0">
                <a:latin typeface="Arial" pitchFamily="34" charset="0"/>
              </a:rPr>
              <a:t> </a:t>
            </a:r>
            <a:r>
              <a:rPr lang="cs-CZ" altLang="de-DE" sz="2400" dirty="0" smtClean="0">
                <a:latin typeface="Arial" pitchFamily="34" charset="0"/>
              </a:rPr>
              <a:t>Jaká je zde </a:t>
            </a:r>
            <a:r>
              <a:rPr lang="cs-CZ" altLang="de-DE" sz="2400" dirty="0" smtClean="0">
                <a:solidFill>
                  <a:srgbClr val="FF0000"/>
                </a:solidFill>
                <a:latin typeface="Arial" pitchFamily="34" charset="0"/>
              </a:rPr>
              <a:t>nejlepší praxe</a:t>
            </a:r>
            <a:r>
              <a:rPr lang="cs-CZ" altLang="de-DE" sz="2400" dirty="0" smtClean="0">
                <a:latin typeface="Arial" pitchFamily="34" charset="0"/>
              </a:rPr>
              <a:t>?</a:t>
            </a:r>
            <a:endParaRPr lang="en-US" altLang="de-DE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60663" cy="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5556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 pravidla u PAS (NAUTIS)</a:t>
            </a:r>
            <a:b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3387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Každý člověk s PAS má jiné projevy a z toho vycházející svá specifika.</a:t>
            </a:r>
          </a:p>
          <a:p>
            <a:pPr marL="0" indent="0">
              <a:buNone/>
            </a:pP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Obecně lze říci, že potíže lidí s PAS ve zvýšené zátěži vždy vycházejí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autistické triády (sociální interakce/komunikace/představivost-zájmy-hra)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Snažit se mluvit přímo s klientem s PAS, ne s jeho doprovodem.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Používat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stručné věty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konkrétní informace předávat co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nejjednodušeji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Vše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vysvětlovat a ujistit se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že tomu klient rozumí.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Důležitá je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trpělivost.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to lze, doplnit informace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názorně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Snažit se vyhnout metaforám, ironiím nebo dvojsmyslům!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Vhodné je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upozornit okolí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(nejlépe dopředu), že budou pracovat s člověkem s PAS (např. před lékařským vyšetřením) a připravit na jeho specifika.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to lze,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připravit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vyšetření (či jinou nezvyklou akci) dopředu i člověka s PAS.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to lze,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vyhnout se čekání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2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4213" y="8096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80"/>
              </a:buClr>
              <a:buFont typeface="Arial" pitchFamily="34" charset="0"/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Příjemci výsledků projektu</a:t>
            </a:r>
            <a:r>
              <a:rPr lang="en-GB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GB" alt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95288" y="1876425"/>
            <a:ext cx="8497887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Organizace civilní ochrany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IZS (policie, hasiči, ZZS)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Pracovníci akutní psychosociální péče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Sociální pracovníci 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Speciální školy/učitelé speciálního vzdělávání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Odborníci na duševní zdraví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NNO</a:t>
            </a:r>
            <a:endParaRPr lang="cs-CZ" altLang="cs-CZ" sz="2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cs-CZ" altLang="cs-CZ" sz="2400" b="1" dirty="0" smtClean="0">
                <a:latin typeface="Arial" pitchFamily="34" charset="0"/>
              </a:rPr>
              <a:t>Lidé s disabilitou</a:t>
            </a:r>
            <a:endParaRPr lang="en-US" altLang="cs-CZ" sz="2400" b="1" dirty="0">
              <a:latin typeface="Arial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60663" cy="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28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555625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Inspirace z Japonska - PAS</a:t>
            </a:r>
            <a:endParaRPr lang="cs-CZ" sz="2000" b="1" dirty="0">
              <a:solidFill>
                <a:srgbClr val="0033C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49737"/>
            <a:ext cx="7007657" cy="4899248"/>
          </a:xfrm>
        </p:spPr>
        <p:txBody>
          <a:bodyPr/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Zkušenosti: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povodně, sesuvy půdy, zemětřesení, tsunami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 pro osoby s autismem: často ve venkovských oblastech s uvedenými riziky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Otázka evakuace a hromadného ukrytí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Komunitní nácviky krizové připravenosti u osob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isabilit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materiály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oblasti prevence (manuály, brožury, letáky) – pro lidi s disabilitou a členy okolní komunity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iPad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aplikace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(pro děti s autismem a jejich rodiny)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69" y="188640"/>
            <a:ext cx="1736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795295" cy="249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342884" cy="122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334785"/>
            <a:ext cx="7772400" cy="5556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Příručka pro prevenci a podporu lidí s autismem </a:t>
            </a:r>
            <a:b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katastrofách</a:t>
            </a:r>
            <a:b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Prevention and Support Handbook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People 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experience of the Great East Japan Earthquake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2011.3.11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708275"/>
            <a:ext cx="8206680" cy="3387725"/>
          </a:xfrm>
        </p:spPr>
        <p:txBody>
          <a:bodyPr/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64088" y="21592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sz="1400" i="1" dirty="0"/>
              <a:t>Publisher: </a:t>
            </a:r>
            <a:r>
              <a:rPr lang="cs-CZ" sz="1400" i="1" dirty="0" err="1"/>
              <a:t>Autism</a:t>
            </a:r>
            <a:r>
              <a:rPr lang="cs-CZ" sz="1400" i="1" dirty="0"/>
              <a:t> Society Japan </a:t>
            </a:r>
          </a:p>
          <a:p>
            <a:pPr marL="0" indent="0">
              <a:buNone/>
            </a:pPr>
            <a:r>
              <a:rPr lang="cs-CZ" sz="1400" i="1" dirty="0" err="1"/>
              <a:t>Chairman</a:t>
            </a:r>
            <a:r>
              <a:rPr lang="cs-CZ" sz="1400" i="1" dirty="0"/>
              <a:t>: </a:t>
            </a:r>
            <a:r>
              <a:rPr lang="cs-CZ" sz="1400" i="1" dirty="0" err="1"/>
              <a:t>Kosuke</a:t>
            </a:r>
            <a:r>
              <a:rPr lang="cs-CZ" sz="1400" i="1" dirty="0"/>
              <a:t> </a:t>
            </a:r>
            <a:r>
              <a:rPr lang="cs-CZ" sz="1400" i="1" dirty="0" err="1"/>
              <a:t>Yamazaki</a:t>
            </a:r>
            <a:r>
              <a:rPr lang="cs-CZ" sz="1400" i="1" dirty="0"/>
              <a:t>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0" y="2420888"/>
            <a:ext cx="41624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810370"/>
            <a:ext cx="4199108" cy="1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15111"/>
            <a:ext cx="419910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39"/>
            <a:ext cx="1615590" cy="7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644900"/>
            <a:ext cx="7848600" cy="32131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35843" name="Obdélník 6"/>
          <p:cNvSpPr>
            <a:spLocks noChangeArrowheads="1"/>
          </p:cNvSpPr>
          <p:nvPr/>
        </p:nvSpPr>
        <p:spPr bwMode="auto">
          <a:xfrm>
            <a:off x="1914064" y="3352512"/>
            <a:ext cx="5448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Arial" charset="0"/>
              </a:rPr>
              <a:t>Děkuji </a:t>
            </a: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za Vaši pozornost </a:t>
            </a:r>
            <a:r>
              <a:rPr lang="cs-CZ" altLang="cs-CZ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35844" name="Obdélník 1"/>
          <p:cNvSpPr>
            <a:spLocks noChangeArrowheads="1"/>
          </p:cNvSpPr>
          <p:nvPr/>
        </p:nvSpPr>
        <p:spPr bwMode="auto">
          <a:xfrm>
            <a:off x="2454275" y="1628775"/>
            <a:ext cx="5075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www.mvcr.cz/psychologie</a:t>
            </a:r>
          </a:p>
        </p:txBody>
      </p:sp>
      <p:sp>
        <p:nvSpPr>
          <p:cNvPr id="35845" name="Obdélník 2"/>
          <p:cNvSpPr>
            <a:spLocks noChangeArrowheads="1"/>
          </p:cNvSpPr>
          <p:nvPr/>
        </p:nvSpPr>
        <p:spPr bwMode="auto">
          <a:xfrm>
            <a:off x="2454275" y="2492375"/>
            <a:ext cx="418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stepan.vymetal@mvcr.cz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60663" cy="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4713387"/>
          </a:xfrm>
        </p:spPr>
        <p:txBody>
          <a:bodyPr/>
          <a:lstStyle/>
          <a:p>
            <a:pPr eaLnBrk="1" hangingPunct="1"/>
            <a:r>
              <a:rPr lang="cs-CZ" altLang="cs-CZ" sz="2400" u="sng" dirty="0" smtClean="0">
                <a:latin typeface="Arial" charset="0"/>
                <a:cs typeface="Arial" charset="0"/>
              </a:rPr>
              <a:t>Podpora projektu</a:t>
            </a:r>
            <a:r>
              <a:rPr lang="cs-CZ" altLang="cs-CZ" sz="2400" dirty="0" smtClean="0">
                <a:latin typeface="Arial" charset="0"/>
                <a:cs typeface="Arial" charset="0"/>
              </a:rPr>
              <a:t>: Evropská komise, GŘ Humanitární pomoc a civilní ochrana</a:t>
            </a:r>
          </a:p>
          <a:p>
            <a:pPr eaLnBrk="1" hangingPunct="1"/>
            <a:r>
              <a:rPr lang="cs-CZ" altLang="cs-CZ" sz="2400" u="sng" dirty="0" smtClean="0">
                <a:latin typeface="Arial" charset="0"/>
                <a:cs typeface="Arial" charset="0"/>
              </a:rPr>
              <a:t>Období</a:t>
            </a:r>
            <a:r>
              <a:rPr lang="cs-CZ" altLang="cs-CZ" sz="2400" dirty="0" smtClean="0">
                <a:latin typeface="Arial" charset="0"/>
                <a:cs typeface="Arial" charset="0"/>
              </a:rPr>
              <a:t>: </a:t>
            </a:r>
            <a:r>
              <a:rPr lang="cs-CZ" altLang="cs-CZ" sz="2400" b="1" dirty="0" smtClean="0">
                <a:latin typeface="Arial" charset="0"/>
                <a:cs typeface="Arial" charset="0"/>
              </a:rPr>
              <a:t>2016-2017</a:t>
            </a:r>
          </a:p>
          <a:p>
            <a:pPr eaLnBrk="1" hangingPunct="1"/>
            <a:r>
              <a:rPr lang="cs-CZ" altLang="cs-CZ" sz="2400" u="sng" dirty="0" smtClean="0">
                <a:latin typeface="Arial" charset="0"/>
                <a:cs typeface="Arial" charset="0"/>
              </a:rPr>
              <a:t>č. projektů</a:t>
            </a:r>
            <a:r>
              <a:rPr lang="cs-CZ" altLang="cs-CZ" sz="2400" dirty="0" smtClean="0">
                <a:latin typeface="Arial" charset="0"/>
                <a:cs typeface="Arial" charset="0"/>
              </a:rPr>
              <a:t>: </a:t>
            </a:r>
            <a:r>
              <a:rPr lang="en-GB" altLang="cs-CZ" sz="2400" dirty="0" smtClean="0">
                <a:latin typeface="Arial" charset="0"/>
                <a:cs typeface="Arial" charset="0"/>
              </a:rPr>
              <a:t>ECHO/SUB/2015/718665/PREP17</a:t>
            </a:r>
            <a:endParaRPr lang="cs-CZ" altLang="cs-CZ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cs-CZ" sz="2400" dirty="0" smtClean="0">
                <a:latin typeface="Arial" charset="0"/>
                <a:cs typeface="Arial" charset="0"/>
              </a:rPr>
              <a:t>Více viz www.mvcr.cz/eunad</a:t>
            </a:r>
          </a:p>
          <a:p>
            <a:pPr eaLnBrk="1" hangingPunct="1"/>
            <a:r>
              <a:rPr lang="cs-CZ" altLang="cs-CZ" sz="2400" dirty="0" smtClean="0">
                <a:latin typeface="Arial" charset="0"/>
                <a:cs typeface="Arial" charset="0"/>
              </a:rPr>
              <a:t>http://eunad-info.eu/ </a:t>
            </a:r>
          </a:p>
          <a:p>
            <a:pPr eaLnBrk="1" hangingPunct="1"/>
            <a:r>
              <a:rPr lang="cs-CZ" altLang="cs-CZ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Akronym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Evropská </a:t>
            </a:r>
            <a:r>
              <a:rPr lang="cs-CZ" altLang="cs-CZ" sz="2000" b="1" dirty="0">
                <a:latin typeface="Arial" panose="020B0604020202020204" pitchFamily="34" charset="0"/>
              </a:rPr>
              <a:t>síť pro psychosociální krizový management – asistence lidem s disabilitou při katastrofách,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implementace</a:t>
            </a:r>
            <a:r>
              <a:rPr lang="cs-CZ" altLang="cs-CZ" sz="1800" dirty="0" smtClean="0">
                <a:latin typeface="Arial" panose="020B0604020202020204" pitchFamily="34" charset="0"/>
              </a:rPr>
              <a:t> (</a:t>
            </a:r>
            <a:r>
              <a:rPr lang="en-GB" altLang="cs-CZ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Eu</a:t>
            </a:r>
            <a:r>
              <a:rPr lang="en-GB" altLang="cs-C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ropean </a:t>
            </a:r>
            <a:r>
              <a:rPr lang="en-GB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GB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etwork for Psychosocial Crisis Management – </a:t>
            </a:r>
            <a:r>
              <a:rPr lang="en-GB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altLang="cs-CZ" sz="1800" dirty="0">
                <a:latin typeface="Arial" panose="020B0604020202020204" pitchFamily="34" charset="0"/>
              </a:rPr>
              <a:t>ssisting </a:t>
            </a:r>
            <a:r>
              <a:rPr lang="en-GB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GB" altLang="cs-CZ" sz="1800" dirty="0">
                <a:latin typeface="Arial" panose="020B0604020202020204" pitchFamily="34" charset="0"/>
              </a:rPr>
              <a:t>isabled in Case of Disaster</a:t>
            </a:r>
            <a:r>
              <a:rPr lang="cs-CZ" altLang="cs-CZ" sz="1800" dirty="0">
                <a:latin typeface="Arial" panose="020B0604020202020204" pitchFamily="34" charset="0"/>
              </a:rPr>
              <a:t> –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Implementation</a:t>
            </a:r>
            <a:r>
              <a:rPr lang="cs-CZ" altLang="cs-CZ" sz="1800" dirty="0" smtClean="0">
                <a:latin typeface="Arial" panose="020B0604020202020204" pitchFamily="34" charset="0"/>
              </a:rPr>
              <a:t>)</a:t>
            </a:r>
            <a:endParaRPr lang="cs-CZ" altLang="cs-CZ" sz="24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en-GB" altLang="cs-CZ" b="1" dirty="0" smtClean="0">
              <a:solidFill>
                <a:srgbClr val="FF0000"/>
              </a:solidFill>
            </a:endParaRPr>
          </a:p>
          <a:p>
            <a:endParaRPr lang="cs-CZ" altLang="cs-CZ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30937"/>
            <a:ext cx="2357437" cy="10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3069" y="692696"/>
            <a:ext cx="7772400" cy="555625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Podpora projektu</a:t>
            </a:r>
            <a:endParaRPr sz="3600" b="1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1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55650" y="26035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80"/>
              </a:buClr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Partneři</a:t>
            </a:r>
            <a:endParaRPr lang="en-GB" alt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7" y="908050"/>
            <a:ext cx="6624637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cs-CZ" altLang="cs-CZ" sz="2000" u="sng" dirty="0" smtClean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GB" altLang="cs-CZ" sz="2000" u="sng" dirty="0" err="1" smtClean="0">
                <a:solidFill>
                  <a:srgbClr val="000000"/>
                </a:solidFill>
                <a:latin typeface="Arial" pitchFamily="34" charset="0"/>
              </a:rPr>
              <a:t>oordin</a:t>
            </a:r>
            <a:r>
              <a:rPr lang="cs-CZ" altLang="cs-CZ" sz="2000" u="sng" dirty="0" smtClean="0">
                <a:solidFill>
                  <a:srgbClr val="000000"/>
                </a:solidFill>
                <a:latin typeface="Arial" pitchFamily="34" charset="0"/>
              </a:rPr>
              <a:t>á</a:t>
            </a:r>
            <a:r>
              <a:rPr lang="en-GB" altLang="cs-CZ" sz="2000" u="sng" dirty="0" smtClean="0">
                <a:solidFill>
                  <a:srgbClr val="000000"/>
                </a:solidFill>
                <a:latin typeface="Arial" pitchFamily="34" charset="0"/>
              </a:rPr>
              <a:t>tor: 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en-GB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Feder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ální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 úřad pro civilní ochranu a pomoc při katastrofách (BBK), Bonn, Německo</a:t>
            </a:r>
            <a:r>
              <a:rPr lang="en-GB" altLang="cs-CZ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en-GB" altLang="cs-CZ" sz="2000" u="sng" dirty="0" smtClean="0">
                <a:solidFill>
                  <a:srgbClr val="000000"/>
                </a:solidFill>
                <a:latin typeface="Arial" pitchFamily="34" charset="0"/>
              </a:rPr>
              <a:t>Partners: </a:t>
            </a:r>
            <a:endParaRPr lang="cs-CZ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en-GB" sz="2000" b="1" dirty="0" err="1" smtClean="0">
                <a:solidFill>
                  <a:srgbClr val="000000"/>
                </a:solidFill>
                <a:latin typeface="Arial" pitchFamily="34" charset="0"/>
              </a:rPr>
              <a:t>Univer</a:t>
            </a:r>
            <a:r>
              <a:rPr 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zita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</a:rPr>
              <a:t> Innsbruck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>, Rakousko</a:t>
            </a:r>
          </a:p>
          <a:p>
            <a:pPr marL="0" indent="0"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cs-CZ" sz="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Karlova univerzita v Praze</a:t>
            </a:r>
            <a:r>
              <a:rPr lang="en-GB" altLang="cs-CZ" sz="2000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Česká Republika</a:t>
            </a:r>
          </a:p>
          <a:p>
            <a:pPr marL="0" indent="0"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cs-CZ" altLang="cs-CZ" sz="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</a:rPr>
              <a:t>Cen</a:t>
            </a:r>
            <a:r>
              <a:rPr 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trum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> pro </a:t>
            </a:r>
            <a:r>
              <a:rPr 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psychotraumatologii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 b="1" dirty="0" err="1" smtClean="0">
                <a:solidFill>
                  <a:srgbClr val="000000"/>
                </a:solidFill>
                <a:latin typeface="Arial" pitchFamily="34" charset="0"/>
              </a:rPr>
              <a:t>Alexianer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</a:rPr>
              <a:t> GmbH, Krefeld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Německo</a:t>
            </a:r>
            <a:endParaRPr 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GB" altLang="cs-CZ" sz="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en-GB" altLang="cs-CZ" sz="2000" b="1" dirty="0" smtClean="0">
                <a:solidFill>
                  <a:srgbClr val="000000"/>
                </a:solidFill>
                <a:latin typeface="Arial" pitchFamily="34" charset="0"/>
              </a:rPr>
              <a:t>Nor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ské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 centrum pro výzkum násilí a traumatického stresu</a:t>
            </a:r>
            <a:r>
              <a:rPr lang="en-GB" altLang="cs-CZ" sz="2000" b="1" dirty="0" smtClean="0">
                <a:solidFill>
                  <a:srgbClr val="000000"/>
                </a:solidFill>
                <a:latin typeface="Arial" pitchFamily="34" charset="0"/>
              </a:rPr>
              <a:t>, Oslo, Nor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sko</a:t>
            </a: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r>
              <a:rPr lang="en-GB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Univer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zita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 Jižního Dánska</a:t>
            </a: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"/>
              <a:defRPr/>
            </a:pP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83225"/>
            <a:ext cx="1123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6050"/>
            <a:ext cx="2514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7162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644900"/>
            <a:ext cx="2082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49512"/>
            <a:ext cx="1195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https://upload.wikimedia.org/wikipedia/commons/thumb/8/85/LFU_unilog.gif/220px-LFU_unilo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1289062"/>
            <a:ext cx="10509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21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84198" y="879758"/>
            <a:ext cx="8496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80"/>
              </a:buClr>
              <a:buFontTx/>
              <a:buNone/>
            </a:pPr>
            <a:r>
              <a:rPr lang="cs-CZ" alt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Kooperující partneři/poradci</a:t>
            </a:r>
            <a:endParaRPr lang="ru-RU" altLang="cs-CZ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80"/>
              </a:buClr>
              <a:buFont typeface="Arial" pitchFamily="34" charset="0"/>
              <a:buNone/>
            </a:pPr>
            <a:endParaRPr lang="en-GB" altLang="cs-CZ" sz="2800" b="1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84198" y="1169476"/>
            <a:ext cx="65532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GB" altLang="cs-CZ" sz="20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"/>
            </a:pPr>
            <a:r>
              <a:rPr lang="en-GB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Minist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erstvo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 vnitra ČR</a:t>
            </a:r>
            <a:endParaRPr lang="en-GB" altLang="cs-CZ" sz="20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None/>
            </a:pPr>
            <a:endParaRPr lang="en-GB" altLang="cs-CZ" sz="20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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Civilní ochrana Lucembursko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None/>
            </a:pPr>
            <a:endParaRPr lang="en-GB" altLang="cs-CZ" sz="20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"/>
            </a:pPr>
            <a:r>
              <a:rPr lang="en-GB" altLang="cs-CZ" sz="2000" b="1" dirty="0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z</a:t>
            </a:r>
            <a:r>
              <a:rPr lang="en-GB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rael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ská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 trauma koalice</a:t>
            </a:r>
            <a:endParaRPr lang="en-GB" altLang="cs-CZ" sz="20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None/>
            </a:pPr>
            <a:endParaRPr lang="en-GB" altLang="cs-CZ" sz="20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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Španělská společnost pro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itchFamily="34" charset="0"/>
              </a:rPr>
              <a:t>psychotraumatologii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itchFamily="34" charset="0"/>
              </a:rPr>
              <a:t>, traumatický stres a disociaci. 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None/>
            </a:pPr>
            <a:endParaRPr lang="en-GB" altLang="cs-CZ" sz="20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"/>
            </a:pPr>
            <a:r>
              <a:rPr lang="en-GB" altLang="cs-CZ" sz="2000" b="1" dirty="0" smtClean="0">
                <a:latin typeface="Arial" pitchFamily="34" charset="0"/>
              </a:rPr>
              <a:t>Impact-N</a:t>
            </a:r>
            <a:r>
              <a:rPr lang="cs-CZ" altLang="cs-CZ" sz="2000" b="1" dirty="0" err="1" smtClean="0">
                <a:latin typeface="Arial" pitchFamily="34" charset="0"/>
              </a:rPr>
              <a:t>árodní</a:t>
            </a:r>
            <a:r>
              <a:rPr lang="cs-CZ" altLang="cs-CZ" sz="2000" b="1" dirty="0" smtClean="0">
                <a:latin typeface="Arial" pitchFamily="34" charset="0"/>
              </a:rPr>
              <a:t> odborné a poradenské centrum pro psychosociální péči při kritických incidentech, Nizozemí.</a:t>
            </a:r>
            <a:endParaRPr lang="en-GB" altLang="cs-CZ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29063"/>
            <a:ext cx="13684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14613"/>
            <a:ext cx="12493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320800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888654" cy="8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http://www.suppsy.lu/wp-content/uploads/2015/03/logo-supps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2888" y="2046288"/>
            <a:ext cx="2227262" cy="519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2537" name="Picture 15" descr="https://media.licdn.com/media/p/8/000/1e9/22e/20c1c3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9163"/>
            <a:ext cx="12588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83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919" y="764704"/>
            <a:ext cx="7772400" cy="555625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Cíl a zaměření EUNAD IP</a:t>
            </a:r>
            <a:endParaRPr b="1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39100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Implementuje výsledky předchozího projektu EUNAD (lidé se sluchovým či zrakovým postižením při katastrofách) na novou cílovou skupinu.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EUNAD Implementace: Lidé s mentálním a/nebo motorickým postižením.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Zlepšit praxi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při poskytování (psychosociální) asistence lidem s postižením při katastrofách.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Poskytnout hlavní vodítka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účinnou podporu těchto osob.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Zlepšit postupy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příslušníků IZS  při katastrofách.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Posilovat odolnost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komunit a lidí s disabilitou.</a:t>
            </a:r>
            <a:b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cs-CZ" altLang="cs-CZ" sz="2400" b="1" dirty="0" smtClean="0"/>
          </a:p>
          <a:p>
            <a:pPr>
              <a:buFontTx/>
              <a:buNone/>
              <a:defRPr/>
            </a:pPr>
            <a:endParaRPr lang="cs-CZ" altLang="cs-CZ" sz="2400" b="1" dirty="0" smtClean="0"/>
          </a:p>
          <a:p>
            <a:pPr>
              <a:buFontTx/>
              <a:buNone/>
              <a:defRPr/>
            </a:pPr>
            <a:endParaRPr lang="en-GB" altLang="cs-CZ" sz="2400" b="1" dirty="0" smtClean="0">
              <a:solidFill>
                <a:srgbClr val="00008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cs-CZ" altLang="cs-CZ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30937"/>
            <a:ext cx="2357437" cy="10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323850" y="550863"/>
            <a:ext cx="8429625" cy="5556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Předchozí projekty </a:t>
            </a:r>
            <a:r>
              <a:rPr lang="cs-CZ" altLang="cs-CZ" sz="3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3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cs-CZ" sz="20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0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Evropská síť pro psychosociální následnou péči při katastrofách</a:t>
            </a:r>
            <a:r>
              <a:rPr lang="en-US" altLang="cs-CZ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altLang="cs-CZ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0" y="1484313"/>
            <a:ext cx="8460432" cy="4972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b="1" dirty="0" smtClean="0">
                <a:latin typeface="Arial" charset="0"/>
              </a:rPr>
              <a:t>                                  </a:t>
            </a:r>
          </a:p>
          <a:p>
            <a:pPr marL="0" indent="0">
              <a:buNone/>
              <a:defRPr/>
            </a:pPr>
            <a:endParaRPr lang="cs-CZ" sz="2000" b="1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smtClean="0">
                <a:latin typeface="Arial" charset="0"/>
              </a:rPr>
              <a:t>                                  </a:t>
            </a:r>
            <a:r>
              <a:rPr lang="cs-CZ" sz="2000" dirty="0" smtClean="0">
                <a:latin typeface="Arial" charset="0"/>
              </a:rPr>
              <a:t>(2007-2009, </a:t>
            </a:r>
            <a:r>
              <a:rPr lang="cs-CZ" sz="2000" dirty="0" err="1" smtClean="0">
                <a:latin typeface="Arial" charset="0"/>
              </a:rPr>
              <a:t>pssoc</a:t>
            </a:r>
            <a:r>
              <a:rPr lang="cs-CZ" sz="2000" dirty="0" smtClean="0">
                <a:latin typeface="Arial" charset="0"/>
              </a:rPr>
              <a:t>. třídění)</a:t>
            </a:r>
            <a:endParaRPr lang="cs-CZ" sz="20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cs-CZ" sz="800" dirty="0"/>
          </a:p>
          <a:p>
            <a:pPr>
              <a:buFontTx/>
              <a:buNone/>
              <a:defRPr/>
            </a:pPr>
            <a:endParaRPr lang="cs-CZ" sz="800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cs-CZ" sz="800" dirty="0">
              <a:latin typeface="Arial" charset="0"/>
            </a:endParaRPr>
          </a:p>
          <a:p>
            <a:pPr>
              <a:buFontTx/>
              <a:buNone/>
              <a:defRPr/>
            </a:pPr>
            <a:endParaRPr lang="cs-CZ" sz="800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cs-CZ" sz="800" dirty="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cs-CZ" sz="800" dirty="0" smtClean="0">
                <a:latin typeface="Arial" charset="0"/>
              </a:rPr>
              <a:t>                                                                     </a:t>
            </a:r>
            <a:r>
              <a:rPr lang="cs-CZ" sz="2000" dirty="0" smtClean="0">
                <a:latin typeface="Arial" charset="0"/>
              </a:rPr>
              <a:t> (2009-2011, uniformované složky)</a:t>
            </a:r>
          </a:p>
          <a:p>
            <a:pPr>
              <a:buFont typeface="Arial" pitchFamily="34" charset="0"/>
              <a:buNone/>
              <a:defRPr/>
            </a:pPr>
            <a:endParaRPr lang="cs-CZ" sz="2000" b="1" dirty="0" smtClean="0">
              <a:latin typeface="Arial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000" b="1" dirty="0">
              <a:latin typeface="Arial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000" b="1" dirty="0">
              <a:latin typeface="Arial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cs-CZ" sz="2000" dirty="0" smtClean="0">
                <a:latin typeface="Arial" charset="0"/>
              </a:rPr>
              <a:t>                          (2013-2014, sluchové/zrakové postižení)</a:t>
            </a:r>
          </a:p>
          <a:p>
            <a:pPr>
              <a:buFontTx/>
              <a:buNone/>
              <a:defRPr/>
            </a:pPr>
            <a:endParaRPr lang="cs-CZ" sz="2800" b="1" dirty="0" smtClean="0">
              <a:solidFill>
                <a:srgbClr val="000080"/>
              </a:solidFill>
              <a:latin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24580" name="Obdélník 4"/>
          <p:cNvSpPr>
            <a:spLocks noChangeArrowheads="1"/>
          </p:cNvSpPr>
          <p:nvPr/>
        </p:nvSpPr>
        <p:spPr bwMode="auto">
          <a:xfrm>
            <a:off x="2949165" y="5284295"/>
            <a:ext cx="5795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http://eunad-info.eu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 </a:t>
            </a:r>
            <a:endParaRPr lang="cs-CZ" alt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http://www.eutopa-info.eu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cs-CZ" alt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9" y="1628255"/>
            <a:ext cx="2832100" cy="4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66" y="2852936"/>
            <a:ext cx="1800498" cy="4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8195" r="1801" b="8195"/>
          <a:stretch>
            <a:fillRect/>
          </a:stretch>
        </p:blipFill>
        <p:spPr bwMode="auto">
          <a:xfrm>
            <a:off x="7380288" y="1725613"/>
            <a:ext cx="17637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17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467225"/>
            <a:ext cx="1817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23" y="4225925"/>
            <a:ext cx="1312591" cy="6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065" y="520700"/>
            <a:ext cx="7772400" cy="555625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Oblasti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748712" cy="53276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000" dirty="0" smtClean="0">
                <a:latin typeface="Arial" charset="0"/>
              </a:rPr>
              <a:t>Návaznost na předchozí projekt </a:t>
            </a:r>
            <a:r>
              <a:rPr lang="cs-CZ" sz="2000" b="1" dirty="0" smtClean="0">
                <a:latin typeface="Arial" charset="0"/>
              </a:rPr>
              <a:t>EUNAD </a:t>
            </a:r>
            <a:r>
              <a:rPr lang="cs-CZ" sz="2000" dirty="0" smtClean="0">
                <a:latin typeface="Arial" charset="0"/>
              </a:rPr>
              <a:t>(lidé se zrakovým nebo sluchovým postižením při katastrofách)</a:t>
            </a:r>
            <a:r>
              <a:rPr lang="ar-SA" sz="2000" dirty="0" smtClean="0">
                <a:latin typeface="Arial" charset="0"/>
              </a:rPr>
              <a:t>‏</a:t>
            </a:r>
            <a:r>
              <a:rPr lang="cs-CZ" sz="2000" b="1" dirty="0" smtClean="0">
                <a:latin typeface="Arial" charset="0"/>
              </a:rPr>
              <a:t/>
            </a:r>
            <a:br>
              <a:rPr lang="cs-CZ" sz="2000" b="1" dirty="0" smtClean="0">
                <a:latin typeface="Arial" charset="0"/>
              </a:rPr>
            </a:br>
            <a:endParaRPr lang="cs-CZ" sz="2000" b="1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u="sng" dirty="0">
                <a:latin typeface="Arial" charset="0"/>
              </a:rPr>
              <a:t>Cílová skupina</a:t>
            </a:r>
            <a:r>
              <a:rPr lang="cs-CZ" sz="2000" b="1" dirty="0">
                <a:latin typeface="Arial" charset="0"/>
              </a:rPr>
              <a:t>: Lidé s mentální disabilitou při katastrofách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u="sng" dirty="0">
                <a:latin typeface="Arial" charset="0"/>
              </a:rPr>
              <a:t>Specificky</a:t>
            </a:r>
            <a:r>
              <a:rPr lang="cs-CZ" sz="2000" b="1" dirty="0">
                <a:latin typeface="Arial" charset="0"/>
              </a:rPr>
              <a:t>: osoby </a:t>
            </a:r>
            <a:r>
              <a:rPr lang="cs-CZ" sz="2000" b="1" dirty="0" smtClean="0">
                <a:latin typeface="Arial" charset="0"/>
              </a:rPr>
              <a:t>s 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intelektovým</a:t>
            </a:r>
            <a:r>
              <a:rPr lang="cs-CZ" sz="2000" b="1" dirty="0">
                <a:latin typeface="Arial" charset="0"/>
              </a:rPr>
              <a:t> nebo 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kognitivním </a:t>
            </a:r>
            <a:r>
              <a:rPr lang="cs-CZ" sz="2000" b="1" dirty="0">
                <a:latin typeface="Arial" charset="0"/>
              </a:rPr>
              <a:t>postižením, příp. s autismem + ev. kombinace s 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motorickým</a:t>
            </a:r>
            <a:r>
              <a:rPr lang="cs-CZ" sz="2000" b="1" dirty="0">
                <a:latin typeface="Arial" charset="0"/>
              </a:rPr>
              <a:t> postižením.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000" b="1" dirty="0" smtClean="0">
              <a:latin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sz="2000" u="sng" dirty="0" smtClean="0">
                <a:latin typeface="Arial" charset="0"/>
              </a:rPr>
              <a:t>Oblasti projektu</a:t>
            </a:r>
            <a:r>
              <a:rPr lang="cs-CZ" sz="2000" dirty="0" smtClean="0">
                <a:latin typeface="Arial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 smtClean="0">
                <a:latin typeface="Arial" charset="0"/>
              </a:rPr>
              <a:t>Krizová připravenost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 smtClean="0">
                <a:latin typeface="Arial" charset="0"/>
              </a:rPr>
              <a:t>Civilní ochrana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 smtClean="0">
                <a:latin typeface="Arial" charset="0"/>
              </a:rPr>
              <a:t>Psychosociální pomoc při katastrofách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 smtClean="0">
                <a:latin typeface="Arial" charset="0"/>
              </a:rPr>
              <a:t>Krizové řízení</a:t>
            </a:r>
            <a:endParaRPr lang="cs-CZ" sz="20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 smtClean="0">
                <a:latin typeface="Arial" charset="0"/>
              </a:rPr>
              <a:t>Složky IZS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4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cs-CZ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2314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2400" cy="5556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85225" cy="4813300"/>
          </a:xfrm>
        </p:spPr>
        <p:txBody>
          <a:bodyPr/>
          <a:lstStyle/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Evaluace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(tvorba sítě organizací pro lidi s disabilitou, analýza literatury a EU projektů)</a:t>
            </a:r>
          </a:p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(studie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psychotraumatologie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potřeb osob se senzorickým, mentálním nebo motorickým postižením při katastrofách) </a:t>
            </a:r>
          </a:p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Workshopy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(pro členy IZS a odborníky na duševní zdraví, evropská konference)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(pro organizace lidí s disabilitou, experty a členy IZS)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Výcvik profesionálů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civilní ochrana, IZS, sociální pracovníci, experti v oblasti duševního zdraví, učitelé – v oblasti podpory lidí s disabilitou při katastrofách, vč. výcvikové příručky a nástrojů) </a:t>
            </a:r>
          </a:p>
          <a:p>
            <a:pPr marL="457200" indent="-457200" algn="just" eaLnBrk="1" hangingPunct="1">
              <a:spcBef>
                <a:spcPts val="5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pro školy a instituce pro lidi s disabilitou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(svépomoc, komunikační kompetence)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17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4213" y="369888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80"/>
              </a:buClr>
              <a:buFont typeface="Arial" pitchFamily="34" charset="0"/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Arial" pitchFamily="34" charset="0"/>
              </a:rPr>
              <a:t>Klíčová otázka</a:t>
            </a:r>
            <a:endParaRPr lang="cs-CZ" altLang="cs-CZ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58775" y="1125538"/>
            <a:ext cx="8424863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en-GB" altLang="cs-CZ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en-GB" alt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ovat</a:t>
            </a:r>
            <a:r>
              <a:rPr lang="en-GB" alt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psychosoci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ální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 lidí s mentální a/nebo fyzickou disabilitou do krizového řízení?</a:t>
            </a:r>
            <a:endParaRPr lang="cs-CZ" altLang="cs-C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 reakcí a potřeb lidí s mentálním postižením při katastrofách 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chybí v postupech psychosociálního krizového řízení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podpory.</a:t>
            </a: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EUNAD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směřuje k implementaci a přípravě evropských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asistenčních programů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se vztahují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lidským právům přeživších osob s disabilitou.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krok k implementaci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Konvence práv osob s disabilitou.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Integrace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rganizací lidi s disabilitou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P-S krizového managementu.</a:t>
            </a: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altLang="cs-CZ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GB" altLang="cs-CZ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60663" cy="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14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921</Words>
  <Application>Microsoft Office PowerPoint</Application>
  <PresentationFormat>Předvádění na obrazovce (4:3)</PresentationFormat>
  <Paragraphs>168</Paragraphs>
  <Slides>17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Standarddesign</vt:lpstr>
      <vt:lpstr> O projektu EUNAD IP</vt:lpstr>
      <vt:lpstr>Podpora projektu</vt:lpstr>
      <vt:lpstr>Prezentace aplikace PowerPoint</vt:lpstr>
      <vt:lpstr>Prezentace aplikace PowerPoint</vt:lpstr>
      <vt:lpstr>Cíl a zaměření EUNAD IP</vt:lpstr>
      <vt:lpstr>Předchozí projekty   Evropská síť pro psychosociální následnou péči při katastrofách </vt:lpstr>
      <vt:lpstr>Oblasti</vt:lpstr>
      <vt:lpstr>Úkoly projektu</vt:lpstr>
      <vt:lpstr>Prezentace aplikace PowerPoint</vt:lpstr>
      <vt:lpstr>Workshop MV ČR 8.11.2016</vt:lpstr>
      <vt:lpstr>Témata WS</vt:lpstr>
      <vt:lpstr>Otázky</vt:lpstr>
      <vt:lpstr>Obecná pravidla u PAS (NAUTIS) </vt:lpstr>
      <vt:lpstr>Prezentace aplikace PowerPoint</vt:lpstr>
      <vt:lpstr>Inspirace z Japonska - PAS</vt:lpstr>
      <vt:lpstr> Příručka pro prevenci a podporu lidí s autismem  při katastrofách Disaster Prevention and Support Handbook for People with Autism:  After the experience of the Great East Japan Earthquake 2011.3.11  </vt:lpstr>
      <vt:lpstr>Prezentace aplikace PowerPoint</vt:lpstr>
    </vt:vector>
  </TitlesOfParts>
  <Company>BA THW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Gordon Niederdellmann</dc:creator>
  <cp:lastModifiedBy>Nováková Petra</cp:lastModifiedBy>
  <cp:revision>249</cp:revision>
  <dcterms:created xsi:type="dcterms:W3CDTF">2011-09-23T13:23:55Z</dcterms:created>
  <dcterms:modified xsi:type="dcterms:W3CDTF">2016-12-07T14:57:57Z</dcterms:modified>
</cp:coreProperties>
</file>