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61" r:id="rId4"/>
    <p:sldId id="262" r:id="rId5"/>
    <p:sldId id="263" r:id="rId6"/>
    <p:sldId id="258" r:id="rId7"/>
    <p:sldId id="260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>
        <p:scale>
          <a:sx n="114" d="100"/>
          <a:sy n="114" d="100"/>
        </p:scale>
        <p:origin x="-372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9D4160E-3800-4E46-929C-4ACC70273B31}" type="datetimeFigureOut">
              <a:rPr lang="cs-CZ"/>
              <a:pPr>
                <a:defRPr/>
              </a:pPr>
              <a:t>16.3.2018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355B349-CCE6-414A-9975-45EB96653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F67B2B-9D55-4CC6-9DDC-FD87D9DEE03C}" type="datetimeFigureOut">
              <a:rPr lang="cs-CZ"/>
              <a:pPr>
                <a:defRPr/>
              </a:pPr>
              <a:t>16.3.2018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0E3BD3B-766D-4A8E-BF6B-508E04A305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25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E3BD3B-766D-4A8E-BF6B-508E04A30579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23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91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117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30029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69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412875"/>
            <a:ext cx="8425185" cy="2088133"/>
          </a:xfrm>
        </p:spPr>
        <p:txBody>
          <a:bodyPr wrap="none" anchor="t"/>
          <a:lstStyle/>
          <a:p>
            <a:pPr algn="ctr"/>
            <a:r>
              <a:rPr lang="cs-CZ" altLang="cs-CZ" sz="3200" dirty="0" smtClean="0"/>
              <a:t>Poskytování dotací na zpřístupňování </a:t>
            </a:r>
            <a:br>
              <a:rPr lang="cs-CZ" altLang="cs-CZ" sz="3200" dirty="0" smtClean="0"/>
            </a:br>
            <a:r>
              <a:rPr lang="cs-CZ" altLang="cs-CZ" sz="3200" dirty="0" smtClean="0"/>
              <a:t>budov obecních a městských úřadů </a:t>
            </a:r>
            <a:br>
              <a:rPr lang="cs-CZ" altLang="cs-CZ" sz="3200" dirty="0" smtClean="0"/>
            </a:br>
            <a:r>
              <a:rPr lang="cs-CZ" altLang="cs-CZ" sz="3200" dirty="0" smtClean="0"/>
              <a:t>a Domů  s pečovatelskou službou</a:t>
            </a:r>
            <a:br>
              <a:rPr lang="cs-CZ" altLang="cs-CZ" sz="3200" dirty="0" smtClean="0"/>
            </a:br>
            <a:r>
              <a:rPr lang="cs-CZ" altLang="cs-CZ" sz="3200" dirty="0" smtClean="0"/>
              <a:t> z rozpočtu MMR</a:t>
            </a:r>
            <a:r>
              <a:rPr lang="en-US" altLang="cs-CZ" sz="2900" dirty="0" smtClean="0"/>
              <a:t/>
            </a:r>
            <a:br>
              <a:rPr lang="en-US" altLang="cs-CZ" sz="2900" dirty="0" smtClean="0"/>
            </a:br>
            <a:r>
              <a:rPr lang="pl-PL" altLang="cs-CZ" sz="2800" dirty="0" smtClean="0">
                <a:cs typeface="Arial" charset="0"/>
              </a:rPr>
              <a:t/>
            </a:r>
            <a:br>
              <a:rPr lang="pl-PL" altLang="cs-CZ" sz="2800" dirty="0" smtClean="0">
                <a:cs typeface="Arial" charset="0"/>
              </a:rPr>
            </a:br>
            <a:endParaRPr lang="en-US" altLang="cs-CZ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3141663"/>
            <a:ext cx="8353425" cy="3311525"/>
          </a:xfrm>
        </p:spPr>
        <p:txBody>
          <a:bodyPr anchor="t"/>
          <a:lstStyle/>
          <a:p>
            <a:pPr algn="ctr" eaLnBrk="1" hangingPunct="1">
              <a:tabLst>
                <a:tab pos="3316288" algn="l"/>
              </a:tabLst>
            </a:pPr>
            <a:endParaRPr lang="cs-CZ" altLang="cs-CZ" sz="2900" dirty="0" smtClean="0"/>
          </a:p>
          <a:p>
            <a:pPr eaLnBrk="1" hangingPunct="1">
              <a:tabLst>
                <a:tab pos="3316288" algn="l"/>
              </a:tabLst>
            </a:pPr>
            <a:endParaRPr lang="cs-CZ" altLang="cs-CZ" sz="2900" dirty="0" smtClean="0"/>
          </a:p>
          <a:p>
            <a:pPr algn="ctr" eaLnBrk="1" hangingPunct="1">
              <a:tabLst>
                <a:tab pos="3316288" algn="l"/>
              </a:tabLst>
            </a:pPr>
            <a:r>
              <a:rPr lang="cs-CZ" altLang="cs-CZ" sz="2800" cap="all" dirty="0" smtClean="0"/>
              <a:t>Seminář k Národnímu rozvojovému programu mobility pro všechny</a:t>
            </a:r>
          </a:p>
          <a:p>
            <a:pPr algn="ctr" eaLnBrk="1" hangingPunct="1">
              <a:tabLst>
                <a:tab pos="3316288" algn="l"/>
              </a:tabLst>
            </a:pPr>
            <a:r>
              <a:rPr lang="cs-CZ" altLang="cs-CZ" sz="2800" dirty="0" smtClean="0"/>
              <a:t>Úřad vlády ČR, 15. března 2018</a:t>
            </a:r>
            <a:endParaRPr lang="en-US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353425" cy="5040313"/>
          </a:xfrm>
        </p:spPr>
        <p:txBody>
          <a:bodyPr anchor="t"/>
          <a:lstStyle/>
          <a:p>
            <a:pPr eaLnBrk="1" hangingPunct="1">
              <a:defRPr/>
            </a:pPr>
            <a:r>
              <a:rPr lang="pl-PL" sz="2800" dirty="0">
                <a:latin typeface="+mn-lt"/>
              </a:rPr>
              <a:t>Podprogram je určen na podporu akcí zaměřených na: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cs-CZ" sz="2800" b="1" dirty="0" smtClean="0">
                <a:latin typeface="+mn-lt"/>
              </a:rPr>
              <a:t>odstraňování </a:t>
            </a:r>
            <a:r>
              <a:rPr lang="cs-CZ" sz="2800" b="1" dirty="0">
                <a:latin typeface="+mn-lt"/>
              </a:rPr>
              <a:t>bariér při vstupu do budov a výstupu z </a:t>
            </a:r>
            <a:r>
              <a:rPr lang="cs-CZ" sz="2800" b="1" dirty="0" smtClean="0">
                <a:latin typeface="+mn-lt"/>
              </a:rPr>
              <a:t>budov;</a:t>
            </a:r>
            <a:endParaRPr lang="cs-CZ" sz="2800" b="1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cs-CZ" sz="2800" b="1" dirty="0" smtClean="0">
                <a:latin typeface="+mn-lt"/>
              </a:rPr>
              <a:t>odstraňování </a:t>
            </a:r>
            <a:r>
              <a:rPr lang="cs-CZ" sz="2800" b="1" dirty="0">
                <a:latin typeface="+mn-lt"/>
              </a:rPr>
              <a:t>bariér uvnitř budov,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cs-CZ" sz="2800" b="1" dirty="0" smtClean="0">
                <a:latin typeface="+mn-lt"/>
              </a:rPr>
              <a:t>bezbariérové </a:t>
            </a:r>
            <a:r>
              <a:rPr lang="cs-CZ" sz="2800" b="1" dirty="0">
                <a:latin typeface="+mn-lt"/>
              </a:rPr>
              <a:t>úpravy WC a sociálních zařízení ve veřejných </a:t>
            </a:r>
            <a:r>
              <a:rPr lang="cs-CZ" sz="2800" b="1" dirty="0" smtClean="0">
                <a:latin typeface="+mn-lt"/>
              </a:rPr>
              <a:t>prostorách;</a:t>
            </a:r>
            <a:endParaRPr lang="cs-CZ" sz="2800" b="1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cs-CZ" sz="2800" b="1" dirty="0" smtClean="0">
                <a:latin typeface="+mn-lt"/>
              </a:rPr>
              <a:t>pořizování </a:t>
            </a:r>
            <a:r>
              <a:rPr lang="cs-CZ" sz="2800" b="1" dirty="0">
                <a:latin typeface="+mn-lt"/>
              </a:rPr>
              <a:t>a aplikace zdvižných a transportních technologií a </a:t>
            </a:r>
            <a:r>
              <a:rPr lang="cs-CZ" sz="2800" b="1" dirty="0" smtClean="0">
                <a:latin typeface="+mn-lt"/>
              </a:rPr>
              <a:t>systémů;</a:t>
            </a:r>
            <a:endParaRPr lang="en-US" altLang="cs-CZ" sz="2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Vyhlášení výzvy </a:t>
            </a:r>
            <a:r>
              <a:rPr lang="cs-CZ" dirty="0"/>
              <a:t>k předkládání žádostí o poskytnutí </a:t>
            </a:r>
            <a:r>
              <a:rPr lang="cs-CZ" dirty="0" smtClean="0"/>
              <a:t>dotace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Sběr a hodnocení žádostí o poskytnutí dotace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Vyhodnocení žádostí a Rozhodnutí ministryně o poskytnutí dotace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Vydání „Registrace akce“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0" smtClean="0"/>
              <a:t>Postup při realizaci projektu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45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92896"/>
            <a:ext cx="8291264" cy="3960440"/>
          </a:xfrm>
        </p:spPr>
        <p:txBody>
          <a:bodyPr anchor="t" anchorCtr="0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Podklady pro Rozhodnutí o poskytnutí dotace (výběrové řízení, smlouva s dodavatelem atd.)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Vydání „Rozhodnutí o poskytnutí dotace“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Financování akce (proplácení faktur)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Podklady pro závěrečné vyhodnocení akce.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648072"/>
          </a:xfrm>
        </p:spPr>
        <p:txBody>
          <a:bodyPr/>
          <a:lstStyle/>
          <a:p>
            <a:pPr algn="ctr"/>
            <a:r>
              <a:rPr lang="cs-CZ" dirty="0" smtClean="0"/>
              <a:t>Postup při </a:t>
            </a:r>
            <a:r>
              <a:rPr lang="cs-CZ" dirty="0"/>
              <a:t>realizaci projektu </a:t>
            </a:r>
            <a:r>
              <a:rPr lang="cs-CZ" dirty="0" smtClean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26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Číst, číst, číst </a:t>
            </a:r>
            <a:r>
              <a:rPr lang="cs-CZ" sz="2400" dirty="0" smtClean="0"/>
              <a:t>(</a:t>
            </a:r>
            <a:r>
              <a:rPr lang="cs-CZ" dirty="0" smtClean="0"/>
              <a:t>Zásady programu, Výzvu k předkládání žádostí o </a:t>
            </a:r>
            <a:r>
              <a:rPr lang="cs-CZ" smtClean="0"/>
              <a:t>dotaci atd.).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Psát projekt tak, aby byl srozumitelný i nezasvěcenému čtenáři.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Věnovat pozornost veškeré dokumentaci projektu </a:t>
            </a:r>
            <a:r>
              <a:rPr lang="cs-CZ" sz="2400" dirty="0" smtClean="0"/>
              <a:t>(</a:t>
            </a:r>
            <a:r>
              <a:rPr lang="cs-CZ" dirty="0" smtClean="0"/>
              <a:t>mít „papírovou stopu“).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Při výskytu potíží okamžitě komunikovat se správcem programu.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Termíny je možné plnit v předstihu, ale nikoliv se </a:t>
            </a:r>
            <a:r>
              <a:rPr lang="cs-CZ" dirty="0" smtClean="0"/>
              <a:t>zpožděním (čas nelze zastavit)</a:t>
            </a:r>
            <a:r>
              <a:rPr lang="cs-CZ" sz="2400" dirty="0" smtClean="0"/>
              <a:t>. 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Patero úspěšného žadatele o dotaci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21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pPr eaLnBrk="1" hangingPunct="1"/>
            <a:r>
              <a:rPr lang="cs-CZ" altLang="cs-CZ" sz="2800" dirty="0" smtClean="0"/>
              <a:t>Výsledky realizace programu Bezbariérové obce</a:t>
            </a:r>
            <a:endParaRPr lang="en-US" altLang="cs-CZ" sz="28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348880"/>
            <a:ext cx="8353425" cy="4104308"/>
          </a:xfrm>
        </p:spPr>
        <p:txBody>
          <a:bodyPr anchor="t"/>
          <a:lstStyle/>
          <a:p>
            <a:pPr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altLang="cs-CZ" sz="2800" dirty="0" smtClean="0"/>
              <a:t>Od roku 2009 bylo zrealizováno 80 akcí.</a:t>
            </a: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altLang="cs-CZ" sz="2800" dirty="0" smtClean="0"/>
              <a:t>Bylo proinvestováno cca 95 mil Kč dotací.</a:t>
            </a: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altLang="cs-CZ" sz="2800" dirty="0" smtClean="0"/>
              <a:t>Vzniklo dílo v hodnotě  cca 200 mil Kč.</a:t>
            </a: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altLang="cs-CZ" sz="2800" dirty="0" smtClean="0"/>
              <a:t>Byla řešena bezbariérovost i v historických budovách.</a:t>
            </a: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altLang="cs-CZ" sz="2800" dirty="0" smtClean="0"/>
              <a:t>Jsou realizovány i akce, kdy v jedné budově se realizují projekty dotované ze dvou ministerstev.</a:t>
            </a: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§"/>
            </a:pPr>
            <a:endParaRPr lang="en-US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251520" y="1412875"/>
            <a:ext cx="8435280" cy="4032349"/>
          </a:xfrm>
        </p:spPr>
        <p:txBody>
          <a:bodyPr/>
          <a:lstStyle/>
          <a:p>
            <a:pPr algn="ctr"/>
            <a:r>
              <a:rPr lang="cs-CZ" altLang="cs-CZ" sz="1100" dirty="0" smtClean="0">
                <a:latin typeface="Arial" charset="0"/>
                <a:cs typeface="Arial" charset="0"/>
              </a:rPr>
              <a:t/>
            </a:r>
            <a:br>
              <a:rPr lang="cs-CZ" altLang="cs-CZ" sz="1100" dirty="0" smtClean="0">
                <a:latin typeface="Arial" charset="0"/>
                <a:cs typeface="Arial" charset="0"/>
              </a:rPr>
            </a:br>
            <a:r>
              <a:rPr lang="cs-CZ" altLang="cs-CZ" sz="1100" dirty="0" smtClean="0">
                <a:latin typeface="Arial" charset="0"/>
                <a:cs typeface="Arial" charset="0"/>
              </a:rPr>
              <a:t/>
            </a:r>
            <a:br>
              <a:rPr lang="cs-CZ" altLang="cs-CZ" sz="1100" dirty="0" smtClean="0">
                <a:latin typeface="Arial" charset="0"/>
                <a:cs typeface="Arial" charset="0"/>
              </a:rPr>
            </a:br>
            <a:r>
              <a:rPr lang="cs-CZ" altLang="cs-CZ" dirty="0" smtClean="0">
                <a:latin typeface="Arial" charset="0"/>
                <a:cs typeface="Arial" charset="0"/>
              </a:rPr>
              <a:t>Děkuji za pozornost</a:t>
            </a:r>
            <a:br>
              <a:rPr lang="cs-CZ" altLang="cs-CZ" dirty="0" smtClean="0">
                <a:latin typeface="Arial" charset="0"/>
                <a:cs typeface="Arial" charset="0"/>
              </a:rPr>
            </a:br>
            <a:r>
              <a:rPr lang="cs-CZ" altLang="cs-CZ" dirty="0" smtClean="0">
                <a:latin typeface="Arial" charset="0"/>
                <a:cs typeface="Arial" charset="0"/>
              </a:rPr>
              <a:t/>
            </a:r>
            <a:br>
              <a:rPr lang="cs-CZ" altLang="cs-CZ" dirty="0" smtClean="0">
                <a:latin typeface="Arial" charset="0"/>
                <a:cs typeface="Arial" charset="0"/>
              </a:rPr>
            </a:br>
            <a:r>
              <a:rPr lang="cs-CZ" altLang="cs-CZ" dirty="0" smtClean="0">
                <a:latin typeface="Arial" charset="0"/>
                <a:cs typeface="Arial" charset="0"/>
              </a:rPr>
              <a:t/>
            </a:r>
            <a:br>
              <a:rPr lang="cs-CZ" altLang="cs-CZ" dirty="0" smtClean="0">
                <a:latin typeface="Arial" charset="0"/>
                <a:cs typeface="Arial" charset="0"/>
              </a:rPr>
            </a:br>
            <a:r>
              <a:rPr lang="cs-CZ" altLang="cs-CZ" b="0" dirty="0" smtClean="0">
                <a:latin typeface="Arial" charset="0"/>
                <a:cs typeface="Arial" charset="0"/>
              </a:rPr>
              <a:t>Ing. Jiří Štika </a:t>
            </a:r>
            <a:br>
              <a:rPr lang="cs-CZ" altLang="cs-CZ" b="0" dirty="0" smtClean="0">
                <a:latin typeface="Arial" charset="0"/>
                <a:cs typeface="Arial" charset="0"/>
              </a:rPr>
            </a:br>
            <a:r>
              <a:rPr lang="cs-CZ" altLang="cs-CZ" sz="1200" b="0" dirty="0" smtClean="0">
                <a:latin typeface="Arial" charset="0"/>
                <a:cs typeface="Arial" charset="0"/>
              </a:rPr>
              <a:t/>
            </a:r>
            <a:br>
              <a:rPr lang="cs-CZ" altLang="cs-CZ" sz="1200" b="0" dirty="0" smtClean="0">
                <a:latin typeface="Arial" charset="0"/>
                <a:cs typeface="Arial" charset="0"/>
              </a:rPr>
            </a:br>
            <a:r>
              <a:rPr lang="cs-CZ" altLang="cs-CZ" sz="2800" b="0" dirty="0" smtClean="0">
                <a:latin typeface="Arial" charset="0"/>
                <a:cs typeface="Arial" charset="0"/>
              </a:rPr>
              <a:t>Ministerstvo pro místní rozvoj</a:t>
            </a:r>
            <a:r>
              <a:rPr lang="cs-CZ" altLang="cs-CZ" sz="2800" b="0" dirty="0">
                <a:latin typeface="Arial" charset="0"/>
                <a:cs typeface="Arial" charset="0"/>
              </a:rPr>
              <a:t/>
            </a:r>
            <a:br>
              <a:rPr lang="cs-CZ" altLang="cs-CZ" sz="2800" b="0" dirty="0">
                <a:latin typeface="Arial" charset="0"/>
                <a:cs typeface="Arial" charset="0"/>
              </a:rPr>
            </a:br>
            <a:r>
              <a:rPr lang="cs-CZ" altLang="cs-CZ" sz="2800" b="0" dirty="0">
                <a:latin typeface="Arial" charset="0"/>
                <a:cs typeface="Arial" charset="0"/>
              </a:rPr>
              <a:t>odbor regionální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politiky</a:t>
            </a:r>
            <a:br>
              <a:rPr lang="cs-CZ" altLang="cs-CZ" sz="2800" b="0" dirty="0" smtClean="0">
                <a:latin typeface="Arial" charset="0"/>
                <a:cs typeface="Arial" charset="0"/>
              </a:rPr>
            </a:br>
            <a:r>
              <a:rPr lang="cs-CZ" altLang="cs-CZ" sz="2800" b="0" dirty="0" smtClean="0">
                <a:latin typeface="Arial" charset="0"/>
                <a:cs typeface="Arial" charset="0"/>
              </a:rPr>
              <a:t> </a:t>
            </a:r>
            <a:r>
              <a:rPr lang="cs-CZ" altLang="cs-CZ" sz="2800" b="0" dirty="0">
                <a:latin typeface="Arial" charset="0"/>
                <a:cs typeface="Arial" charset="0"/>
              </a:rPr>
              <a:t>oddělení administrativy národních a NNO programů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/>
            </a:r>
            <a:br>
              <a:rPr lang="cs-CZ" altLang="cs-CZ" sz="2800" b="0" dirty="0" smtClean="0">
                <a:latin typeface="Arial" charset="0"/>
                <a:cs typeface="Arial" charset="0"/>
              </a:rPr>
            </a:br>
            <a:r>
              <a:rPr lang="cs-CZ" altLang="cs-CZ" dirty="0" smtClean="0">
                <a:latin typeface="Arial" charset="0"/>
                <a:cs typeface="Arial" charset="0"/>
              </a:rPr>
              <a:t/>
            </a:r>
            <a:br>
              <a:rPr lang="cs-CZ" altLang="cs-CZ" dirty="0" smtClean="0">
                <a:latin typeface="Arial" charset="0"/>
                <a:cs typeface="Arial" charset="0"/>
              </a:rPr>
            </a:b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0"/>
          </p:nvPr>
        </p:nvSpPr>
        <p:spPr>
          <a:xfrm>
            <a:off x="827088" y="5300663"/>
            <a:ext cx="8229600" cy="1296987"/>
          </a:xfrm>
          <a:ln>
            <a:noFill/>
          </a:ln>
        </p:spPr>
        <p:txBody>
          <a:bodyPr anchor="t" anchorCtr="0"/>
          <a:lstStyle/>
          <a:p>
            <a:pPr marL="0" indent="0" eaLnBrk="1" hangingPunct="1">
              <a:spcBef>
                <a:spcPct val="0"/>
              </a:spcBef>
              <a:buNone/>
            </a:pPr>
            <a:endParaRPr lang="cs-CZ" altLang="cs-CZ" sz="2400" dirty="0" smtClean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cs-CZ" altLang="cs-CZ" sz="2400" dirty="0" smtClean="0"/>
              <a:t>Telefon: 224 864 730		Email: </a:t>
            </a:r>
            <a:r>
              <a:rPr lang="cs-CZ" altLang="cs-CZ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2">
                      <a:lumMod val="75000"/>
                    </a:schemeClr>
                  </a:solidFill>
                </a:uFill>
              </a:rPr>
              <a:t>jiri.stika@mmr.cz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antace MMR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Prezantace MMR</Template>
  <TotalTime>93</TotalTime>
  <Words>267</Words>
  <Application>Microsoft Office PowerPoint</Application>
  <PresentationFormat>Předvádění na obrazovce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Prezantace MMR</vt:lpstr>
      <vt:lpstr>Poskytování dotací na zpřístupňování  budov obecních a městských úřadů  a Domů  s pečovatelskou službou  z rozpočtu MMR  </vt:lpstr>
      <vt:lpstr>Prezentace aplikace PowerPoint</vt:lpstr>
      <vt:lpstr>Postup při realizaci projektu 1</vt:lpstr>
      <vt:lpstr>Postup při realizaci projektu 2</vt:lpstr>
      <vt:lpstr>Patero úspěšného žadatele o dotaci</vt:lpstr>
      <vt:lpstr>Výsledky realizace programu Bezbariérové obce</vt:lpstr>
      <vt:lpstr>  Děkuji za pozornost   Ing. Jiří Štika   Ministerstvo pro místní rozvoj odbor regionální politiky  oddělení administrativy národních a NNO programů  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Odstraňování bariér v budovách domů  s pečovatelskou službou  a v budovách městských a obecních úřadů</dc:title>
  <dc:creator>*</dc:creator>
  <cp:lastModifiedBy>Espinoza Blanka</cp:lastModifiedBy>
  <cp:revision>15</cp:revision>
  <dcterms:created xsi:type="dcterms:W3CDTF">2014-11-20T15:39:46Z</dcterms:created>
  <dcterms:modified xsi:type="dcterms:W3CDTF">2018-03-16T13:29:35Z</dcterms:modified>
</cp:coreProperties>
</file>