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9" r:id="rId5"/>
    <p:sldId id="274" r:id="rId6"/>
    <p:sldId id="292" r:id="rId7"/>
    <p:sldId id="295" r:id="rId8"/>
    <p:sldId id="294" r:id="rId9"/>
    <p:sldId id="291" r:id="rId1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ra Hucovičová" initials="AH" lastIdx="17" clrIdx="0"/>
  <p:cmAuthor id="1" name="Lenka D" initials="LD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273"/>
    <a:srgbClr val="FFE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94660"/>
  </p:normalViewPr>
  <p:slideViewPr>
    <p:cSldViewPr>
      <p:cViewPr varScale="1">
        <p:scale>
          <a:sx n="91" d="100"/>
          <a:sy n="91" d="100"/>
        </p:scale>
        <p:origin x="-69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E5ED6-F7EF-4A9D-AD7D-C131673344B4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347A6-B3FC-43CB-8938-E430808916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0102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2C-D2E0-4963-989E-13081D5744A2}" type="datetimeFigureOut">
              <a:rPr lang="cs-CZ" smtClean="0"/>
              <a:pPr/>
              <a:t>30.9.2015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D439-B0CF-45F4-B3B7-E24C341E3A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6061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1597820"/>
            <a:ext cx="6118448" cy="1102519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2914650"/>
            <a:ext cx="5576664" cy="131445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4341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0" y="1851670"/>
            <a:ext cx="6563072" cy="2598936"/>
          </a:xfrm>
        </p:spPr>
        <p:txBody>
          <a:bodyPr lIns="0" tIns="0" rIns="0" bIns="0"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6074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"/>
            <a:ext cx="9144000" cy="5134332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0" y="987574"/>
            <a:ext cx="6203032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0" y="1851670"/>
            <a:ext cx="6192464" cy="28837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160000" y="4767264"/>
            <a:ext cx="382406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673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82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1491630"/>
            <a:ext cx="6118448" cy="1102519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/>
              <a:t>Práva osob se zdravotním postižením pohledem veřejné ochránkyně práv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66628" y="2931790"/>
            <a:ext cx="5576664" cy="1314450"/>
          </a:xfrm>
        </p:spPr>
        <p:txBody>
          <a:bodyPr anchor="ctr">
            <a:noAutofit/>
          </a:bodyPr>
          <a:lstStyle/>
          <a:p>
            <a:pPr algn="ctr"/>
            <a:r>
              <a:rPr lang="cs-CZ" b="1" dirty="0" smtClean="0">
                <a:latin typeface="+mj-lt"/>
                <a:ea typeface="+mj-ea"/>
                <a:cs typeface="+mj-cs"/>
              </a:rPr>
              <a:t>Lenka </a:t>
            </a:r>
            <a:r>
              <a:rPr lang="cs-CZ" b="1" dirty="0" err="1" smtClean="0">
                <a:latin typeface="+mj-lt"/>
                <a:ea typeface="+mj-ea"/>
                <a:cs typeface="+mj-cs"/>
              </a:rPr>
              <a:t>Frýdková</a:t>
            </a:r>
            <a:endParaRPr lang="cs-CZ" b="1" dirty="0" smtClean="0">
              <a:latin typeface="+mj-lt"/>
              <a:ea typeface="+mj-ea"/>
              <a:cs typeface="+mj-cs"/>
            </a:endParaRPr>
          </a:p>
          <a:p>
            <a:pPr algn="ctr"/>
            <a:r>
              <a:rPr lang="cs-CZ" b="1" dirty="0" smtClean="0">
                <a:latin typeface="+mj-lt"/>
                <a:ea typeface="+mj-ea"/>
                <a:cs typeface="+mj-cs"/>
              </a:rPr>
              <a:t>Kancelář veřejného ochránce práv</a:t>
            </a:r>
            <a:endParaRPr lang="cs-CZ" b="1" dirty="0" smtClean="0">
              <a:latin typeface="+mj-lt"/>
              <a:ea typeface="+mj-ea"/>
              <a:cs typeface="+mj-cs"/>
            </a:endParaRPr>
          </a:p>
          <a:p>
            <a:pPr algn="ctr"/>
            <a:r>
              <a:rPr lang="cs-CZ" b="1" dirty="0" smtClean="0">
                <a:latin typeface="+mj-lt"/>
                <a:ea typeface="+mj-ea"/>
                <a:cs typeface="+mj-cs"/>
              </a:rPr>
              <a:t>Praha, 1.10.</a:t>
            </a:r>
            <a:r>
              <a:rPr lang="cs-CZ" b="1" dirty="0" smtClean="0">
                <a:latin typeface="+mj-lt"/>
                <a:ea typeface="+mj-ea"/>
                <a:cs typeface="+mj-cs"/>
              </a:rPr>
              <a:t>2015</a:t>
            </a:r>
            <a:endParaRPr lang="cs-CZ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© Copyright Veřejný ochránce práv, 2015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573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0564" y="627534"/>
            <a:ext cx="6557900" cy="8572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Působnost v</a:t>
            </a:r>
            <a:r>
              <a:rPr lang="cs-CZ" dirty="0" smtClean="0"/>
              <a:t>eřejného ochránce práv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1862942" cy="51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2339752" y="1563638"/>
            <a:ext cx="3168352" cy="1092607"/>
          </a:xfrm>
          <a:prstGeom prst="rect">
            <a:avLst/>
          </a:prstGeom>
          <a:effectLst>
            <a:glow rad="228600">
              <a:schemeClr val="accent6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1. </a:t>
            </a:r>
            <a:r>
              <a:rPr lang="cs-CZ" sz="2000" b="1" dirty="0" smtClean="0"/>
              <a:t>Ochrana před jednáním úřadů a dalších institucí</a:t>
            </a:r>
            <a:endParaRPr lang="cs-CZ" sz="1600" dirty="0" smtClean="0"/>
          </a:p>
          <a:p>
            <a:pPr algn="ctr"/>
            <a:endParaRPr lang="cs-CZ" sz="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39752" y="2931790"/>
            <a:ext cx="3240360" cy="1569660"/>
          </a:xfrm>
          <a:prstGeom prst="rect">
            <a:avLst/>
          </a:prstGeom>
          <a:effectLst>
            <a:glow rad="228600">
              <a:schemeClr val="accent6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2. </a:t>
            </a:r>
            <a:r>
              <a:rPr lang="cs-CZ" sz="2000" b="1" dirty="0" smtClean="0"/>
              <a:t>Systematické návštěvy míst, kde se mohou nacházet </a:t>
            </a:r>
            <a:r>
              <a:rPr lang="cs-CZ" sz="2000" b="1" dirty="0" smtClean="0"/>
              <a:t>osoby omezené na svobodě</a:t>
            </a:r>
            <a:endParaRPr lang="cs-CZ" sz="2000" b="1" dirty="0" smtClean="0"/>
          </a:p>
          <a:p>
            <a:pPr algn="ctr"/>
            <a:r>
              <a:rPr lang="cs-CZ" sz="1600" i="1" dirty="0" smtClean="0"/>
              <a:t>o</a:t>
            </a:r>
            <a:r>
              <a:rPr lang="cs-CZ" sz="1600" i="1" dirty="0" smtClean="0"/>
              <a:t>d</a:t>
            </a:r>
            <a:r>
              <a:rPr lang="cs-CZ" sz="1600" dirty="0" smtClean="0"/>
              <a:t> </a:t>
            </a:r>
            <a:r>
              <a:rPr lang="cs-CZ" sz="1600" i="1" dirty="0" smtClean="0"/>
              <a:t>2006</a:t>
            </a:r>
            <a:endParaRPr lang="cs-CZ" sz="1600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868144" y="1563638"/>
            <a:ext cx="2880320" cy="1261884"/>
          </a:xfrm>
          <a:prstGeom prst="rect">
            <a:avLst/>
          </a:prstGeom>
          <a:effectLst>
            <a:glow rad="228600">
              <a:schemeClr val="accent6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3. </a:t>
            </a:r>
            <a:r>
              <a:rPr lang="cs-CZ" sz="2000" b="1" dirty="0" smtClean="0"/>
              <a:t>Rovné zacházení a ochrana před diskriminací </a:t>
            </a:r>
            <a:endParaRPr lang="cs-CZ" sz="2000" b="1" dirty="0" smtClean="0"/>
          </a:p>
          <a:p>
            <a:pPr algn="ctr"/>
            <a:r>
              <a:rPr lang="cs-CZ" sz="1600" i="1" dirty="0" smtClean="0"/>
              <a:t>od</a:t>
            </a:r>
            <a:r>
              <a:rPr lang="cs-CZ" sz="1600" i="1" dirty="0" smtClean="0"/>
              <a:t> </a:t>
            </a:r>
            <a:r>
              <a:rPr lang="cs-CZ" sz="1600" i="1" dirty="0" smtClean="0"/>
              <a:t>2009</a:t>
            </a:r>
            <a:endParaRPr lang="cs-CZ" sz="1600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868144" y="2931790"/>
            <a:ext cx="2880320" cy="923330"/>
          </a:xfrm>
          <a:prstGeom prst="rect">
            <a:avLst/>
          </a:prstGeom>
          <a:effectLst>
            <a:glow rad="228600">
              <a:schemeClr val="accent6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900" b="1" dirty="0" smtClean="0"/>
              <a:t>4. </a:t>
            </a:r>
            <a:r>
              <a:rPr lang="cs-CZ" sz="1900" b="1" dirty="0" smtClean="0"/>
              <a:t>Sledování </a:t>
            </a:r>
            <a:r>
              <a:rPr lang="cs-CZ" sz="1900" b="1" dirty="0" smtClean="0"/>
              <a:t>nuceného navracení cizinců</a:t>
            </a:r>
            <a:endParaRPr lang="cs-CZ" sz="1900" b="1" dirty="0" smtClean="0"/>
          </a:p>
          <a:p>
            <a:pPr algn="ctr"/>
            <a:r>
              <a:rPr lang="cs-CZ" sz="1600" i="1" dirty="0" err="1" smtClean="0"/>
              <a:t>since</a:t>
            </a:r>
            <a:r>
              <a:rPr lang="cs-CZ" sz="1600" i="1" dirty="0" smtClean="0"/>
              <a:t> </a:t>
            </a:r>
            <a:r>
              <a:rPr lang="cs-CZ" sz="1600" i="1" dirty="0" smtClean="0"/>
              <a:t>2011</a:t>
            </a:r>
            <a:endParaRPr lang="cs-CZ" sz="1600" i="1" dirty="0"/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160000" y="4767264"/>
            <a:ext cx="3824064" cy="273844"/>
          </a:xfrm>
        </p:spPr>
        <p:txBody>
          <a:bodyPr/>
          <a:lstStyle/>
          <a:p>
            <a:r>
              <a:rPr lang="cs-CZ" dirty="0" smtClean="0"/>
              <a:t> © Copyright Veřejný ochránce práv,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483518"/>
            <a:ext cx="7164288" cy="85725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Monitorovací orgán dle CRPD-návrh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3728" y="1543100"/>
            <a:ext cx="6768752" cy="3600400"/>
          </a:xfrm>
        </p:spPr>
        <p:txBody>
          <a:bodyPr anchor="ctr">
            <a:normAutofit fontScale="70000" lnSpcReduction="20000"/>
          </a:bodyPr>
          <a:lstStyle/>
          <a:p>
            <a:pPr marL="3240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altLang="cs-CZ" sz="2400" dirty="0" smtClean="0"/>
              <a:t>Ochránce </a:t>
            </a:r>
            <a:r>
              <a:rPr lang="cs-CZ" altLang="cs-CZ" sz="2400" b="1" dirty="0" smtClean="0"/>
              <a:t>sleduje a podporuje </a:t>
            </a:r>
            <a:r>
              <a:rPr lang="cs-CZ" altLang="cs-CZ" sz="2400" dirty="0" smtClean="0"/>
              <a:t>naplňování práv a zájmů osob se zdravotním </a:t>
            </a:r>
            <a:r>
              <a:rPr lang="cs-CZ" altLang="cs-CZ" sz="2400" dirty="0" smtClean="0"/>
              <a:t>postižením</a:t>
            </a:r>
          </a:p>
          <a:p>
            <a:pPr marL="3240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altLang="cs-CZ" sz="2400" dirty="0" smtClean="0"/>
              <a:t>A za tím </a:t>
            </a:r>
            <a:r>
              <a:rPr lang="cs-CZ" altLang="cs-CZ" sz="2400" dirty="0" smtClean="0"/>
              <a:t>účelem zejména</a:t>
            </a:r>
            <a:endParaRPr lang="cs-CZ" altLang="cs-CZ" sz="2400" dirty="0" smtClean="0"/>
          </a:p>
          <a:p>
            <a:pPr marL="324000" indent="-4572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+mj-lt"/>
              <a:buAutoNum type="alphaLcParenR"/>
            </a:pPr>
            <a:r>
              <a:rPr lang="cs-CZ" altLang="cs-CZ" sz="2400" dirty="0" smtClean="0"/>
              <a:t>zabývá </a:t>
            </a:r>
            <a:r>
              <a:rPr lang="cs-CZ" altLang="cs-CZ" sz="2400" dirty="0" smtClean="0"/>
              <a:t>se systematicky problematikou práv osob se zdravotním postižením </a:t>
            </a:r>
            <a:r>
              <a:rPr lang="cs-CZ" altLang="cs-CZ" sz="2400" dirty="0" smtClean="0"/>
              <a:t>(..) </a:t>
            </a:r>
            <a:r>
              <a:rPr lang="cs-CZ" altLang="cs-CZ" sz="2400" dirty="0" smtClean="0"/>
              <a:t>a navrhuje opatření směřující k jejich ochraně,</a:t>
            </a:r>
          </a:p>
          <a:p>
            <a:pPr marL="324000" indent="-4572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+mj-lt"/>
              <a:buAutoNum type="alphaLcParenR"/>
            </a:pPr>
            <a:r>
              <a:rPr lang="cs-CZ" altLang="cs-CZ" sz="2400" dirty="0" smtClean="0"/>
              <a:t>provádí </a:t>
            </a:r>
            <a:r>
              <a:rPr lang="cs-CZ" altLang="cs-CZ" sz="2400" b="1" dirty="0" smtClean="0"/>
              <a:t>výzkum</a:t>
            </a:r>
            <a:r>
              <a:rPr lang="cs-CZ" altLang="cs-CZ" sz="2400" dirty="0" smtClean="0"/>
              <a:t>,</a:t>
            </a:r>
          </a:p>
          <a:p>
            <a:pPr marL="324000" indent="-4572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+mj-lt"/>
              <a:buAutoNum type="alphaLcParenR"/>
            </a:pPr>
            <a:r>
              <a:rPr lang="cs-CZ" altLang="cs-CZ" sz="2400" dirty="0" smtClean="0"/>
              <a:t>zveřejňuje </a:t>
            </a:r>
            <a:r>
              <a:rPr lang="cs-CZ" altLang="cs-CZ" sz="2400" b="1" dirty="0" smtClean="0"/>
              <a:t>zprávy</a:t>
            </a:r>
            <a:r>
              <a:rPr lang="cs-CZ" altLang="cs-CZ" sz="2400" dirty="0" smtClean="0"/>
              <a:t> a vydává </a:t>
            </a:r>
            <a:r>
              <a:rPr lang="cs-CZ" altLang="cs-CZ" sz="2400" b="1" dirty="0" smtClean="0"/>
              <a:t>doporučení</a:t>
            </a:r>
            <a:r>
              <a:rPr lang="cs-CZ" altLang="cs-CZ" sz="2400" dirty="0" smtClean="0"/>
              <a:t> k otázkám souvisejícím s naplňováním práv osob se zdravotním postižením,</a:t>
            </a:r>
          </a:p>
          <a:p>
            <a:pPr marL="324000" indent="-4572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+mj-lt"/>
              <a:buAutoNum type="alphaLcParenR"/>
            </a:pPr>
            <a:r>
              <a:rPr lang="cs-CZ" altLang="cs-CZ" sz="2400" dirty="0" smtClean="0"/>
              <a:t>přispívá </a:t>
            </a:r>
            <a:r>
              <a:rPr lang="cs-CZ" altLang="cs-CZ" sz="2400" dirty="0" smtClean="0"/>
              <a:t>ke </a:t>
            </a:r>
            <a:r>
              <a:rPr lang="cs-CZ" altLang="cs-CZ" sz="2400" b="1" dirty="0" smtClean="0"/>
              <a:t>zvyšování povědomí veřejnosti </a:t>
            </a:r>
            <a:r>
              <a:rPr lang="cs-CZ" altLang="cs-CZ" sz="2400" dirty="0" smtClean="0"/>
              <a:t>o právech osob se zdravotním postižením</a:t>
            </a:r>
          </a:p>
          <a:p>
            <a:pPr marL="324000" indent="-457200">
              <a:lnSpc>
                <a:spcPct val="110000"/>
              </a:lnSpc>
              <a:spcBef>
                <a:spcPts val="24"/>
              </a:spcBef>
              <a:spcAft>
                <a:spcPts val="500"/>
              </a:spcAft>
              <a:buFont typeface="+mj-lt"/>
              <a:buAutoNum type="alphaLcParenR"/>
            </a:pPr>
            <a:r>
              <a:rPr lang="cs-CZ" altLang="cs-CZ" sz="2400" dirty="0" smtClean="0"/>
              <a:t>zajišťuje </a:t>
            </a:r>
            <a:r>
              <a:rPr lang="cs-CZ" altLang="cs-CZ" sz="2400" b="1" dirty="0" smtClean="0"/>
              <a:t>výměnu dostupných informací </a:t>
            </a:r>
            <a:r>
              <a:rPr lang="cs-CZ" altLang="cs-CZ" sz="2400" dirty="0" smtClean="0"/>
              <a:t>s příslušnými zahraničními a mezinárodními subjekty.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endParaRPr lang="cs-CZ" altLang="cs-CZ" sz="2400" dirty="0" smtClean="0"/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endParaRPr lang="cs-CZ" altLang="cs-CZ" sz="24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160000" y="4767264"/>
            <a:ext cx="3824064" cy="273844"/>
          </a:xfrm>
        </p:spPr>
        <p:txBody>
          <a:bodyPr/>
          <a:lstStyle/>
          <a:p>
            <a:r>
              <a:rPr lang="cs-CZ" dirty="0" smtClean="0"/>
              <a:t> © Copyright Veřejný ochránce práv, 2015</a:t>
            </a:r>
            <a:endParaRPr lang="cs-CZ" dirty="0"/>
          </a:p>
        </p:txBody>
      </p:sp>
      <p:pic>
        <p:nvPicPr>
          <p:cNvPr id="7" name="Obrázek 6" descr="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62942" cy="5143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88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411510"/>
            <a:ext cx="6696744" cy="857250"/>
          </a:xfrm>
        </p:spPr>
        <p:txBody>
          <a:bodyPr>
            <a:normAutofit/>
          </a:bodyPr>
          <a:lstStyle/>
          <a:p>
            <a:r>
              <a:rPr lang="cs-CZ" dirty="0" smtClean="0"/>
              <a:t>První praktické kroky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3728" y="1707654"/>
            <a:ext cx="6840760" cy="3435846"/>
          </a:xfrm>
        </p:spPr>
        <p:txBody>
          <a:bodyPr anchor="ctr">
            <a:normAutofit fontScale="92500" lnSpcReduction="20000"/>
          </a:bodyPr>
          <a:lstStyle/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b="1" dirty="0" smtClean="0"/>
              <a:t>Poradní orgán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dirty="0" smtClean="0"/>
              <a:t>Nový tým, vzdělávání stávajících zaměstnanců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b="1" dirty="0" smtClean="0"/>
              <a:t>„</a:t>
            </a:r>
            <a:r>
              <a:rPr lang="cs-CZ" sz="2000" b="1" dirty="0" err="1" smtClean="0"/>
              <a:t>Kick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off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meetings</a:t>
            </a:r>
            <a:r>
              <a:rPr lang="cs-CZ" sz="2000" b="1" dirty="0" smtClean="0"/>
              <a:t>“ </a:t>
            </a:r>
            <a:endParaRPr lang="cs-CZ" sz="2000" b="1" dirty="0" smtClean="0"/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dirty="0" smtClean="0"/>
              <a:t>Analýza již řešených případů a aktivit ochránce, „</a:t>
            </a:r>
            <a:r>
              <a:rPr lang="cs-CZ" sz="2000" dirty="0" err="1" smtClean="0"/>
              <a:t>concluding</a:t>
            </a:r>
            <a:r>
              <a:rPr lang="cs-CZ" sz="2000" dirty="0" smtClean="0"/>
              <a:t> </a:t>
            </a:r>
            <a:r>
              <a:rPr lang="cs-CZ" sz="2000" dirty="0" err="1" smtClean="0"/>
              <a:t>observations</a:t>
            </a:r>
            <a:r>
              <a:rPr lang="cs-CZ" sz="2000" dirty="0" smtClean="0"/>
              <a:t>“ 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dirty="0" smtClean="0"/>
              <a:t>Indikátory, pravidelná témata, „</a:t>
            </a:r>
            <a:r>
              <a:rPr lang="cs-CZ" sz="2000" dirty="0" err="1" smtClean="0"/>
              <a:t>hot</a:t>
            </a:r>
            <a:r>
              <a:rPr lang="cs-CZ" sz="2000" dirty="0" smtClean="0"/>
              <a:t> </a:t>
            </a:r>
            <a:r>
              <a:rPr lang="cs-CZ" sz="2000" dirty="0" err="1" smtClean="0"/>
              <a:t>topics</a:t>
            </a:r>
            <a:r>
              <a:rPr lang="cs-CZ" sz="2000" dirty="0" smtClean="0"/>
              <a:t>“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dirty="0" smtClean="0"/>
              <a:t>Definice typů postižení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dirty="0" smtClean="0"/>
              <a:t>Strategický plán a akční plán na 1. rok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b="1" dirty="0" smtClean="0"/>
              <a:t>Naslouchat, </a:t>
            </a:r>
            <a:r>
              <a:rPr lang="cs-CZ" sz="2000" b="1" dirty="0" err="1" smtClean="0"/>
              <a:t>naslouchat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naslouchat</a:t>
            </a:r>
            <a:r>
              <a:rPr lang="cs-CZ" sz="2000" b="1" dirty="0" smtClean="0"/>
              <a:t> </a:t>
            </a:r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r>
              <a:rPr lang="cs-CZ" sz="2000" dirty="0" smtClean="0"/>
              <a:t>Osvěta</a:t>
            </a:r>
            <a:endParaRPr lang="cs-CZ" sz="2000" dirty="0" smtClean="0"/>
          </a:p>
          <a:p>
            <a:pPr>
              <a:spcAft>
                <a:spcPts val="500"/>
              </a:spcAft>
              <a:buFont typeface="Wingdings" pitchFamily="2" charset="2"/>
              <a:buChar char="Ø"/>
            </a:pPr>
            <a:endParaRPr lang="cs-CZ" altLang="cs-CZ" sz="2400" dirty="0"/>
          </a:p>
          <a:p>
            <a:pPr>
              <a:lnSpc>
                <a:spcPct val="100000"/>
              </a:lnSpc>
              <a:spcAft>
                <a:spcPts val="500"/>
              </a:spcAft>
              <a:buSzTx/>
              <a:buFont typeface="Wingdings" pitchFamily="2" charset="2"/>
              <a:buChar char="Ø"/>
            </a:pPr>
            <a:endParaRPr lang="cs-CZ" altLang="cs-CZ" sz="2400" b="1" dirty="0"/>
          </a:p>
        </p:txBody>
      </p:sp>
      <p:pic>
        <p:nvPicPr>
          <p:cNvPr id="2050" name="Picture 2" descr="http://kvopap/Sdilene%20dokumenty/Společné/Šablony%20prezentací/šablona%20A/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81" y="-20318"/>
            <a:ext cx="1872000" cy="51669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160000" y="4767264"/>
            <a:ext cx="3824064" cy="273844"/>
          </a:xfrm>
        </p:spPr>
        <p:txBody>
          <a:bodyPr/>
          <a:lstStyle/>
          <a:p>
            <a:r>
              <a:rPr lang="cs-CZ" dirty="0" smtClean="0"/>
              <a:t> © </a:t>
            </a:r>
            <a:r>
              <a:rPr lang="cs-CZ" dirty="0" smtClean="0"/>
              <a:t>Copyright </a:t>
            </a:r>
            <a:r>
              <a:rPr lang="cs-CZ" dirty="0" smtClean="0"/>
              <a:t>Veřejný ochránce práv, 2015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88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699542"/>
            <a:ext cx="6552728" cy="8572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Na čem je možné stavět?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3728" y="1563638"/>
            <a:ext cx="6840760" cy="3096344"/>
          </a:xfrm>
        </p:spPr>
        <p:txBody>
          <a:bodyPr anchor="ctr">
            <a:normAutofit fontScale="77500" lnSpcReduction="20000"/>
          </a:bodyPr>
          <a:lstStyle/>
          <a:p>
            <a:pPr marL="457200" indent="-457200">
              <a:spcAft>
                <a:spcPts val="500"/>
              </a:spcAft>
              <a:buFont typeface="+mj-lt"/>
              <a:buAutoNum type="arabicPeriod"/>
            </a:pPr>
            <a:r>
              <a:rPr lang="cs-CZ" altLang="cs-CZ" sz="2400" b="1" dirty="0" smtClean="0"/>
              <a:t>Návrhy na změnu právního předpisu </a:t>
            </a:r>
            <a:r>
              <a:rPr lang="cs-CZ" altLang="cs-CZ" sz="2400" dirty="0" smtClean="0"/>
              <a:t>(např. nařízení vlády o minimální mzdě)</a:t>
            </a:r>
            <a:endParaRPr lang="cs-CZ" altLang="cs-CZ" sz="2400" dirty="0" smtClean="0"/>
          </a:p>
          <a:p>
            <a:pPr marL="457200" indent="-457200">
              <a:spcAft>
                <a:spcPts val="500"/>
              </a:spcAft>
              <a:buAutoNum type="arabicPeriod" startAt="2"/>
            </a:pPr>
            <a:r>
              <a:rPr lang="cs-CZ" altLang="cs-CZ" sz="2400" b="1" dirty="0" smtClean="0"/>
              <a:t>Individuální případy </a:t>
            </a:r>
            <a:endParaRPr lang="cs-CZ" altLang="cs-CZ" sz="2400" b="1" dirty="0" smtClean="0"/>
          </a:p>
          <a:p>
            <a:pPr marL="457200" indent="-457200">
              <a:spcAft>
                <a:spcPts val="500"/>
              </a:spcAft>
              <a:buAutoNum type="arabicPeriod" startAt="3"/>
            </a:pPr>
            <a:r>
              <a:rPr lang="cs-CZ" altLang="cs-CZ" sz="2400" b="1" dirty="0" smtClean="0"/>
              <a:t>Preventivní systematické návštěvy </a:t>
            </a:r>
            <a:r>
              <a:rPr lang="cs-CZ" altLang="cs-CZ" sz="2400" dirty="0" smtClean="0"/>
              <a:t>(např. brýle v policejních celách) </a:t>
            </a:r>
            <a:endParaRPr lang="cs-CZ" altLang="cs-CZ" sz="2400" b="1" dirty="0" smtClean="0"/>
          </a:p>
          <a:p>
            <a:pPr marL="457200" indent="-457200">
              <a:spcAft>
                <a:spcPts val="500"/>
              </a:spcAft>
              <a:buAutoNum type="arabicPeriod" startAt="3"/>
            </a:pPr>
            <a:r>
              <a:rPr lang="cs-CZ" altLang="cs-CZ" sz="2400" b="1" dirty="0" smtClean="0"/>
              <a:t>Výzkum </a:t>
            </a:r>
            <a:r>
              <a:rPr lang="cs-CZ" altLang="cs-CZ" sz="2400" dirty="0" smtClean="0"/>
              <a:t>(např. překážky obětí diskriminace k přístupu ke spravedlnosti, etnické složení žáků bývalých zvláštních škol, diskriminace v pracovní inzerci) </a:t>
            </a:r>
            <a:endParaRPr lang="cs-CZ" altLang="cs-CZ" sz="2400" dirty="0" smtClean="0"/>
          </a:p>
          <a:p>
            <a:pPr marL="457200" indent="-457200">
              <a:spcAft>
                <a:spcPts val="500"/>
              </a:spcAft>
              <a:buAutoNum type="arabicPeriod" startAt="3"/>
            </a:pPr>
            <a:r>
              <a:rPr lang="cs-CZ" altLang="cs-CZ" sz="2400" b="1" dirty="0" smtClean="0"/>
              <a:t>Doporučení pro veřejnost </a:t>
            </a:r>
            <a:r>
              <a:rPr lang="cs-CZ" altLang="cs-CZ" sz="2400" dirty="0" smtClean="0"/>
              <a:t>(např. vyhrazené parkování, přístup vodících a asistenčních psů do veřejných prostor)</a:t>
            </a:r>
            <a:endParaRPr lang="cs-CZ" altLang="cs-CZ" sz="2400" dirty="0" smtClean="0"/>
          </a:p>
          <a:p>
            <a:pPr marL="457200" indent="-457200">
              <a:spcAft>
                <a:spcPts val="500"/>
              </a:spcAft>
              <a:buNone/>
            </a:pPr>
            <a:endParaRPr lang="cs-CZ" altLang="cs-CZ" sz="2400" b="1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160000" y="4767264"/>
            <a:ext cx="3824064" cy="273844"/>
          </a:xfrm>
        </p:spPr>
        <p:txBody>
          <a:bodyPr/>
          <a:lstStyle/>
          <a:p>
            <a:r>
              <a:rPr lang="cs-CZ" dirty="0" smtClean="0"/>
              <a:t> © Copyright Veřejný ochránce práv, 2015</a:t>
            </a:r>
            <a:endParaRPr lang="cs-CZ" dirty="0"/>
          </a:p>
        </p:txBody>
      </p:sp>
      <p:pic>
        <p:nvPicPr>
          <p:cNvPr id="7" name="Picture 12" descr="http://kvopap/Sdilene%20dokumenty/Společné/Šablony%20prezentací/šablona%20A/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72000" cy="51669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88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1419622"/>
            <a:ext cx="6203032" cy="193737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cs-CZ" sz="2200" dirty="0" smtClean="0"/>
              <a:t>www.ochrance.cz</a:t>
            </a:r>
            <a:br>
              <a:rPr lang="cs-CZ" sz="2200" dirty="0" smtClean="0"/>
            </a:br>
            <a:r>
              <a:rPr lang="cs-CZ" sz="2200" dirty="0" err="1" smtClean="0"/>
              <a:t>frydkova</a:t>
            </a:r>
            <a:r>
              <a:rPr lang="cs-CZ" sz="2200" dirty="0" smtClean="0"/>
              <a:t>@ochrance.</a:t>
            </a:r>
            <a:r>
              <a:rPr lang="cs-CZ" sz="2200" dirty="0" err="1" smtClean="0"/>
              <a:t>cz</a:t>
            </a:r>
            <a:endParaRPr lang="cs-CZ" sz="2200" dirty="0"/>
          </a:p>
        </p:txBody>
      </p:sp>
      <p:pic>
        <p:nvPicPr>
          <p:cNvPr id="6" name="Zástupný symbol pro obsah 5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862941" cy="5143500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cs-CZ" dirty="0" smtClean="0"/>
              <a:t>© Copyright Veřejný ochránce práv, 2015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14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hrance_prezentace_verze_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atum_x0020_vzniku xmlns="7aea5b64-986d-4ed0-9f25-146f1d978e98">27. 3. 2014</datum_x0020_vzniku>
  </documentManagement>
</p:properties>
</file>

<file path=customXml/itemProps1.xml><?xml version="1.0" encoding="utf-8"?>
<ds:datastoreItem xmlns:ds="http://schemas.openxmlformats.org/officeDocument/2006/customXml" ds:itemID="{63FC47B5-E5F0-4851-A071-57800FE9B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65280-BEB3-4645-B4BE-15621170DA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6C0E5A-992E-42E6-9F2B-D8E01465DC62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aea5b64-986d-4ed0-9f25-146f1d978e9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325</Words>
  <Application>Microsoft Office PowerPoint</Application>
  <PresentationFormat>Předvádění na obrazovce (16:9)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Ochrance_prezentace_verze_A</vt:lpstr>
      <vt:lpstr>Práva osob se zdravotním postižením pohledem veřejné ochránkyně práv</vt:lpstr>
      <vt:lpstr>Působnost veřejného ochránce práv </vt:lpstr>
      <vt:lpstr>Monitorovací orgán dle CRPD-návrh  </vt:lpstr>
      <vt:lpstr>První praktické kroky  </vt:lpstr>
      <vt:lpstr>Na čem je možné stavět?  </vt:lpstr>
      <vt:lpstr>Děkuji za pozornost  www.ochrance.cz frydkova@ochrance.cz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VOP 2014</dc:title>
  <dc:creator>s1</dc:creator>
  <cp:lastModifiedBy>Lenka D</cp:lastModifiedBy>
  <cp:revision>198</cp:revision>
  <cp:lastPrinted>2014-09-28T19:28:25Z</cp:lastPrinted>
  <dcterms:created xsi:type="dcterms:W3CDTF">2014-03-27T09:31:56Z</dcterms:created>
  <dcterms:modified xsi:type="dcterms:W3CDTF">2015-09-30T20:22:35Z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