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61" r:id="rId2"/>
    <p:sldId id="266" r:id="rId3"/>
    <p:sldId id="256" r:id="rId4"/>
    <p:sldId id="257" r:id="rId5"/>
    <p:sldId id="260" r:id="rId6"/>
    <p:sldId id="262" r:id="rId7"/>
    <p:sldId id="264" r:id="rId8"/>
    <p:sldId id="265" r:id="rId9"/>
    <p:sldId id="278" r:id="rId10"/>
    <p:sldId id="267" r:id="rId11"/>
    <p:sldId id="276" r:id="rId12"/>
    <p:sldId id="277" r:id="rId13"/>
    <p:sldId id="269" r:id="rId14"/>
    <p:sldId id="270" r:id="rId15"/>
    <p:sldId id="279" r:id="rId16"/>
    <p:sldId id="280" r:id="rId17"/>
    <p:sldId id="281" r:id="rId18"/>
    <p:sldId id="282" r:id="rId19"/>
    <p:sldId id="284" r:id="rId20"/>
    <p:sldId id="285" r:id="rId21"/>
    <p:sldId id="286" r:id="rId22"/>
    <p:sldId id="271" r:id="rId23"/>
    <p:sldId id="272" r:id="rId24"/>
    <p:sldId id="273" r:id="rId25"/>
    <p:sldId id="287" r:id="rId26"/>
    <p:sldId id="288" r:id="rId27"/>
    <p:sldId id="289" r:id="rId28"/>
    <p:sldId id="274" r:id="rId29"/>
    <p:sldId id="275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4" autoAdjust="0"/>
    <p:restoredTop sz="94692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0" y="146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B747B2FC-0128-4CC7-AAAD-919AA63A8C49}" type="datetimeFigureOut">
              <a:rPr lang="cs-CZ" smtClean="0"/>
              <a:t>3.2.2016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766AA8D-7B7D-41DE-8005-91F15BF136B2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3.2.2016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3.2.2016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3.2.2016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3.2.2016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3.2.2016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3.2.2016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3.2.2016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3.2.2016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3.2.2016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3.2.2016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747B2FC-0128-4CC7-AAAD-919AA63A8C49}" type="datetimeFigureOut">
              <a:rPr lang="cs-CZ" smtClean="0"/>
              <a:t>3.2.2016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0766AA8D-7B7D-41DE-8005-91F15BF136B2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vzpo.vlada.cz/" TargetMode="External"/><Relationship Id="rId2" Type="http://schemas.openxmlformats.org/officeDocument/2006/relationships/hyperlink" Target="mailto:vvz@vlada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wmf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81000" y="476672"/>
            <a:ext cx="8511480" cy="5832648"/>
          </a:xfrm>
        </p:spPr>
        <p:txBody>
          <a:bodyPr anchor="ctr">
            <a:normAutofit/>
          </a:bodyPr>
          <a:lstStyle/>
          <a:p>
            <a:pPr algn="r"/>
            <a:r>
              <a:rPr lang="cs-CZ" sz="4000" dirty="0"/>
              <a:t>Z</a:t>
            </a:r>
            <a:r>
              <a:rPr lang="cs-CZ" sz="4000" dirty="0" smtClean="0"/>
              <a:t>ásady a pravidla Národního rozvojového programu</a:t>
            </a:r>
            <a:br>
              <a:rPr lang="cs-CZ" sz="4000" dirty="0" smtClean="0"/>
            </a:br>
            <a:r>
              <a:rPr lang="cs-CZ" sz="4000" dirty="0" smtClean="0"/>
              <a:t> mobility pro všechny</a:t>
            </a:r>
            <a:br>
              <a:rPr lang="cs-CZ" sz="4000" dirty="0" smtClean="0"/>
            </a:br>
            <a:r>
              <a:rPr lang="cs-CZ" sz="4000" dirty="0"/>
              <a:t/>
            </a:r>
            <a:br>
              <a:rPr lang="cs-CZ" sz="4000" dirty="0"/>
            </a:b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dirty="0" smtClean="0"/>
              <a:t>			   			</a:t>
            </a:r>
            <a:r>
              <a:rPr lang="cs-CZ" sz="2000" b="1" cap="none" dirty="0" smtClean="0">
                <a:solidFill>
                  <a:schemeClr val="accent1">
                    <a:lumMod val="75000"/>
                  </a:schemeClr>
                </a:solidFill>
              </a:rPr>
              <a:t>Mgr. Barbora </a:t>
            </a:r>
            <a:r>
              <a:rPr lang="cs-CZ" sz="2000" b="1" cap="none" dirty="0" err="1" smtClean="0">
                <a:solidFill>
                  <a:schemeClr val="accent1">
                    <a:lumMod val="75000"/>
                  </a:schemeClr>
                </a:solidFill>
              </a:rPr>
              <a:t>Mičicová</a:t>
            </a:r>
            <a:r>
              <a:rPr lang="cs-CZ" sz="2000" b="1" cap="none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2000" b="1" cap="none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000" b="1" cap="none" dirty="0" smtClean="0">
                <a:solidFill>
                  <a:schemeClr val="accent1">
                    <a:lumMod val="75000"/>
                  </a:schemeClr>
                </a:solidFill>
              </a:rPr>
              <a:t>tajemnice Řídícího výboru NRPM</a:t>
            </a:r>
            <a:endParaRPr lang="cs-CZ" sz="2000" b="1" cap="non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7092280" y="4941168"/>
            <a:ext cx="1744217" cy="1645920"/>
          </a:xfrm>
        </p:spPr>
        <p:txBody>
          <a:bodyPr/>
          <a:lstStyle/>
          <a:p>
            <a:endParaRPr lang="cs-CZ" dirty="0"/>
          </a:p>
          <a:p>
            <a:endParaRPr lang="cs-CZ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37112"/>
            <a:ext cx="1158875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2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Zpřístupňování dopravy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cs-CZ" sz="28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 smtClean="0"/>
              <a:t>Zpřístupňování budov zajišťujících dopravní služby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cs-CZ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 smtClean="0"/>
              <a:t>Zpřístupňování komunikací pro chodce a veřejné dopravy</a:t>
            </a:r>
            <a:endParaRPr lang="cs-CZ" sz="2000" dirty="0"/>
          </a:p>
          <a:p>
            <a:pPr marL="45720" indent="0" algn="just">
              <a:buNone/>
            </a:pPr>
            <a:endParaRPr lang="cs-CZ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871" y="4221088"/>
            <a:ext cx="281622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43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Zpřístupňování budov zajišťujících dopravní služby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Budovy železničních stanic a autobusových nádraží určených pro veřejnost, v nichž jsou poskytovány služby související s přepravou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Financování je podílové a příslušnými zdroji jsou rozpočet vlastníka infrastruktury, SFDI nebo MD a další (rozpočet kraje, obcí a měst)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945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Zpřístupňování komunikací pro chodce a veřejné dopravy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Zpřístupňování pěších tras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Odstraňování bariér stavebního charakteru ve vnitrostátní veřejné linkové osobní dopravě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Vybavení dopravních prostředků informačními a signalizačními zařízeními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Veřejné informační a odbavovací systémy pro osoby se sníženou schopností pohybu a orientace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Financování je podílové a příslušnými zdroji jsou rozpočet </a:t>
            </a:r>
            <a:r>
              <a:rPr lang="cs-CZ" dirty="0" smtClean="0"/>
              <a:t>dopravce, resp. vlastníka </a:t>
            </a:r>
            <a:r>
              <a:rPr lang="cs-CZ" dirty="0"/>
              <a:t>infrastruktury, SFDI nebo MD a další (rozpočet kraje, obcí a měst)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27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Zdroje financování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Ministerstvo pro místní rozvoj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Ministerstvo financí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Ministerstvo kultury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Ministerstvo spravedlnosti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Ministerstvo zdravotnictví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Ministerstvo školství, mládeže a tělovýchovy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Ministerstvo práce a sociálních věcí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Ministerstvo dopravy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Ministerstvo vnitra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Státní fond dopravní infrastruktury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Česká pošta, s. p.</a:t>
            </a:r>
            <a:endParaRPr lang="cs-CZ" dirty="0"/>
          </a:p>
        </p:txBody>
      </p:sp>
      <p:pic>
        <p:nvPicPr>
          <p:cNvPr id="3074" name="Picture 2" descr="http://icons.iconarchive.com/icons/icons8/windows-8/512/Finance-Money-Bag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41303"/>
            <a:ext cx="2304256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02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Obsah záměru bezbariérové trasy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Formulář pro předkládání záměrů bezbariérových </a:t>
            </a:r>
            <a:r>
              <a:rPr lang="cs-CZ" dirty="0" smtClean="0"/>
              <a:t>tras, který obsahuje: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cs-CZ" dirty="0" smtClean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800" dirty="0" smtClean="0"/>
              <a:t>Identifikaci předkladatele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800" dirty="0"/>
              <a:t>Celkovou výši rozpočtovaných nákladů na realizaci záměru a celkovou výši požadované </a:t>
            </a:r>
            <a:r>
              <a:rPr lang="cs-CZ" sz="1800" dirty="0" smtClean="0"/>
              <a:t>dotace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800" dirty="0"/>
              <a:t>Harmonogram realizace bezbariérové </a:t>
            </a:r>
            <a:r>
              <a:rPr lang="cs-CZ" sz="1800" dirty="0" smtClean="0"/>
              <a:t>trasy – max. 3 roky</a:t>
            </a:r>
            <a:endParaRPr lang="cs-CZ" sz="18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800" dirty="0"/>
              <a:t>Charakteristika řešeného území a demografické údaje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cs-CZ" sz="3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800" dirty="0"/>
              <a:t>Přehled současného stavu v oblasti odstraňování bariér ve městě/obci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cs-CZ" sz="3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800" dirty="0"/>
              <a:t>Popis plánované bezbariérové trasy a lokalizace záměru (mapa)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800" dirty="0"/>
              <a:t>Popis jednotlivých dílčích projektů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cs-CZ" sz="3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800" dirty="0"/>
              <a:t>Výsledky, kterých má být realizací záměru dosaženo</a:t>
            </a:r>
          </a:p>
          <a:p>
            <a:pPr lvl="1" algn="just"/>
            <a:endParaRPr lang="cs-CZ" sz="500" dirty="0"/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189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155516"/>
            <a:ext cx="4608513" cy="655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51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377787" cy="463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47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4664"/>
            <a:ext cx="4241498" cy="588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44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4499729" cy="621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62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298" y="250372"/>
            <a:ext cx="4294949" cy="622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29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Obsah příspěvku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b="1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b="1" dirty="0" smtClean="0"/>
              <a:t> Základní</a:t>
            </a:r>
            <a:r>
              <a:rPr lang="cs-CZ" dirty="0" smtClean="0"/>
              <a:t> </a:t>
            </a:r>
            <a:r>
              <a:rPr lang="cs-CZ" b="1" dirty="0" smtClean="0"/>
              <a:t>dokumenty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b="1" dirty="0" smtClean="0"/>
              <a:t>Cíle programu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b="1" dirty="0" smtClean="0"/>
              <a:t> Opatření prováděná v rámci programu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 O</a:t>
            </a:r>
            <a:r>
              <a:rPr lang="cs-CZ" b="1" dirty="0" smtClean="0"/>
              <a:t>bsah předkládaného záměru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 </a:t>
            </a:r>
            <a:r>
              <a:rPr lang="cs-CZ" b="1" dirty="0" smtClean="0"/>
              <a:t>Postup při hodnocení záměru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b="1" dirty="0" smtClean="0"/>
              <a:t> NRPM v letech 2005</a:t>
            </a:r>
            <a:r>
              <a:rPr lang="cs-CZ" dirty="0"/>
              <a:t>–</a:t>
            </a:r>
            <a:r>
              <a:rPr lang="cs-CZ" b="1" dirty="0" smtClean="0"/>
              <a:t>2014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91032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081" y="546057"/>
            <a:ext cx="4288383" cy="518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20" y="260648"/>
            <a:ext cx="4291265" cy="620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77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4433263" cy="623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13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Obsah záměru bezbariérové trasy II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12776"/>
            <a:ext cx="7467600" cy="5061176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Projektová </a:t>
            </a:r>
            <a:r>
              <a:rPr lang="cs-CZ" sz="1800" dirty="0"/>
              <a:t>dokumentace, technická specifikace zařízení, rozklíčování nákladů </a:t>
            </a:r>
            <a:r>
              <a:rPr lang="cs-CZ" sz="1800" dirty="0" smtClean="0"/>
              <a:t>(rozpočet)</a:t>
            </a:r>
            <a:endParaRPr lang="cs-CZ" sz="1800" dirty="0"/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Vyjádření </a:t>
            </a:r>
            <a:r>
              <a:rPr lang="cs-CZ" sz="1800" dirty="0" smtClean="0"/>
              <a:t>kompetentního orgánu </a:t>
            </a:r>
            <a:r>
              <a:rPr lang="cs-CZ" sz="1800" dirty="0"/>
              <a:t>veřejné </a:t>
            </a:r>
            <a:r>
              <a:rPr lang="cs-CZ" sz="1800" dirty="0" smtClean="0"/>
              <a:t>správy o </a:t>
            </a:r>
            <a:r>
              <a:rPr lang="cs-CZ" sz="1800" dirty="0"/>
              <a:t>veřejné prospěšnosti plánované bezbariérové </a:t>
            </a:r>
            <a:r>
              <a:rPr lang="cs-CZ" sz="1800" dirty="0" smtClean="0"/>
              <a:t>trasy</a:t>
            </a:r>
          </a:p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Vyjádření příslušného úřadu </a:t>
            </a:r>
            <a:r>
              <a:rPr lang="cs-CZ" sz="1800" dirty="0"/>
              <a:t>územního plánování o souladu plánované bezbariérové trasy s platným územním </a:t>
            </a:r>
            <a:r>
              <a:rPr lang="cs-CZ" sz="1800" dirty="0" smtClean="0"/>
              <a:t>plánem </a:t>
            </a:r>
            <a:endParaRPr lang="cs-CZ" sz="1800" dirty="0"/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Vyjádření odborníka na bezbariérové řešení </a:t>
            </a:r>
            <a:r>
              <a:rPr lang="cs-CZ" sz="1800" dirty="0" smtClean="0"/>
              <a:t>staveb</a:t>
            </a:r>
            <a:endParaRPr lang="cs-CZ" sz="1800" dirty="0"/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</a:t>
            </a:r>
            <a:r>
              <a:rPr lang="cs-CZ" sz="1800" dirty="0" smtClean="0"/>
              <a:t>oklady </a:t>
            </a:r>
            <a:r>
              <a:rPr lang="cs-CZ" sz="1800" dirty="0"/>
              <a:t>o vlastnictví nebo spoluvlastnictví pozemků a objektů, kterých se trasa </a:t>
            </a:r>
            <a:r>
              <a:rPr lang="cs-CZ" sz="1800" dirty="0" smtClean="0"/>
              <a:t>týká </a:t>
            </a:r>
          </a:p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Č</a:t>
            </a:r>
            <a:r>
              <a:rPr lang="cs-CZ" sz="1800" dirty="0" smtClean="0"/>
              <a:t>estné </a:t>
            </a:r>
            <a:r>
              <a:rPr lang="cs-CZ" sz="1800" dirty="0"/>
              <a:t>prohlášení statutárního zástupce obce o vlastních prostředcích účelově určených na realizaci záměru v příslušném kalendářním roce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sz="1800" dirty="0" smtClean="0"/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(Dohoda o partnerství)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61309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Postup při vytváření záměru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cs-CZ" dirty="0"/>
              <a:t>provedení analýzy </a:t>
            </a:r>
            <a:r>
              <a:rPr lang="cs-CZ" dirty="0" smtClean="0"/>
              <a:t>bezbariérovosti   </a:t>
            </a:r>
            <a:r>
              <a:rPr lang="cs-CZ" dirty="0"/>
              <a:t>	   </a:t>
            </a:r>
            <a:r>
              <a:rPr lang="cs-CZ" dirty="0" smtClean="0"/>
              <a:t>    koncepce </a:t>
            </a:r>
            <a:r>
              <a:rPr lang="cs-CZ" dirty="0"/>
              <a:t>odstraňování bariér (audit, generel bezbariérových tras)</a:t>
            </a:r>
          </a:p>
          <a:p>
            <a:pPr algn="just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cs-CZ" dirty="0"/>
              <a:t>spolupráce města a projektanta s organizacemi </a:t>
            </a:r>
            <a:r>
              <a:rPr lang="cs-CZ" dirty="0" smtClean="0"/>
              <a:t>osob se zdravotním postižením </a:t>
            </a:r>
            <a:r>
              <a:rPr lang="cs-CZ" dirty="0"/>
              <a:t>při mapování bariér a navrhování </a:t>
            </a:r>
            <a:r>
              <a:rPr lang="cs-CZ" dirty="0" smtClean="0"/>
              <a:t>trasy</a:t>
            </a:r>
            <a:endParaRPr lang="cs-CZ" dirty="0"/>
          </a:p>
          <a:p>
            <a:pPr algn="just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cs-CZ" dirty="0"/>
              <a:t>ucelenost bezbariérové trasy, koncepčnost návrhu</a:t>
            </a:r>
          </a:p>
          <a:p>
            <a:pPr algn="just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cs-CZ" dirty="0"/>
              <a:t>konzultace projektů s příslušnými rezorty a institucemi ještě ve fázi přípravy!</a:t>
            </a:r>
          </a:p>
          <a:p>
            <a:pPr algn="just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cs-CZ" dirty="0" smtClean="0"/>
              <a:t>soulad </a:t>
            </a:r>
            <a:r>
              <a:rPr lang="cs-CZ" dirty="0"/>
              <a:t>projektové dokumentace s platnou legislativou vztahující se na bezbariérové užívání staveb (stavební zákon, vyhláška č. </a:t>
            </a:r>
            <a:r>
              <a:rPr lang="cs-CZ" dirty="0" smtClean="0"/>
              <a:t>398/2009 Sb., </a:t>
            </a:r>
            <a:r>
              <a:rPr lang="cs-CZ" dirty="0"/>
              <a:t>normy aj.)!</a:t>
            </a:r>
          </a:p>
          <a:p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 flipV="1">
            <a:off x="5364088" y="2145092"/>
            <a:ext cx="504056" cy="1388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088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/>
              <a:t>Další postup – předložení záměru a jeho hodnocení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Clr>
                <a:schemeClr val="tx1"/>
              </a:buClr>
            </a:pPr>
            <a:endParaRPr lang="cs-CZ" dirty="0" smtClean="0">
              <a:sym typeface="Wingdings" pitchFamily="2" charset="2"/>
            </a:endParaRPr>
          </a:p>
          <a:p>
            <a:pPr algn="just"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sym typeface="Wingdings" pitchFamily="2" charset="2"/>
              </a:rPr>
              <a:t>posouzení </a:t>
            </a:r>
            <a:r>
              <a:rPr lang="cs-CZ" dirty="0">
                <a:sym typeface="Wingdings" pitchFamily="2" charset="2"/>
              </a:rPr>
              <a:t>záměru Řídícím výborem NRPM</a:t>
            </a:r>
          </a:p>
          <a:p>
            <a:pPr algn="just"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endParaRPr lang="cs-CZ" sz="800" dirty="0">
              <a:sym typeface="Wingdings" pitchFamily="2" charset="2"/>
            </a:endParaRPr>
          </a:p>
          <a:p>
            <a:pPr algn="just"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cs-CZ" dirty="0">
                <a:sym typeface="Wingdings" pitchFamily="2" charset="2"/>
              </a:rPr>
              <a:t>postoupení záměru k posouzení Hodnotitelské komisi</a:t>
            </a:r>
          </a:p>
          <a:p>
            <a:pPr algn="just"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endParaRPr lang="cs-CZ" sz="800" dirty="0">
              <a:sym typeface="Wingdings" pitchFamily="2" charset="2"/>
            </a:endParaRPr>
          </a:p>
          <a:p>
            <a:pPr algn="just"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cs-CZ" dirty="0">
                <a:sym typeface="Wingdings" pitchFamily="2" charset="2"/>
              </a:rPr>
              <a:t>konečné rozhodnutí Řídícího výboru (doporučení k financování, doporučení s výhradami, doporučení záměru k přepracování)</a:t>
            </a:r>
          </a:p>
          <a:p>
            <a:pPr algn="just"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endParaRPr lang="cs-CZ" sz="800" dirty="0">
              <a:sym typeface="Wingdings" pitchFamily="2" charset="2"/>
            </a:endParaRPr>
          </a:p>
          <a:p>
            <a:pPr algn="just"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cs-CZ" dirty="0">
                <a:sym typeface="Wingdings" pitchFamily="2" charset="2"/>
              </a:rPr>
              <a:t>předložení žádostí o dotace na jednotlivé rezorty, samotná realizace záměru</a:t>
            </a:r>
          </a:p>
          <a:p>
            <a:pPr algn="just"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endParaRPr lang="cs-CZ" sz="800" dirty="0">
              <a:sym typeface="Wingdings" pitchFamily="2" charset="2"/>
            </a:endParaRPr>
          </a:p>
          <a:p>
            <a:pPr algn="just"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cs-CZ" dirty="0">
                <a:sym typeface="Wingdings" pitchFamily="2" charset="2"/>
              </a:rPr>
              <a:t>sledování realizace záměru (vyhodnocení)</a:t>
            </a:r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133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/>
              <a:t>NRPM 2005</a:t>
            </a:r>
            <a:r>
              <a:rPr lang="cs-CZ" sz="4000" dirty="0"/>
              <a:t>–</a:t>
            </a:r>
            <a:r>
              <a:rPr lang="cs-CZ" sz="4000" dirty="0" smtClean="0"/>
              <a:t>2014</a:t>
            </a:r>
            <a:endParaRPr lang="cs-CZ" sz="40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7077525"/>
              </p:ext>
            </p:extLst>
          </p:nvPr>
        </p:nvGraphicFramePr>
        <p:xfrm>
          <a:off x="1403648" y="1844824"/>
          <a:ext cx="6264695" cy="350188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008570"/>
                <a:gridCol w="2008546"/>
                <a:gridCol w="3247579"/>
              </a:tblGrid>
              <a:tr h="491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Počet podaných záměrů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Počet záměrů doporučených k financování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</a:tr>
              <a:tr h="250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smtClean="0">
                          <a:effectLst/>
                        </a:rPr>
                        <a:t>2004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11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</a:tr>
              <a:tr h="250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2005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40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26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0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2006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</a:tr>
              <a:tr h="250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2007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36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25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0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2008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</a:tr>
              <a:tr h="250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2009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29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16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0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2010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24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16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</a:tr>
              <a:tr h="250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2011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32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15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0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2012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24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</a:tr>
              <a:tr h="250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2013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28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15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0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2014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18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10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</a:tr>
              <a:tr h="250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Celkem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323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200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81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380" y="433383"/>
            <a:ext cx="6496971" cy="5436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05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Finanční podpora NRPM ze státního rozpočtu 2005-2014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6960529" cy="373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5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K</a:t>
            </a:r>
            <a:r>
              <a:rPr lang="cs-CZ" dirty="0" smtClean="0"/>
              <a:t>ontakty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552" y="1124744"/>
            <a:ext cx="7416824" cy="5328592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2800" b="1" dirty="0" smtClean="0"/>
              <a:t>Sekretariát </a:t>
            </a:r>
            <a:r>
              <a:rPr lang="cs-CZ" sz="2800" b="1" dirty="0"/>
              <a:t>Vládního výboru pro zdravotně postižené občany</a:t>
            </a:r>
          </a:p>
          <a:p>
            <a:pPr marL="0" indent="0" algn="ctr">
              <a:buFontTx/>
              <a:buNone/>
            </a:pPr>
            <a:endParaRPr lang="cs-CZ" b="1" dirty="0" smtClean="0"/>
          </a:p>
          <a:p>
            <a:pPr marL="0" indent="0" algn="ctr">
              <a:buFontTx/>
              <a:buNone/>
            </a:pPr>
            <a:endParaRPr lang="cs-CZ" b="1" dirty="0" smtClean="0"/>
          </a:p>
          <a:p>
            <a:pPr marL="0" indent="0" algn="ctr">
              <a:buFontTx/>
              <a:buNone/>
            </a:pPr>
            <a:endParaRPr lang="cs-CZ" b="1" dirty="0"/>
          </a:p>
          <a:p>
            <a:pPr marL="0" indent="0" algn="ctr">
              <a:buFontTx/>
              <a:buNone/>
            </a:pPr>
            <a:r>
              <a:rPr lang="cs-CZ" b="1" dirty="0" smtClean="0"/>
              <a:t>Úřad </a:t>
            </a:r>
            <a:r>
              <a:rPr lang="cs-CZ" b="1" dirty="0"/>
              <a:t>vlády ČR</a:t>
            </a:r>
            <a:r>
              <a:rPr lang="cs-CZ" sz="2400" b="1" dirty="0"/>
              <a:t>,</a:t>
            </a:r>
            <a:r>
              <a:rPr lang="cs-CZ" b="1" dirty="0"/>
              <a:t> Nábřeží Edvarda Beneše 4, 118 01  Praha 1</a:t>
            </a:r>
          </a:p>
          <a:p>
            <a:pPr marL="0" indent="0" algn="ctr">
              <a:buFontTx/>
              <a:buNone/>
            </a:pPr>
            <a:endParaRPr lang="cs-CZ" sz="800" b="1" dirty="0"/>
          </a:p>
          <a:p>
            <a:pPr marL="0" indent="0">
              <a:buFontTx/>
              <a:buNone/>
            </a:pPr>
            <a:endParaRPr lang="cs-CZ" sz="800" b="1" dirty="0"/>
          </a:p>
          <a:p>
            <a:pPr marL="0" indent="0">
              <a:buFontTx/>
              <a:buNone/>
            </a:pPr>
            <a:r>
              <a:rPr lang="cs-CZ" b="1" dirty="0" smtClean="0">
                <a:sym typeface="Wingdings" pitchFamily="2" charset="2"/>
              </a:rPr>
              <a:t>	  	</a:t>
            </a:r>
            <a:r>
              <a:rPr lang="cs-CZ" b="1" dirty="0" smtClean="0"/>
              <a:t>Tel</a:t>
            </a:r>
            <a:r>
              <a:rPr lang="cs-CZ" b="1" dirty="0"/>
              <a:t>.: 224 002 435</a:t>
            </a:r>
          </a:p>
          <a:p>
            <a:pPr marL="0" indent="0">
              <a:buFontTx/>
              <a:buNone/>
            </a:pPr>
            <a:r>
              <a:rPr lang="cs-CZ" b="1" dirty="0"/>
              <a:t>     </a:t>
            </a:r>
            <a:r>
              <a:rPr lang="cs-CZ" b="1" dirty="0" smtClean="0"/>
              <a:t>	  	</a:t>
            </a:r>
          </a:p>
          <a:p>
            <a:pPr marL="0" indent="0">
              <a:buFontTx/>
              <a:buNone/>
            </a:pPr>
            <a:r>
              <a:rPr lang="cs-CZ" b="1" dirty="0" smtClean="0">
                <a:sym typeface="Wingdings" pitchFamily="2" charset="2"/>
              </a:rPr>
              <a:t>	  	</a:t>
            </a:r>
            <a:r>
              <a:rPr lang="cs-CZ" b="1" dirty="0" smtClean="0"/>
              <a:t>E-mail</a:t>
            </a:r>
            <a:r>
              <a:rPr lang="cs-CZ" b="1" dirty="0"/>
              <a:t>: </a:t>
            </a:r>
            <a:r>
              <a:rPr lang="cs-CZ" b="1" dirty="0" smtClean="0">
                <a:solidFill>
                  <a:srgbClr val="000099"/>
                </a:solidFill>
                <a:hlinkClick r:id="rId2"/>
              </a:rPr>
              <a:t>micicova.barbora@vlada.cz</a:t>
            </a:r>
            <a:r>
              <a:rPr lang="cs-CZ" b="1" dirty="0" smtClean="0">
                <a:solidFill>
                  <a:srgbClr val="000099"/>
                </a:solidFill>
              </a:rPr>
              <a:t> </a:t>
            </a:r>
            <a:r>
              <a:rPr lang="cs-CZ" b="1" dirty="0" smtClean="0"/>
              <a:t>   </a:t>
            </a:r>
          </a:p>
          <a:p>
            <a:pPr marL="0" indent="0">
              <a:buFontTx/>
              <a:buNone/>
            </a:pPr>
            <a:endParaRPr lang="cs-CZ" b="1" dirty="0"/>
          </a:p>
          <a:p>
            <a:pPr marL="0" indent="0">
              <a:spcBef>
                <a:spcPct val="35000"/>
              </a:spcBef>
              <a:buNone/>
            </a:pPr>
            <a:r>
              <a:rPr lang="cs-CZ" b="1" dirty="0" smtClean="0"/>
              <a:t>  	   	Web</a:t>
            </a:r>
            <a:r>
              <a:rPr lang="cs-CZ" b="1" dirty="0"/>
              <a:t>: </a:t>
            </a:r>
            <a:r>
              <a:rPr lang="cs-CZ" b="1" dirty="0">
                <a:solidFill>
                  <a:srgbClr val="000099"/>
                </a:solidFill>
                <a:hlinkClick r:id="rId3"/>
              </a:rPr>
              <a:t>www.vvzpo.vlada.cz</a:t>
            </a:r>
            <a:r>
              <a:rPr lang="cs-CZ" sz="2400" b="1" dirty="0">
                <a:solidFill>
                  <a:srgbClr val="000099"/>
                </a:solidFill>
              </a:rPr>
              <a:t> </a:t>
            </a:r>
          </a:p>
          <a:p>
            <a:pPr marL="0" indent="0">
              <a:spcBef>
                <a:spcPct val="35000"/>
              </a:spcBef>
              <a:buFont typeface="Wingdings" pitchFamily="2" charset="2"/>
              <a:buNone/>
            </a:pPr>
            <a:r>
              <a:rPr lang="cs-CZ" sz="2400" b="1" dirty="0"/>
              <a:t>                </a:t>
            </a:r>
            <a:endParaRPr lang="cs-CZ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16832"/>
            <a:ext cx="1156550" cy="1119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micicova\AppData\Local\Microsoft\Windows\Temporary Internet Files\Content.IE5\BDMAC0TZ\MC90003900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90" y="5445224"/>
            <a:ext cx="441696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84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80999" y="1844824"/>
            <a:ext cx="8407893" cy="4281655"/>
          </a:xfrm>
          <a:noFill/>
        </p:spPr>
        <p:txBody>
          <a:bodyPr/>
          <a:lstStyle/>
          <a:p>
            <a:pPr marL="45720" indent="0" algn="ctr">
              <a:buNone/>
            </a:pPr>
            <a:endParaRPr lang="cs-CZ" dirty="0" smtClean="0"/>
          </a:p>
          <a:p>
            <a:pPr marL="45720" indent="0" algn="ctr">
              <a:buNone/>
            </a:pPr>
            <a:endParaRPr lang="cs-CZ" dirty="0" smtClean="0"/>
          </a:p>
          <a:p>
            <a:pPr marL="45720" indent="0" algn="ctr">
              <a:buNone/>
            </a:pPr>
            <a:r>
              <a:rPr lang="cs-CZ" sz="4400" dirty="0" smtClean="0"/>
              <a:t>Děkuji za pozornost</a:t>
            </a:r>
          </a:p>
          <a:p>
            <a:pPr marL="45720" indent="0" algn="ctr">
              <a:buNone/>
            </a:pPr>
            <a:r>
              <a:rPr lang="cs-CZ" sz="6600" dirty="0" smtClean="0">
                <a:latin typeface="Times New Roman"/>
                <a:cs typeface="Times New Roman"/>
              </a:rPr>
              <a:t>☺</a:t>
            </a:r>
            <a:endParaRPr lang="cs-CZ" sz="6600" dirty="0" smtClean="0"/>
          </a:p>
          <a:p>
            <a:pPr marL="45720" indent="0" algn="ctr">
              <a:buNone/>
            </a:pP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58326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Základní dokumenty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chemeClr val="tx1"/>
                </a:solidFill>
              </a:rPr>
              <a:t>Usnesení vlády ČR ze dne 14. července 2004 č. </a:t>
            </a:r>
            <a:r>
              <a:rPr lang="cs-CZ" sz="2000" b="1" dirty="0" smtClean="0">
                <a:solidFill>
                  <a:schemeClr val="tx1"/>
                </a:solidFill>
              </a:rPr>
              <a:t>706, </a:t>
            </a:r>
            <a:r>
              <a:rPr lang="cs-CZ" sz="2000" dirty="0" smtClean="0">
                <a:solidFill>
                  <a:schemeClr val="tx1"/>
                </a:solidFill>
              </a:rPr>
              <a:t>kterým byl schválen </a:t>
            </a:r>
            <a:r>
              <a:rPr lang="cs-CZ" sz="2000" dirty="0">
                <a:solidFill>
                  <a:schemeClr val="tx1"/>
                </a:solidFill>
              </a:rPr>
              <a:t>v</a:t>
            </a:r>
            <a:r>
              <a:rPr lang="cs-CZ" sz="2000" dirty="0" smtClean="0">
                <a:solidFill>
                  <a:schemeClr val="tx1"/>
                </a:solidFill>
              </a:rPr>
              <a:t>ládní plán financování NRPM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cs-CZ" sz="1000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chemeClr val="tx1"/>
                </a:solidFill>
              </a:rPr>
              <a:t>Usnesení vlády ČR ze dne 26. března 2008 č. </a:t>
            </a:r>
            <a:r>
              <a:rPr lang="cs-CZ" sz="2000" b="1" dirty="0" smtClean="0">
                <a:solidFill>
                  <a:schemeClr val="tx1"/>
                </a:solidFill>
              </a:rPr>
              <a:t>292</a:t>
            </a:r>
            <a:r>
              <a:rPr lang="cs-CZ" sz="2000" dirty="0" smtClean="0">
                <a:solidFill>
                  <a:schemeClr val="tx1"/>
                </a:solidFill>
              </a:rPr>
              <a:t> o změně usnesení vlády ze dne 14. července 2004</a:t>
            </a:r>
          </a:p>
          <a:p>
            <a:pPr marL="0" indent="0" algn="just">
              <a:buNone/>
            </a:pPr>
            <a:endParaRPr lang="cs-CZ" sz="2000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chemeClr val="tx1"/>
                </a:solidFill>
              </a:rPr>
              <a:t>Usnesení vlády ČR ze dne 14. července 2014 č. </a:t>
            </a:r>
            <a:r>
              <a:rPr lang="cs-CZ" sz="2000" b="1" dirty="0" smtClean="0">
                <a:solidFill>
                  <a:schemeClr val="tx1"/>
                </a:solidFill>
              </a:rPr>
              <a:t>568 </a:t>
            </a:r>
            <a:r>
              <a:rPr lang="cs-CZ" sz="2000" dirty="0" smtClean="0">
                <a:solidFill>
                  <a:schemeClr val="tx1"/>
                </a:solidFill>
              </a:rPr>
              <a:t>k </a:t>
            </a:r>
            <a:r>
              <a:rPr lang="cs-CZ" sz="2000" dirty="0">
                <a:solidFill>
                  <a:schemeClr val="tx1"/>
                </a:solidFill>
              </a:rPr>
              <a:t>Vládnímu plánu financování Národního rozvojového programu </a:t>
            </a:r>
            <a:r>
              <a:rPr lang="cs-CZ" sz="2000" dirty="0" smtClean="0">
                <a:solidFill>
                  <a:schemeClr val="tx1"/>
                </a:solidFill>
              </a:rPr>
              <a:t>mobility pro </a:t>
            </a:r>
            <a:r>
              <a:rPr lang="cs-CZ" sz="2000" dirty="0">
                <a:solidFill>
                  <a:schemeClr val="tx1"/>
                </a:solidFill>
              </a:rPr>
              <a:t>všechny na období 2016-2025</a:t>
            </a:r>
            <a:endParaRPr lang="cs-CZ" sz="2000" dirty="0" smtClean="0">
              <a:solidFill>
                <a:schemeClr val="tx1"/>
              </a:solidFill>
            </a:endParaRP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25144"/>
            <a:ext cx="1858516" cy="1858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96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Základní cíl NRPM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12579" y="1700808"/>
            <a:ext cx="8407893" cy="4407408"/>
          </a:xfrm>
        </p:spPr>
        <p:txBody>
          <a:bodyPr/>
          <a:lstStyle/>
          <a:p>
            <a:pPr marL="0" indent="0" algn="ctr">
              <a:buNone/>
            </a:pPr>
            <a:r>
              <a:rPr lang="cs-CZ" sz="2200" dirty="0" smtClean="0"/>
              <a:t>Zajistit svobodný pohyb pro všechny skupiny obyvatelstva   </a:t>
            </a:r>
          </a:p>
          <a:p>
            <a:pPr marL="0" indent="0" algn="ctr">
              <a:buNone/>
            </a:pPr>
            <a:endParaRPr lang="cs-CZ" sz="2200" dirty="0"/>
          </a:p>
          <a:p>
            <a:pPr marL="0" indent="0" algn="ctr">
              <a:buNone/>
            </a:pPr>
            <a:r>
              <a:rPr lang="cs-CZ" sz="2200" dirty="0" smtClean="0"/>
              <a:t>Tvorba </a:t>
            </a:r>
            <a:r>
              <a:rPr lang="cs-CZ" sz="2200" dirty="0"/>
              <a:t>ucelených, komplexně řešených bezbariérových </a:t>
            </a:r>
            <a:r>
              <a:rPr lang="cs-CZ" sz="2200" dirty="0" smtClean="0"/>
              <a:t>tras</a:t>
            </a:r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589" y="3140968"/>
            <a:ext cx="5334000" cy="33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Šipka dolů 2"/>
          <p:cNvSpPr/>
          <p:nvPr/>
        </p:nvSpPr>
        <p:spPr>
          <a:xfrm>
            <a:off x="4355976" y="2132856"/>
            <a:ext cx="100613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991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    Základní opatření  NRPM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Odstraňování bariér v budovách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Odstranění bariér: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 smtClean="0"/>
              <a:t>Vstup do budovy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 smtClean="0"/>
              <a:t>Vertikální pohyb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 smtClean="0"/>
              <a:t>Horizontální pohyb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 smtClean="0"/>
              <a:t>Bezbariérové WC</a:t>
            </a:r>
            <a:endParaRPr lang="cs-CZ" sz="2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Zpřístupňování dopravy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Důraz na propojení jednotlivých </a:t>
            </a:r>
            <a:r>
              <a:rPr lang="cs-CZ" sz="2000" dirty="0" smtClean="0"/>
              <a:t>objektů </a:t>
            </a:r>
            <a:r>
              <a:rPr lang="cs-CZ" sz="2000" dirty="0" smtClean="0"/>
              <a:t>bezbariérovými trasami města/obce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2649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Budovy veřejných institucí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827584" y="1844824"/>
            <a:ext cx="7467600" cy="3951337"/>
          </a:xfrm>
        </p:spPr>
        <p:txBody>
          <a:bodyPr>
            <a:normAutofit/>
          </a:bodyPr>
          <a:lstStyle/>
          <a:p>
            <a:endParaRPr lang="cs-CZ" sz="2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200" dirty="0" smtClean="0"/>
              <a:t>Ústřední orgány státní správy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dirty="0" smtClean="0"/>
              <a:t>Pracoviště Úřadu práce ČR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dirty="0" smtClean="0"/>
              <a:t>Pracoviště České správy sociálního zabezpečení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dirty="0" smtClean="0"/>
              <a:t>Finanční a celní úřady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dirty="0" smtClean="0"/>
              <a:t>Soudy a státní zastupitelství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dirty="0" smtClean="0"/>
              <a:t>Služebny policie ČR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dirty="0" smtClean="0"/>
              <a:t>Radnice (obecní a městské úřady)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dirty="0" smtClean="0"/>
              <a:t>Krajské úřady</a:t>
            </a:r>
            <a:endParaRPr lang="cs-CZ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01008"/>
            <a:ext cx="2232248" cy="296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06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000" dirty="0" smtClean="0"/>
              <a:t>Budovy vzdělávacích, sportovních a kulturních zařízení</a:t>
            </a:r>
            <a:endParaRPr lang="cs-CZ" sz="40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Školy, školská zařízení a sportovní zařízení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Muzea, knihovny, divadla, kina apod.</a:t>
            </a:r>
          </a:p>
          <a:p>
            <a:pPr marL="45720" indent="0">
              <a:buNone/>
            </a:pPr>
            <a:endParaRPr lang="cs-CZ" sz="28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13787"/>
            <a:ext cx="2831567" cy="212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02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41440" cy="1442674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/>
              <a:t>Budovy zařízení poskytujících zdravotní a sociální služby a domy zvláštního určení</a:t>
            </a:r>
            <a:endParaRPr lang="cs-CZ" sz="40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4784"/>
            <a:ext cx="7467600" cy="4989168"/>
          </a:xfrm>
        </p:spPr>
        <p:txBody>
          <a:bodyPr>
            <a:normAutofit/>
          </a:bodyPr>
          <a:lstStyle/>
          <a:p>
            <a:endParaRPr lang="cs-CZ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Zařízení zdravotních služeb – nemocnice, zdravotní střediska apod.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Zařízení sociálních služeb – domovy pro seniory, domovy pro osoby se zdravotním postižením apod.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Domy zvláštního určení – zejména DPS</a:t>
            </a:r>
            <a:endParaRPr lang="cs-CZ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66153"/>
            <a:ext cx="2952328" cy="221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93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</a:t>
            </a:r>
            <a:r>
              <a:rPr lang="cs-CZ" dirty="0" smtClean="0"/>
              <a:t>ošty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 smtClean="0"/>
              <a:t>Odstraňování bariér v budovách pošt je plně financováno z rozpočtu České pošty s. p.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 descr="C:\Users\micicova\AppData\Local\Microsoft\Windows\Temporary Internet Files\Content.IE5\WX1829RK\MC90028731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45024"/>
            <a:ext cx="1997196" cy="142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26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TM01790492[[fn=Obchodní zápisník]]</Template>
  <TotalTime>1239</TotalTime>
  <Words>690</Words>
  <Application>Microsoft Office PowerPoint</Application>
  <PresentationFormat>Předvádění na obrazovce (4:3)</PresentationFormat>
  <Paragraphs>183</Paragraphs>
  <Slides>29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Sketchbook</vt:lpstr>
      <vt:lpstr>Zásady a pravidla Národního rozvojového programu  mobility pro všechny            Mgr. Barbora Mičicová tajemnice Řídícího výboru NRPM</vt:lpstr>
      <vt:lpstr>Obsah příspěvku</vt:lpstr>
      <vt:lpstr>Základní dokumenty </vt:lpstr>
      <vt:lpstr>Základní cíl NRPM</vt:lpstr>
      <vt:lpstr>    Základní opatření  NRPM</vt:lpstr>
      <vt:lpstr>Budovy veřejných institucí</vt:lpstr>
      <vt:lpstr>Budovy vzdělávacích, sportovních a kulturních zařízení</vt:lpstr>
      <vt:lpstr>Budovy zařízení poskytujících zdravotní a sociální služby a domy zvláštního určení</vt:lpstr>
      <vt:lpstr>Pošty</vt:lpstr>
      <vt:lpstr>Zpřístupňování dopravy</vt:lpstr>
      <vt:lpstr>Zpřístupňování budov zajišťujících dopravní služby</vt:lpstr>
      <vt:lpstr>Zpřístupňování komunikací pro chodce a veřejné dopravy</vt:lpstr>
      <vt:lpstr>Zdroje financování</vt:lpstr>
      <vt:lpstr>Obsah záměru bezbariérové trasy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Obsah záměru bezbariérové trasy II</vt:lpstr>
      <vt:lpstr>Postup při vytváření záměru</vt:lpstr>
      <vt:lpstr>Další postup – předložení záměru a jeho hodnocení</vt:lpstr>
      <vt:lpstr>NRPM 2005–2014</vt:lpstr>
      <vt:lpstr>Prezentace aplikace PowerPoint</vt:lpstr>
      <vt:lpstr>Finanční podpora NRPM ze státního rozpočtu 2005-2014</vt:lpstr>
      <vt:lpstr>Kontakty</vt:lpstr>
      <vt:lpstr>Prezentace aplikace PowerPoint</vt:lpstr>
    </vt:vector>
  </TitlesOfParts>
  <Company>uv cr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dokumenty</dc:title>
  <dc:creator>Mičicová Barbora</dc:creator>
  <cp:lastModifiedBy>Mičicová Barbora</cp:lastModifiedBy>
  <cp:revision>83</cp:revision>
  <dcterms:created xsi:type="dcterms:W3CDTF">2013-03-28T10:06:01Z</dcterms:created>
  <dcterms:modified xsi:type="dcterms:W3CDTF">2016-02-03T15:11:27Z</dcterms:modified>
</cp:coreProperties>
</file>