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5" r:id="rId2"/>
    <p:sldId id="302" r:id="rId3"/>
    <p:sldId id="308" r:id="rId4"/>
    <p:sldId id="309" r:id="rId5"/>
    <p:sldId id="311" r:id="rId6"/>
    <p:sldId id="305" r:id="rId7"/>
    <p:sldId id="306" r:id="rId8"/>
    <p:sldId id="307" r:id="rId9"/>
    <p:sldId id="312" r:id="rId10"/>
    <p:sldId id="295" r:id="rId11"/>
    <p:sldId id="296" r:id="rId12"/>
    <p:sldId id="297" r:id="rId13"/>
    <p:sldId id="300" r:id="rId14"/>
    <p:sldId id="313" r:id="rId15"/>
    <p:sldId id="314" r:id="rId16"/>
    <p:sldId id="315" r:id="rId17"/>
    <p:sldId id="316" r:id="rId18"/>
    <p:sldId id="317" r:id="rId19"/>
    <p:sldId id="318" r:id="rId20"/>
    <p:sldId id="30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22F496-12B4-43C9-B66F-8D2ED63A4B29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tn.cz/" TargetMode="External"/><Relationship Id="rId2" Type="http://schemas.openxmlformats.org/officeDocument/2006/relationships/hyperlink" Target="http://www.snnc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cktzj.com/" TargetMode="External"/><Relationship Id="rId4" Type="http://schemas.openxmlformats.org/officeDocument/2006/relationships/hyperlink" Target="http://www.tichysvet.cz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nncr@snncr.cz" TargetMode="External"/><Relationship Id="rId2" Type="http://schemas.openxmlformats.org/officeDocument/2006/relationships/hyperlink" Target="http://www.snnc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mailto:prokopiusova@snncr.cz" TargetMode="External"/><Relationship Id="rId4" Type="http://schemas.openxmlformats.org/officeDocument/2006/relationships/hyperlink" Target="https://www.facebook.com/Svaz-nesly&#353;&#237;c&#237;ch-a-nedosl&#253;chav&#253;ch-osob-v-&#268;R-z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Svaz neslyšících a nedoslýchavých osob v ČR, z. s.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Bariéry u osob se sluchovým postižením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41" y="368354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713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267744" y="166522"/>
            <a:ext cx="7520940" cy="548640"/>
          </a:xfrm>
        </p:spPr>
        <p:txBody>
          <a:bodyPr/>
          <a:lstStyle/>
          <a:p>
            <a:r>
              <a:rPr lang="cs-CZ" dirty="0"/>
              <a:t>Jak se domluvíme?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0" dirty="0" err="1" smtClean="0"/>
              <a:t>Nedoslý</a:t>
            </a:r>
            <a:endParaRPr lang="cs-CZ" sz="2000" b="0" dirty="0" smtClean="0"/>
          </a:p>
          <a:p>
            <a:endParaRPr lang="cs-CZ" sz="2000" b="0" dirty="0"/>
          </a:p>
          <a:p>
            <a:r>
              <a:rPr lang="cs-CZ" sz="2000" b="0" dirty="0" smtClean="0">
                <a:solidFill>
                  <a:srgbClr val="0070C0"/>
                </a:solidFill>
              </a:rPr>
              <a:t>Nedoslýchaví </a:t>
            </a:r>
            <a:r>
              <a:rPr lang="cs-CZ" sz="2000" b="0" dirty="0">
                <a:solidFill>
                  <a:srgbClr val="0070C0"/>
                </a:solidFill>
              </a:rPr>
              <a:t>a ohluchlí</a:t>
            </a:r>
            <a:r>
              <a:rPr lang="cs-CZ" sz="2000" b="0" dirty="0"/>
              <a:t> </a:t>
            </a:r>
            <a:r>
              <a:rPr lang="cs-CZ" sz="2000" b="0" dirty="0" smtClean="0"/>
              <a:t>(UKI) – </a:t>
            </a:r>
            <a:r>
              <a:rPr lang="cs-CZ" sz="2000" b="0" dirty="0"/>
              <a:t>zpravidla běžnou řečí, potřebují zajistit podmínky – klidné prostředí, mluví jen jedna osoba, je možné odezírat  tedy je na dobře vidět a nestojíte k sobě zády, musíte mluvit pomaleji a zřetelněji, můžete psát na monitor PC nebo na mobil…</a:t>
            </a:r>
          </a:p>
          <a:p>
            <a:r>
              <a:rPr lang="cs-CZ" sz="2000" b="0" dirty="0">
                <a:solidFill>
                  <a:srgbClr val="0070C0"/>
                </a:solidFill>
              </a:rPr>
              <a:t>Neslyšící uživatelé ZJ </a:t>
            </a:r>
            <a:r>
              <a:rPr lang="cs-CZ" sz="2000" b="0" dirty="0"/>
              <a:t>– jejich jazykem je ZJ a komunikace v ČJ (ústní či písemná) je pro ně náročná a nedostačující k porozumění</a:t>
            </a:r>
          </a:p>
          <a:p>
            <a:r>
              <a:rPr lang="cs-CZ" sz="2000" b="0" dirty="0" smtClean="0">
                <a:solidFill>
                  <a:srgbClr val="0070C0"/>
                </a:solidFill>
              </a:rPr>
              <a:t>Ke kvalitní komunikaci je v tomto případě třeba </a:t>
            </a:r>
            <a:r>
              <a:rPr lang="cs-CZ" sz="2000" b="0" dirty="0">
                <a:solidFill>
                  <a:srgbClr val="0070C0"/>
                </a:solidFill>
              </a:rPr>
              <a:t>zajistit </a:t>
            </a:r>
            <a:r>
              <a:rPr lang="cs-CZ" sz="2000" b="0" dirty="0" smtClean="0">
                <a:solidFill>
                  <a:srgbClr val="0070C0"/>
                </a:solidFill>
              </a:rPr>
              <a:t>tlumočníka ZJ</a:t>
            </a:r>
            <a:endParaRPr lang="cs-CZ" sz="2000" b="0" dirty="0">
              <a:solidFill>
                <a:srgbClr val="0070C0"/>
              </a:solidFill>
            </a:endParaRPr>
          </a:p>
          <a:p>
            <a:endParaRPr lang="cs-CZ" sz="20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55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dirty="0" smtClean="0"/>
              <a:t>Kdo je tlumočník?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/>
          </a:bodyPr>
          <a:lstStyle/>
          <a:p>
            <a:r>
              <a:rPr lang="cs-CZ" sz="1800" b="0" dirty="0" smtClean="0">
                <a:solidFill>
                  <a:srgbClr val="0070C0"/>
                </a:solidFill>
              </a:rPr>
              <a:t>Tlumočník </a:t>
            </a:r>
            <a:r>
              <a:rPr lang="cs-CZ" sz="1800" b="0" dirty="0">
                <a:solidFill>
                  <a:srgbClr val="0070C0"/>
                </a:solidFill>
              </a:rPr>
              <a:t>není rodinný příslušník ani kamarád či soused</a:t>
            </a:r>
          </a:p>
          <a:p>
            <a:r>
              <a:rPr lang="cs-CZ" sz="1800" b="0" dirty="0"/>
              <a:t>Tlumočník </a:t>
            </a:r>
            <a:r>
              <a:rPr lang="cs-CZ" sz="1800" b="0" dirty="0" smtClean="0"/>
              <a:t> v sociálních službách je </a:t>
            </a:r>
            <a:r>
              <a:rPr lang="cs-CZ" sz="1800" b="0" dirty="0"/>
              <a:t>zaměstnanec sociální služby registrované dle zákona 1078/2006 Sb. – jen tak můžete spoléhat na jeho profesionalitu (kvalita, dodržování etického kodexu tlumočníka – např. mlčenlivost a další</a:t>
            </a:r>
            <a:r>
              <a:rPr lang="cs-CZ" sz="1800" b="0" dirty="0" smtClean="0"/>
              <a:t>) v rámci sociální práce. Pouze pro účely dané zákonem 108/2006 Sb. O sociálních službách.</a:t>
            </a:r>
            <a:endParaRPr lang="cs-CZ" sz="1800" b="0" dirty="0"/>
          </a:p>
          <a:p>
            <a:r>
              <a:rPr lang="cs-CZ" sz="1800" b="0" dirty="0" smtClean="0"/>
              <a:t>Lze si objednat i tlumočníka jako dodavatele služby – tlumočení </a:t>
            </a:r>
          </a:p>
          <a:p>
            <a:r>
              <a:rPr lang="cs-CZ" sz="1800" b="0" dirty="0" smtClean="0"/>
              <a:t>Pak není nutné propojení s registrovanou sociální službou (především akce nesouvisející se soc. službami, např. kulturní či sportovní akce)</a:t>
            </a:r>
            <a:endParaRPr lang="cs-CZ" sz="1800" b="0" dirty="0"/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8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93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dirty="0"/>
              <a:t>Kde tlumočníka najdu?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 fontScale="92500"/>
          </a:bodyPr>
          <a:lstStyle/>
          <a:p>
            <a:pPr marL="0" indent="0"/>
            <a:r>
              <a:rPr lang="cs-CZ" sz="1800" b="0" dirty="0"/>
              <a:t>Tlumočnické služby v regionech</a:t>
            </a:r>
          </a:p>
          <a:p>
            <a:r>
              <a:rPr lang="cs-CZ" sz="1800" b="0" dirty="0"/>
              <a:t>Pobočky Svazu neslyšících a osob v ČR, </a:t>
            </a:r>
            <a:r>
              <a:rPr lang="cs-CZ" sz="1800" b="0" dirty="0" err="1"/>
              <a:t>z.s</a:t>
            </a:r>
            <a:r>
              <a:rPr lang="cs-CZ" sz="1800" b="0" dirty="0"/>
              <a:t>. </a:t>
            </a:r>
            <a:r>
              <a:rPr lang="cs-CZ" sz="1800" b="0" dirty="0">
                <a:hlinkClick r:id="rId2"/>
              </a:rPr>
              <a:t>www.snncr.cz</a:t>
            </a:r>
            <a:endParaRPr lang="cs-CZ" sz="1800" b="0" dirty="0"/>
          </a:p>
          <a:p>
            <a:endParaRPr lang="cs-CZ" sz="1800" b="0" dirty="0"/>
          </a:p>
          <a:p>
            <a:pPr marL="0" indent="0"/>
            <a:r>
              <a:rPr lang="cs-CZ" sz="1800" b="0" dirty="0" smtClean="0"/>
              <a:t>Tlumočnické </a:t>
            </a:r>
            <a:r>
              <a:rPr lang="cs-CZ" sz="1800" b="0" dirty="0"/>
              <a:t>služby s celorepublikovou působností </a:t>
            </a:r>
          </a:p>
          <a:p>
            <a:r>
              <a:rPr lang="cs-CZ" sz="1800" b="0" dirty="0"/>
              <a:t>Centrum zprostředkování tlumočení neslyšícím </a:t>
            </a:r>
            <a:r>
              <a:rPr lang="cs-CZ" sz="1800" b="0" dirty="0">
                <a:hlinkClick r:id="rId3"/>
              </a:rPr>
              <a:t>http://www.cztn.cz/</a:t>
            </a:r>
            <a:endParaRPr lang="cs-CZ" sz="1800" b="0" dirty="0"/>
          </a:p>
          <a:p>
            <a:r>
              <a:rPr lang="cs-CZ" sz="1800" b="0" dirty="0"/>
              <a:t>Tichý svět – pouze on-line tlumočení, lze využít při prvním kontaktu </a:t>
            </a:r>
            <a:r>
              <a:rPr lang="cs-CZ" sz="1800" b="0" dirty="0" smtClean="0"/>
              <a:t>, ale neposkytují služby na místě či na akcích </a:t>
            </a:r>
            <a:r>
              <a:rPr lang="cs-CZ" sz="1800" b="0" dirty="0" smtClean="0">
                <a:hlinkClick r:id="rId4"/>
              </a:rPr>
              <a:t>http</a:t>
            </a:r>
            <a:r>
              <a:rPr lang="cs-CZ" sz="1800" b="0" dirty="0">
                <a:hlinkClick r:id="rId4"/>
              </a:rPr>
              <a:t>://www.tichysvet.cz</a:t>
            </a:r>
            <a:r>
              <a:rPr lang="cs-CZ" sz="1800" b="0" dirty="0" smtClean="0">
                <a:hlinkClick r:id="rId4"/>
              </a:rPr>
              <a:t>/</a:t>
            </a:r>
            <a:endParaRPr lang="cs-CZ" sz="1800" b="0" dirty="0" smtClean="0"/>
          </a:p>
          <a:p>
            <a:endParaRPr lang="cs-CZ" sz="1800" b="0" dirty="0"/>
          </a:p>
          <a:p>
            <a:r>
              <a:rPr lang="cs-CZ" sz="1800" b="0" dirty="0" smtClean="0"/>
              <a:t>Profesní organizace – Česká komora tlumočníků ZJ </a:t>
            </a:r>
            <a:r>
              <a:rPr lang="cs-CZ" sz="1800" b="0" dirty="0" smtClean="0">
                <a:hlinkClick r:id="rId5"/>
              </a:rPr>
              <a:t>www.cktzj.com</a:t>
            </a:r>
            <a:endParaRPr lang="cs-CZ" sz="1800" b="0" dirty="0" smtClean="0"/>
          </a:p>
          <a:p>
            <a:endParaRPr lang="cs-CZ" sz="1800" b="0" dirty="0"/>
          </a:p>
          <a:p>
            <a:pPr marL="0" indent="0"/>
            <a:endParaRPr lang="cs-CZ" sz="1800" b="0" dirty="0"/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8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7381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dirty="0" smtClean="0"/>
              <a:t>bariéry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b="0" dirty="0" smtClean="0">
                <a:solidFill>
                  <a:srgbClr val="0070C0"/>
                </a:solidFill>
              </a:rPr>
              <a:t>Klasická představa bariér: fyzická překážka, kterou řeší osoby s  tělesným či bariéra v orientaci u osob se zrakovým postižením.</a:t>
            </a:r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b="0" dirty="0" smtClean="0"/>
              <a:t>Bariéra u sluchového postižení: </a:t>
            </a:r>
            <a:r>
              <a:rPr lang="cs-CZ" altLang="cs-CZ" sz="1800" b="0" dirty="0" smtClean="0">
                <a:solidFill>
                  <a:srgbClr val="0070C0"/>
                </a:solidFill>
              </a:rPr>
              <a:t>INFORMAČNÍ, KOMUNIKAČNÍ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b="0" dirty="0" smtClean="0"/>
              <a:t>Často způsobenou překážkou technickou – prosklená stěna (zkresluje zvuk, vrhá odlesky, tmavé sklo), pozice úředníka z profilu či zády (komunikuje přes mikrofon), dálkové otevírání dveří, chybění vizuálního signálu apod.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b="0" dirty="0" smtClean="0"/>
              <a:t>Zaměňování potřeb obou skupin – nedoslýchavému člověku nepomůže tlumočníka a neslyšícímu nepomůže, když mu sdělení napíšete na papír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b="0" dirty="0" smtClean="0"/>
              <a:t>Nesystémovost </a:t>
            </a:r>
            <a:r>
              <a:rPr lang="cs-CZ" altLang="cs-CZ" sz="1800" b="0" dirty="0"/>
              <a:t>a neinformovanost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800" b="0" dirty="0" smtClean="0"/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800" b="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402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 fontScale="92500" lnSpcReduction="20000"/>
          </a:bodyPr>
          <a:lstStyle/>
          <a:p>
            <a:r>
              <a:rPr lang="cs-CZ" sz="1800" b="0" dirty="0"/>
              <a:t>Listina základních práv a </a:t>
            </a:r>
            <a:r>
              <a:rPr lang="cs-CZ" sz="1800" b="0" dirty="0" smtClean="0"/>
              <a:t>svobod</a:t>
            </a:r>
          </a:p>
          <a:p>
            <a:endParaRPr lang="cs-CZ" sz="1800" b="0" dirty="0"/>
          </a:p>
          <a:p>
            <a:r>
              <a:rPr lang="cs-CZ" sz="1800" b="0" i="1" dirty="0"/>
              <a:t>Zákon </a:t>
            </a:r>
            <a:r>
              <a:rPr lang="cs-CZ" sz="1800" b="0" dirty="0"/>
              <a:t>č</a:t>
            </a:r>
            <a:r>
              <a:rPr lang="cs-CZ" sz="1800" b="0" i="1" dirty="0"/>
              <a:t>. 384/2008 Sb. O komunikačních systémech neslyšících a hluchoslepých osob</a:t>
            </a:r>
            <a:r>
              <a:rPr lang="pl-PL" sz="1800" b="0" dirty="0"/>
              <a:t> (</a:t>
            </a:r>
            <a:r>
              <a:rPr lang="cs-CZ" sz="1800" b="0" dirty="0"/>
              <a:t>155/1998 Sb. </a:t>
            </a:r>
            <a:r>
              <a:rPr lang="cs-CZ" sz="1800" b="0" dirty="0" smtClean="0"/>
              <a:t>O </a:t>
            </a:r>
            <a:r>
              <a:rPr lang="cs-CZ" sz="1800" b="0" dirty="0"/>
              <a:t>znakové řeči</a:t>
            </a:r>
            <a:r>
              <a:rPr lang="cs-CZ" sz="1800" b="0" dirty="0" smtClean="0"/>
              <a:t>)</a:t>
            </a:r>
          </a:p>
          <a:p>
            <a:endParaRPr lang="cs-CZ" sz="1800" b="0" dirty="0"/>
          </a:p>
          <a:p>
            <a:r>
              <a:rPr lang="cs-CZ" sz="1800" b="0" dirty="0"/>
              <a:t>Správní řád §16, </a:t>
            </a:r>
            <a:r>
              <a:rPr lang="cs-CZ" sz="1800" b="0" dirty="0" smtClean="0"/>
              <a:t>odst.5</a:t>
            </a:r>
          </a:p>
          <a:p>
            <a:endParaRPr lang="cs-CZ" sz="1800" b="0" dirty="0"/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b="0" dirty="0" smtClean="0"/>
              <a:t>Úmluva o právech osob se sluchovým postižením OSN, především čl. 9</a:t>
            </a:r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800" b="0" dirty="0"/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b="0" dirty="0" smtClean="0"/>
              <a:t>Vyhláška č. </a:t>
            </a:r>
            <a:r>
              <a:rPr lang="cs-CZ" altLang="cs-CZ" sz="1800" b="0" dirty="0" smtClean="0"/>
              <a:t>398/2009 </a:t>
            </a:r>
            <a:r>
              <a:rPr lang="cs-CZ" altLang="cs-CZ" sz="1800" b="0" dirty="0" smtClean="0"/>
              <a:t>Sb. O technických požadavcích zabezpečujících bezbariérové užívání staveb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1571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/>
              <a:t>Vyhláška č. </a:t>
            </a:r>
            <a:r>
              <a:rPr lang="cs-CZ" altLang="cs-CZ" dirty="0" smtClean="0"/>
              <a:t>398/2009 </a:t>
            </a:r>
            <a:r>
              <a:rPr lang="cs-CZ" altLang="cs-CZ" dirty="0" smtClean="0"/>
              <a:t>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/>
          </a:bodyPr>
          <a:lstStyle/>
          <a:p>
            <a:r>
              <a:rPr lang="cs-CZ" altLang="cs-CZ" sz="2000" b="0" dirty="0" smtClean="0">
                <a:solidFill>
                  <a:srgbClr val="0070C0"/>
                </a:solidFill>
              </a:rPr>
              <a:t>Obecně pro jakoukoliv stavbu platí:</a:t>
            </a:r>
          </a:p>
          <a:p>
            <a:pPr>
              <a:buFontTx/>
              <a:buChar char="-"/>
            </a:pPr>
            <a:r>
              <a:rPr lang="cs-CZ" altLang="cs-CZ" sz="2000" b="0" dirty="0" smtClean="0"/>
              <a:t>Řešení musí vycházet z dispozic, možností a potřeb jak osob bez sluchového vjemu (neslyšící) tak osob s částečným sluchovým vjemem, které využívají poslech (nedoslýchaví)</a:t>
            </a:r>
          </a:p>
          <a:p>
            <a:pPr>
              <a:buFontTx/>
              <a:buChar char="-"/>
            </a:pPr>
            <a:r>
              <a:rPr lang="cs-CZ" altLang="cs-CZ" sz="2000" b="0" dirty="0" smtClean="0"/>
              <a:t>Konkrétní řešení pokladen a překážek musí umožňovat indukční poslech a jejich stavebně technické uspořádání musí umožňovat odezírání.</a:t>
            </a:r>
          </a:p>
          <a:p>
            <a:pPr>
              <a:buFontTx/>
              <a:buChar char="-"/>
            </a:pPr>
            <a:r>
              <a:rPr lang="cs-CZ" altLang="cs-CZ" sz="2000" b="0" dirty="0" smtClean="0"/>
              <a:t>Osvětlení ve střední hladině – 300 </a:t>
            </a:r>
            <a:r>
              <a:rPr lang="cs-CZ" altLang="cs-CZ" sz="2000" b="0" dirty="0" err="1" smtClean="0"/>
              <a:t>lx</a:t>
            </a:r>
            <a:endParaRPr lang="cs-CZ" altLang="cs-CZ" sz="2000" b="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304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/>
              <a:t>Vyhláška č. </a:t>
            </a:r>
            <a:r>
              <a:rPr lang="cs-CZ" altLang="cs-CZ" dirty="0" smtClean="0"/>
              <a:t>398/2009 </a:t>
            </a:r>
            <a:r>
              <a:rPr lang="cs-CZ" altLang="cs-CZ" dirty="0" smtClean="0"/>
              <a:t>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340768"/>
            <a:ext cx="6804248" cy="3579849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1800" b="0" dirty="0" smtClean="0">
                <a:solidFill>
                  <a:srgbClr val="0070C0"/>
                </a:solidFill>
              </a:rPr>
              <a:t>Pro vstupy do budov platí: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Elektronický vrátný s akustickou signalizací musí obsahovat také signalizaci optickou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Oboustranný komunikační systém musí umožňovat indukční poslech pro nedoslýchavé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PRAXE: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Málokde, nesplňují mnohé úřady, školy. Vstupy často vybaveny pouze komunikačním systémem přes mikrofon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Chybí optická zobrazení-lze řešit světelnými diodami (volno, obsazeno, znamení kdy může člověk začít mluvit, kdy se otvírají dveře apod.), obrázky.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Video systém je pak vhodný především pro neslyšící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0790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/>
              <a:t>Vyhláška č. </a:t>
            </a:r>
            <a:r>
              <a:rPr lang="cs-CZ" altLang="cs-CZ" dirty="0" smtClean="0"/>
              <a:t>398/2009 </a:t>
            </a:r>
            <a:r>
              <a:rPr lang="cs-CZ" altLang="cs-CZ" dirty="0" smtClean="0"/>
              <a:t>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340768"/>
            <a:ext cx="6804248" cy="3579849"/>
          </a:xfrm>
        </p:spPr>
        <p:txBody>
          <a:bodyPr>
            <a:normAutofit lnSpcReduction="10000"/>
          </a:bodyPr>
          <a:lstStyle/>
          <a:p>
            <a:r>
              <a:rPr lang="cs-CZ" altLang="cs-CZ" sz="1800" b="0" dirty="0" smtClean="0">
                <a:solidFill>
                  <a:srgbClr val="0070C0"/>
                </a:solidFill>
              </a:rPr>
              <a:t>Pro výtahy platí: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Obousměrné komunikační zařízení v kleci výtahu musí umožňovat indukční poslech pro nedoslýchavé.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Toto zařízení musí být označeno symbolem dle bodu č. 3 přílohy č. 4 vyhlášky.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- nejmenší rozměry jsou 100 mm x 100 mm, v kleci výtahu pak nejméně 50 mm x 50 mm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PRAXE: toto řešení je velmi časté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Zpravidla však chybí potřebné optické signalizace  či video systém pro neslyšící. Osoby, které ani s podporou nerozumí poslechu si s touto situací neporadí</a:t>
            </a:r>
            <a:endParaRPr lang="cs-CZ" altLang="cs-CZ" sz="18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1141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/>
              <a:t>Vyhláška č. </a:t>
            </a:r>
            <a:r>
              <a:rPr lang="cs-CZ" altLang="cs-CZ" dirty="0" smtClean="0"/>
              <a:t>398/2009 </a:t>
            </a:r>
            <a:r>
              <a:rPr lang="cs-CZ" altLang="cs-CZ" dirty="0" smtClean="0"/>
              <a:t>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340768"/>
            <a:ext cx="6804248" cy="3579849"/>
          </a:xfrm>
        </p:spPr>
        <p:txBody>
          <a:bodyPr>
            <a:normAutofit/>
          </a:bodyPr>
          <a:lstStyle/>
          <a:p>
            <a:r>
              <a:rPr lang="cs-CZ" altLang="cs-CZ" sz="1800" b="0" dirty="0" smtClean="0">
                <a:solidFill>
                  <a:srgbClr val="0070C0"/>
                </a:solidFill>
              </a:rPr>
              <a:t>Pro vnitřní prostory a vybavení platí: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Shromažďovací prostory pro 50 a </a:t>
            </a:r>
            <a:r>
              <a:rPr lang="cs-CZ" altLang="cs-CZ" sz="1800" b="0" dirty="0"/>
              <a:t>více</a:t>
            </a:r>
            <a:r>
              <a:rPr lang="cs-CZ" altLang="cs-CZ" sz="1800" b="0" dirty="0" smtClean="0"/>
              <a:t> osob musí umožňovat indukční poslech nedoslýchavým osobám, ale nesmí být v jednotlivých podlažích půdorysně umístěny nad sebou.</a:t>
            </a:r>
          </a:p>
          <a:p>
            <a:pPr>
              <a:buFontTx/>
              <a:buChar char="-"/>
            </a:pPr>
            <a:endParaRPr lang="cs-CZ" altLang="cs-CZ" sz="1800" b="0" dirty="0"/>
          </a:p>
          <a:p>
            <a:pPr>
              <a:buFontTx/>
              <a:buChar char="-"/>
            </a:pPr>
            <a:r>
              <a:rPr lang="cs-CZ" altLang="cs-CZ" sz="1800" b="0" dirty="0" smtClean="0"/>
              <a:t>PRAXE: rovněž chybí zpřístupnění pro osoby neslyšící, které nemohou využít poslech v žádném případě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Možnost řešení – plátno, obrazovka a systém umožňující i vizuální přenos. Vhodné zejména k zabezpečení předání informací v krizových situacích. Např. hlášení s výzvou k okamžitému opuštění prostoru…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413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 smtClean="0"/>
              <a:t>Bariéry v dopravě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340768"/>
            <a:ext cx="6804248" cy="3579849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sz="1800" b="0" dirty="0" smtClean="0">
                <a:solidFill>
                  <a:srgbClr val="0070C0"/>
                </a:solidFill>
              </a:rPr>
              <a:t>Především informační bariéry:</a:t>
            </a:r>
            <a:endParaRPr lang="cs-CZ" altLang="cs-CZ" sz="1800" b="0" dirty="0" smtClean="0"/>
          </a:p>
          <a:p>
            <a:pPr>
              <a:buFontTx/>
              <a:buChar char="-"/>
            </a:pPr>
            <a:r>
              <a:rPr lang="cs-CZ" altLang="cs-CZ" sz="1800" b="0" dirty="0" smtClean="0"/>
              <a:t>Výzva k ustoupení za bílou přerušovanou čáru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Změna odjezdu vlaku či nástupiště 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Hlášení o změnách – např. posun zastávky při rekonstrukci trati (stálé údaje lez zjistit předem)</a:t>
            </a:r>
          </a:p>
          <a:p>
            <a:pPr>
              <a:buFontTx/>
              <a:buChar char="-"/>
            </a:pPr>
            <a:r>
              <a:rPr lang="cs-CZ" altLang="cs-CZ" sz="1800" b="0" dirty="0" smtClean="0"/>
              <a:t>Hlášení výluky ve vlaku za jízdy (rozhlas, průvodčí osobně)</a:t>
            </a:r>
          </a:p>
          <a:p>
            <a:pPr>
              <a:buFontTx/>
              <a:buChar char="-"/>
            </a:pPr>
            <a:endParaRPr lang="cs-CZ" altLang="cs-CZ" sz="1800" b="0" dirty="0"/>
          </a:p>
          <a:p>
            <a:pPr marL="0" indent="0"/>
            <a:r>
              <a:rPr lang="cs-CZ" altLang="cs-CZ" sz="1800" b="0" dirty="0" smtClean="0">
                <a:solidFill>
                  <a:srgbClr val="0070C0"/>
                </a:solidFill>
              </a:rPr>
              <a:t>Řešení </a:t>
            </a:r>
            <a:r>
              <a:rPr lang="cs-CZ" altLang="cs-CZ" sz="1800" b="0" dirty="0" smtClean="0"/>
              <a:t>– VIZUALIZACE VŠECH DŮLEŽITÝCH INFORMACÍ (informační cedule v čekárnách, na nástupištích, ve vlaku či autobusu)</a:t>
            </a:r>
          </a:p>
          <a:p>
            <a:pPr marL="0" indent="0"/>
            <a:r>
              <a:rPr lang="cs-CZ" altLang="cs-CZ" sz="1800" b="0" dirty="0" smtClean="0"/>
              <a:t>Pozor na umístění cedulí – např. v metru (vstup, výstup, nástupiště)</a:t>
            </a:r>
          </a:p>
          <a:p>
            <a:pPr marL="0" indent="0"/>
            <a:r>
              <a:rPr lang="cs-CZ" altLang="cs-CZ" sz="1800" b="0" dirty="0" smtClean="0">
                <a:solidFill>
                  <a:srgbClr val="0070C0"/>
                </a:solidFill>
              </a:rPr>
              <a:t>Platí pro hlášení stanic (koresponduje se zvukovým hlášením), ale především u změn a krizových situací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411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JAKÉ JE TO NESLYŠET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cs-CZ" altLang="cs-CZ" sz="1800" dirty="0"/>
          </a:p>
          <a:p>
            <a:pPr>
              <a:lnSpc>
                <a:spcPct val="90000"/>
              </a:lnSpc>
            </a:pPr>
            <a:endParaRPr lang="cs-CZ" altLang="cs-CZ" sz="1800" dirty="0"/>
          </a:p>
          <a:p>
            <a:pPr>
              <a:lnSpc>
                <a:spcPct val="90000"/>
              </a:lnSpc>
            </a:pPr>
            <a:r>
              <a:rPr lang="cs-CZ" altLang="cs-CZ" sz="1800" dirty="0"/>
              <a:t>„Slepota odděluje od věcí, hluchota od lidí“ </a:t>
            </a:r>
          </a:p>
          <a:p>
            <a:pPr>
              <a:lnSpc>
                <a:spcPct val="90000"/>
              </a:lnSpc>
            </a:pPr>
            <a:r>
              <a:rPr lang="cs-CZ" altLang="cs-CZ" sz="1400" dirty="0"/>
              <a:t>		(Helena Kellerová, americká hluchoslepá autorka) </a:t>
            </a:r>
            <a:endParaRPr lang="cs-CZ" altLang="cs-CZ" sz="1400" dirty="0" smtClean="0"/>
          </a:p>
          <a:p>
            <a:pPr>
              <a:lnSpc>
                <a:spcPct val="90000"/>
              </a:lnSpc>
            </a:pPr>
            <a:endParaRPr lang="cs-CZ" altLang="cs-CZ" sz="1400" dirty="0"/>
          </a:p>
          <a:p>
            <a:pPr>
              <a:lnSpc>
                <a:spcPct val="90000"/>
              </a:lnSpc>
            </a:pPr>
            <a:endParaRPr lang="cs-CZ" altLang="cs-CZ" sz="1400" b="0" dirty="0"/>
          </a:p>
          <a:p>
            <a:pPr>
              <a:lnSpc>
                <a:spcPct val="90000"/>
              </a:lnSpc>
            </a:pPr>
            <a:r>
              <a:rPr lang="cs-CZ" altLang="cs-CZ" sz="1800" b="0" dirty="0" smtClean="0"/>
              <a:t>Medicínský pohled</a:t>
            </a:r>
          </a:p>
          <a:p>
            <a:pPr>
              <a:lnSpc>
                <a:spcPct val="90000"/>
              </a:lnSpc>
            </a:pPr>
            <a:r>
              <a:rPr lang="cs-CZ" altLang="cs-CZ" sz="1800" b="0" dirty="0" smtClean="0"/>
              <a:t>Kulturní pohled</a:t>
            </a:r>
            <a:endParaRPr lang="cs-CZ" altLang="cs-CZ" sz="1800" b="0" dirty="0" smtClean="0">
              <a:solidFill>
                <a:srgbClr val="0070C0"/>
              </a:solidFill>
            </a:endParaRPr>
          </a:p>
          <a:p>
            <a:r>
              <a:rPr lang="cs-CZ" altLang="cs-CZ" dirty="0">
                <a:solidFill>
                  <a:srgbClr val="0070C0"/>
                </a:solidFill>
              </a:rPr>
              <a:t>vypnout sluch“ x „vypnout </a:t>
            </a:r>
            <a:r>
              <a:rPr lang="cs-CZ" altLang="cs-CZ" dirty="0" smtClean="0">
                <a:solidFill>
                  <a:srgbClr val="0070C0"/>
                </a:solidFill>
              </a:rPr>
              <a:t>zrak</a:t>
            </a:r>
            <a:endParaRPr lang="cs-CZ" altLang="cs-CZ" dirty="0">
              <a:solidFill>
                <a:srgbClr val="0070C0"/>
              </a:solidFill>
            </a:endParaRPr>
          </a:p>
          <a:p>
            <a:pPr lvl="1"/>
            <a:r>
              <a:rPr lang="cs-CZ" altLang="cs-CZ" dirty="0"/>
              <a:t>co uděláte, když Vám někdo řekne „neposlouchej“?</a:t>
            </a:r>
          </a:p>
          <a:p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8448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pPr algn="ctr"/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b="0" dirty="0" smtClean="0"/>
              <a:t>Svaz neslyšících a nedoslýchavých osob v ČR, z. s.</a:t>
            </a:r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b="0" dirty="0" smtClean="0"/>
              <a:t>Karlínské náměstí 12, 186 00 Praha 8</a:t>
            </a:r>
            <a:endParaRPr lang="cs-CZ" altLang="cs-CZ" sz="2000" b="0" dirty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0" dirty="0" smtClean="0">
                <a:hlinkClick r:id="rId2"/>
              </a:rPr>
              <a:t>www.snncr.cz</a:t>
            </a:r>
            <a:endParaRPr lang="cs-CZ" altLang="cs-CZ" sz="2400" b="0" dirty="0" smtClean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0" dirty="0" smtClean="0">
                <a:hlinkClick r:id="rId3"/>
              </a:rPr>
              <a:t>snncr@snncr.cz</a:t>
            </a:r>
            <a:endParaRPr lang="cs-CZ" altLang="cs-CZ" sz="2400" b="0" dirty="0" smtClean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0" dirty="0" smtClean="0">
                <a:hlinkClick r:id="rId4"/>
              </a:rPr>
              <a:t>https://www.facebook.com/Svaz-neslyšících-a-nedoslýchavých-osob-v-ČR-</a:t>
            </a:r>
            <a:r>
              <a:rPr lang="cs-CZ" altLang="cs-CZ" sz="2400" b="0" dirty="0" err="1" smtClean="0">
                <a:hlinkClick r:id="rId4"/>
              </a:rPr>
              <a:t>zs</a:t>
            </a:r>
            <a:endParaRPr lang="cs-CZ" altLang="cs-CZ" sz="2400" b="0" dirty="0" smtClean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b="0" dirty="0" smtClean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0" dirty="0" smtClean="0">
                <a:hlinkClick r:id="rId5"/>
              </a:rPr>
              <a:t>prokopiusova@snncr.cz</a:t>
            </a:r>
            <a:endParaRPr lang="cs-CZ" altLang="cs-CZ" sz="2400" b="0" dirty="0" smtClean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402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Význam sluchu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000" b="0" dirty="0" smtClean="0"/>
              <a:t>Význam </a:t>
            </a:r>
            <a:r>
              <a:rPr lang="cs-CZ" altLang="cs-CZ" sz="2000" b="0" dirty="0"/>
              <a:t>– psychologický, orientace v prostředí, </a:t>
            </a:r>
            <a:r>
              <a:rPr lang="cs-CZ" altLang="cs-CZ" sz="2000" b="0" dirty="0" smtClean="0"/>
              <a:t>porozumění </a:t>
            </a:r>
            <a:r>
              <a:rPr lang="cs-CZ" altLang="cs-CZ" sz="2000" b="0" dirty="0"/>
              <a:t>realitě, pocit jistoty a </a:t>
            </a:r>
            <a:r>
              <a:rPr lang="cs-CZ" altLang="cs-CZ" sz="2000" b="0" dirty="0" smtClean="0"/>
              <a:t>bezpečnosti</a:t>
            </a:r>
          </a:p>
          <a:p>
            <a:pPr>
              <a:lnSpc>
                <a:spcPct val="90000"/>
              </a:lnSpc>
            </a:pPr>
            <a:endParaRPr lang="cs-CZ" altLang="cs-CZ" sz="2000" b="0" dirty="0"/>
          </a:p>
          <a:p>
            <a:pPr>
              <a:lnSpc>
                <a:spcPct val="90000"/>
              </a:lnSpc>
            </a:pPr>
            <a:r>
              <a:rPr lang="cs-CZ" altLang="cs-CZ" sz="2000" b="0" dirty="0"/>
              <a:t>N</a:t>
            </a:r>
            <a:r>
              <a:rPr lang="cs-CZ" altLang="cs-CZ" sz="2000" b="0" dirty="0" smtClean="0"/>
              <a:t>einformační zvuky </a:t>
            </a:r>
            <a:r>
              <a:rPr lang="cs-CZ" altLang="cs-CZ" sz="2000" b="0" dirty="0"/>
              <a:t>– </a:t>
            </a:r>
            <a:r>
              <a:rPr lang="cs-CZ" altLang="cs-CZ" sz="2000" b="0" dirty="0" smtClean="0"/>
              <a:t>omezení či deformace akustických podmínek, chybí podprahové</a:t>
            </a:r>
            <a:r>
              <a:rPr lang="cs-CZ" altLang="cs-CZ" sz="2000" b="0" dirty="0"/>
              <a:t>, zvukové </a:t>
            </a:r>
            <a:r>
              <a:rPr lang="cs-CZ" altLang="cs-CZ" sz="2000" b="0" dirty="0" smtClean="0"/>
              <a:t>pozadí</a:t>
            </a:r>
          </a:p>
          <a:p>
            <a:pPr>
              <a:lnSpc>
                <a:spcPct val="90000"/>
              </a:lnSpc>
            </a:pPr>
            <a:endParaRPr lang="cs-CZ" altLang="cs-CZ" sz="2000" b="0" dirty="0"/>
          </a:p>
          <a:p>
            <a:pPr>
              <a:lnSpc>
                <a:spcPct val="90000"/>
              </a:lnSpc>
            </a:pPr>
            <a:r>
              <a:rPr lang="cs-CZ" altLang="cs-CZ" sz="2000" b="0" dirty="0" smtClean="0"/>
              <a:t>Chybění </a:t>
            </a:r>
            <a:r>
              <a:rPr lang="cs-CZ" altLang="cs-CZ" sz="2000" b="0" dirty="0"/>
              <a:t>zvukového pozadí – zhoršení orientace v prostoru a pohybové </a:t>
            </a:r>
            <a:r>
              <a:rPr lang="cs-CZ" altLang="cs-CZ" sz="2000" b="0" dirty="0" smtClean="0"/>
              <a:t>koordinace, úzkost</a:t>
            </a:r>
            <a:r>
              <a:rPr lang="cs-CZ" altLang="cs-CZ" sz="2000" b="0" dirty="0"/>
              <a:t>, deprese, podobné pobytu v naprosté </a:t>
            </a:r>
            <a:r>
              <a:rPr lang="cs-CZ" altLang="cs-CZ" sz="2000" b="0" dirty="0" smtClean="0"/>
              <a:t>tmě, nízký </a:t>
            </a:r>
            <a:r>
              <a:rPr lang="cs-CZ" altLang="cs-CZ" sz="2000" b="0" dirty="0"/>
              <a:t>pocit jistoty a bezpečnosti </a:t>
            </a:r>
          </a:p>
          <a:p>
            <a:pPr>
              <a:lnSpc>
                <a:spcPct val="90000"/>
              </a:lnSpc>
            </a:pPr>
            <a:endParaRPr lang="cs-CZ" altLang="cs-CZ" sz="2000" b="0" dirty="0"/>
          </a:p>
          <a:p>
            <a:pPr>
              <a:lnSpc>
                <a:spcPct val="90000"/>
              </a:lnSpc>
            </a:pPr>
            <a:endParaRPr lang="cs-CZ" altLang="cs-CZ" sz="2000" b="0" dirty="0"/>
          </a:p>
          <a:p>
            <a:pPr>
              <a:lnSpc>
                <a:spcPct val="90000"/>
              </a:lnSpc>
            </a:pPr>
            <a:endParaRPr lang="cs-CZ" altLang="cs-CZ" sz="2000" b="0" dirty="0"/>
          </a:p>
          <a:p>
            <a:pPr>
              <a:lnSpc>
                <a:spcPct val="90000"/>
              </a:lnSpc>
            </a:pPr>
            <a:endParaRPr lang="cs-CZ" altLang="cs-CZ" sz="20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8028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Význam sluchu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r>
              <a:rPr lang="cs-CZ" altLang="cs-CZ" dirty="0" smtClean="0"/>
              <a:t>KOMUNIKACE</a:t>
            </a:r>
            <a:endParaRPr lang="cs-CZ" altLang="cs-CZ" dirty="0"/>
          </a:p>
          <a:p>
            <a:r>
              <a:rPr lang="cs-CZ" altLang="cs-CZ" b="0" dirty="0"/>
              <a:t>= přijímání, zpracování, uchování, vytváření, předávání informací</a:t>
            </a:r>
          </a:p>
          <a:p>
            <a:r>
              <a:rPr lang="cs-CZ" altLang="cs-CZ" b="0" dirty="0"/>
              <a:t>= zdroj informací je </a:t>
            </a:r>
            <a:r>
              <a:rPr lang="cs-CZ" altLang="cs-CZ" b="0" dirty="0" smtClean="0"/>
              <a:t>společenské prostředí</a:t>
            </a:r>
            <a:endParaRPr lang="cs-CZ" altLang="cs-CZ" b="0" dirty="0"/>
          </a:p>
          <a:p>
            <a:r>
              <a:rPr lang="cs-CZ" altLang="cs-CZ" b="0" dirty="0"/>
              <a:t>= přijímání informací je biologickou i společenskou potřebou člověka již od 2 měsíců věku</a:t>
            </a:r>
          </a:p>
          <a:p>
            <a:endParaRPr lang="cs-CZ" altLang="cs-CZ" b="0" dirty="0"/>
          </a:p>
          <a:p>
            <a:r>
              <a:rPr lang="cs-CZ" altLang="cs-CZ" b="0" dirty="0"/>
              <a:t>Za </a:t>
            </a:r>
            <a:r>
              <a:rPr lang="cs-CZ" altLang="cs-CZ" b="0" i="1" dirty="0"/>
              <a:t>běžných podmínek</a:t>
            </a:r>
            <a:r>
              <a:rPr lang="cs-CZ" altLang="cs-CZ" b="0" dirty="0"/>
              <a:t> jsou informace předávány </a:t>
            </a:r>
            <a:r>
              <a:rPr lang="cs-CZ" altLang="cs-CZ" b="0" i="1" dirty="0"/>
              <a:t>mluvenou řečí</a:t>
            </a:r>
          </a:p>
          <a:p>
            <a:r>
              <a:rPr lang="cs-CZ" altLang="cs-CZ" b="0" dirty="0"/>
              <a:t>K rozvoji řeči </a:t>
            </a:r>
            <a:r>
              <a:rPr lang="cs-CZ" altLang="cs-CZ" b="0" u="sng" dirty="0"/>
              <a:t>je třeba dobrá funkce sluchu</a:t>
            </a:r>
            <a:r>
              <a:rPr lang="cs-CZ" altLang="cs-CZ" b="0" dirty="0"/>
              <a:t>, každá odchylka tento rozvoj poznamená</a:t>
            </a:r>
          </a:p>
          <a:p>
            <a:r>
              <a:rPr lang="cs-CZ" altLang="cs-CZ" b="0" i="1" dirty="0"/>
              <a:t>Důsledek</a:t>
            </a:r>
            <a:r>
              <a:rPr lang="cs-CZ" altLang="cs-CZ" b="0" dirty="0"/>
              <a:t>: - komunikační potíže – psychické potíže – narušení společenských vztahů – narušení procesu učení a mentálního rozvoje</a:t>
            </a:r>
          </a:p>
          <a:p>
            <a:r>
              <a:rPr lang="cs-CZ" altLang="cs-CZ" b="0" i="1" dirty="0"/>
              <a:t>Ideál</a:t>
            </a:r>
            <a:r>
              <a:rPr lang="cs-CZ" altLang="cs-CZ" b="0" dirty="0"/>
              <a:t>: - náhrada mluvené řeči vizuálně motorickým systém (</a:t>
            </a:r>
            <a:r>
              <a:rPr lang="cs-CZ" altLang="cs-CZ" b="0" dirty="0" smtClean="0"/>
              <a:t>znakovým jazykem) </a:t>
            </a:r>
            <a:r>
              <a:rPr lang="cs-CZ" altLang="cs-CZ" b="0" dirty="0"/>
              <a:t>již od raného stádia vývoje a chápání vývojových a komunikačních odlišností SP jedinců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endParaRPr lang="cs-CZ" altLang="cs-CZ" b="0" dirty="0"/>
          </a:p>
          <a:p>
            <a:pPr>
              <a:lnSpc>
                <a:spcPct val="90000"/>
              </a:lnSpc>
            </a:pPr>
            <a:endParaRPr lang="cs-CZ" altLang="cs-CZ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45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Podmínky – vzdálenost při komunikaci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Zlatá střední cesta: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 sz="2400" dirty="0" smtClean="0"/>
              <a:t>ani </a:t>
            </a:r>
            <a:r>
              <a:rPr lang="cs-CZ" altLang="cs-CZ" sz="2400" dirty="0"/>
              <a:t>příliš </a:t>
            </a:r>
            <a:r>
              <a:rPr lang="cs-CZ" altLang="cs-CZ" sz="2400" dirty="0" smtClean="0"/>
              <a:t>daleko, ani </a:t>
            </a:r>
            <a:r>
              <a:rPr lang="cs-CZ" altLang="cs-CZ" sz="2400" dirty="0"/>
              <a:t>příliš </a:t>
            </a:r>
            <a:r>
              <a:rPr lang="cs-CZ" altLang="cs-CZ" sz="2400" dirty="0" smtClean="0"/>
              <a:t>blízko Tj</a:t>
            </a:r>
            <a:r>
              <a:rPr lang="cs-CZ" altLang="cs-CZ" sz="2400" dirty="0"/>
              <a:t>. cca </a:t>
            </a:r>
            <a:r>
              <a:rPr lang="cs-CZ" altLang="cs-CZ" sz="2400" dirty="0" smtClean="0"/>
              <a:t>1-2m, dle situace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 sz="2400" dirty="0" smtClean="0"/>
              <a:t>u </a:t>
            </a:r>
            <a:r>
              <a:rPr lang="cs-CZ" altLang="cs-CZ" sz="2400" dirty="0"/>
              <a:t>malého dítěte </a:t>
            </a:r>
            <a:r>
              <a:rPr lang="cs-CZ" altLang="cs-CZ" sz="2400" dirty="0" smtClean="0"/>
              <a:t>menší vzdálenost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 sz="2400" dirty="0" smtClean="0"/>
              <a:t>u </a:t>
            </a:r>
            <a:r>
              <a:rPr lang="cs-CZ" altLang="cs-CZ" sz="2400" dirty="0"/>
              <a:t>starší osoby možno i na větší vzdálenost, ne </a:t>
            </a:r>
            <a:r>
              <a:rPr lang="cs-CZ" altLang="cs-CZ" sz="2400" dirty="0" smtClean="0"/>
              <a:t>však z </a:t>
            </a:r>
            <a:r>
              <a:rPr lang="cs-CZ" altLang="cs-CZ" sz="2400" dirty="0"/>
              <a:t>více než cca 2 m </a:t>
            </a:r>
            <a:endParaRPr lang="cs-CZ" altLang="cs-CZ" sz="2400" dirty="0" smtClean="0"/>
          </a:p>
          <a:p>
            <a:pPr lvl="1">
              <a:lnSpc>
                <a:spcPct val="90000"/>
              </a:lnSpc>
              <a:buNone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</a:pPr>
            <a:r>
              <a:rPr lang="cs-CZ" altLang="cs-CZ" sz="2400" dirty="0" smtClean="0"/>
              <a:t>Pozor na odraz </a:t>
            </a:r>
            <a:r>
              <a:rPr lang="cs-CZ" altLang="cs-CZ" sz="2400" dirty="0"/>
              <a:t>zvuku od </a:t>
            </a:r>
            <a:r>
              <a:rPr lang="cs-CZ" altLang="cs-CZ" sz="2400" dirty="0" smtClean="0"/>
              <a:t>stěn (změna </a:t>
            </a:r>
            <a:r>
              <a:rPr lang="cs-CZ" altLang="cs-CZ" sz="2400" dirty="0"/>
              <a:t>charakteru zvuku)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7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Podmínky – vzájemné postavení osob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r>
              <a:rPr lang="cs-CZ" altLang="cs-CZ" sz="1800" b="0" dirty="0"/>
              <a:t>Za optimální se považuje, pokud jsou tváře komunikujících osob ve stejné výšce</a:t>
            </a:r>
          </a:p>
          <a:p>
            <a:r>
              <a:rPr lang="cs-CZ" altLang="cs-CZ" sz="1800" b="0" dirty="0"/>
              <a:t>Existují i společensky dané výjimky </a:t>
            </a:r>
          </a:p>
          <a:p>
            <a:r>
              <a:rPr lang="cs-CZ" altLang="cs-CZ" sz="1800" b="0" dirty="0"/>
              <a:t>;-) např. žádost o ruku</a:t>
            </a:r>
          </a:p>
          <a:p>
            <a:r>
              <a:rPr lang="cs-CZ" altLang="cs-CZ" sz="1800" b="0" dirty="0"/>
              <a:t>Vždy obličejem k sobě! </a:t>
            </a:r>
          </a:p>
          <a:p>
            <a:r>
              <a:rPr lang="cs-CZ" altLang="cs-CZ" sz="1800" b="0" dirty="0"/>
              <a:t>Nezakrývat si při řeči ústa (ruka, vousy, žvýkačka, cigareta, dýmka, list papíru…)</a:t>
            </a:r>
          </a:p>
          <a:p>
            <a:endParaRPr lang="cs-CZ" altLang="cs-CZ" sz="1800" b="0" dirty="0"/>
          </a:p>
          <a:p>
            <a:pPr>
              <a:lnSpc>
                <a:spcPct val="90000"/>
              </a:lnSpc>
            </a:pPr>
            <a:endParaRPr lang="cs-CZ" altLang="cs-CZ" sz="18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9228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Podmínky – osvětlení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000" dirty="0"/>
              <a:t>Hlavní zásada: 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	</a:t>
            </a:r>
            <a:r>
              <a:rPr lang="cs-CZ" altLang="cs-CZ" sz="2000" b="0" dirty="0"/>
              <a:t>světlo musí dopadat vždy na náš obličej a ruce;</a:t>
            </a:r>
          </a:p>
          <a:p>
            <a:pPr>
              <a:lnSpc>
                <a:spcPct val="90000"/>
              </a:lnSpc>
            </a:pPr>
            <a:r>
              <a:rPr lang="cs-CZ" altLang="cs-CZ" sz="2000" b="0" dirty="0"/>
              <a:t>	světelný zdroj nesmíme mít v zádech</a:t>
            </a:r>
          </a:p>
          <a:p>
            <a:pPr>
              <a:lnSpc>
                <a:spcPct val="90000"/>
              </a:lnSpc>
            </a:pPr>
            <a:r>
              <a:rPr lang="cs-CZ" altLang="cs-CZ" sz="2000" b="0" dirty="0"/>
              <a:t>Ne: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stát před oknem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stát před lampou, či jiným zdrojem světla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Ano: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stát čelem k oknu či jinému zdroji světla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Pozor na šero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podvečer,  sklep, sklad…</a:t>
            </a:r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981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Podmínky – výslovnost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r>
              <a:rPr lang="cs-CZ" altLang="cs-CZ" sz="2000" dirty="0"/>
              <a:t>Mluvit zřetelně a jasně</a:t>
            </a:r>
          </a:p>
          <a:p>
            <a:r>
              <a:rPr lang="cs-CZ" altLang="cs-CZ" sz="2000" dirty="0"/>
              <a:t>Neartikulovat však přehnaně</a:t>
            </a:r>
          </a:p>
          <a:p>
            <a:r>
              <a:rPr lang="cs-CZ" altLang="cs-CZ" sz="2000" dirty="0"/>
              <a:t>Mluvit hlasitě, ale nekřičet</a:t>
            </a:r>
          </a:p>
          <a:p>
            <a:r>
              <a:rPr lang="cs-CZ" altLang="cs-CZ" sz="2000" dirty="0"/>
              <a:t>Dbát na akustický klid při konverzaci (zvuková kulisa)</a:t>
            </a:r>
          </a:p>
          <a:p>
            <a:r>
              <a:rPr lang="cs-CZ" altLang="cs-CZ" sz="2000" dirty="0"/>
              <a:t>Nežvýkat, nekouřit, </a:t>
            </a:r>
            <a:r>
              <a:rPr lang="cs-CZ" altLang="cs-CZ" sz="2000" dirty="0" smtClean="0"/>
              <a:t>pozor na vousy</a:t>
            </a:r>
            <a:endParaRPr lang="cs-CZ" altLang="cs-CZ" sz="2000" dirty="0"/>
          </a:p>
          <a:p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6160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/>
              <a:t>Kdo jsou osoby se sluchovým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1800" b="0" dirty="0"/>
              <a:t>Jak osobu se sluchovým postižením poznáme?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1800" b="0" dirty="0"/>
              <a:t>Někdy snadno – řekne nám to, používá znakový jazyk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1800" b="0" dirty="0"/>
              <a:t>Někdy těžko – často dobře mluví a díky tomu se mylně domníváme, že nám rozumí, nebo je to osoba, která vypadá hloupě, divně reaguje, ale ve skutečnosti nás neslyší...</a:t>
            </a:r>
            <a:endParaRPr lang="cs-CZ" altLang="cs-CZ" sz="1800" b="0" dirty="0"/>
          </a:p>
          <a:p>
            <a:r>
              <a:rPr lang="cs-CZ" sz="1800" dirty="0" smtClean="0"/>
              <a:t>Nedoslýchaví</a:t>
            </a:r>
          </a:p>
          <a:p>
            <a:r>
              <a:rPr lang="cs-CZ" sz="1800" dirty="0" smtClean="0"/>
              <a:t>Ohluchlí</a:t>
            </a:r>
          </a:p>
          <a:p>
            <a:r>
              <a:rPr lang="cs-CZ" sz="1800" dirty="0" smtClean="0"/>
              <a:t>Neslyšící </a:t>
            </a:r>
            <a:r>
              <a:rPr lang="cs-CZ" sz="1800" b="0" dirty="0" smtClean="0"/>
              <a:t>uživatelé znakového jazyka</a:t>
            </a:r>
          </a:p>
          <a:p>
            <a:r>
              <a:rPr lang="cs-CZ" sz="1800" dirty="0" smtClean="0"/>
              <a:t>Uživatelé KI</a:t>
            </a:r>
            <a:endParaRPr lang="cs-CZ" sz="1800" b="0" dirty="0" smtClean="0"/>
          </a:p>
          <a:p>
            <a:r>
              <a:rPr lang="cs-CZ" sz="1800" b="0" dirty="0" smtClean="0">
                <a:solidFill>
                  <a:srgbClr val="0070C0"/>
                </a:solidFill>
              </a:rPr>
              <a:t>POZOR – každá skupina potřebuje něco jiného!</a:t>
            </a:r>
            <a:endParaRPr lang="cs-CZ" sz="1800" b="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2358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719</TotalTime>
  <Words>1280</Words>
  <Application>Microsoft Office PowerPoint</Application>
  <PresentationFormat>Předvádění na obrazovce (4:3)</PresentationFormat>
  <Paragraphs>153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Úhly</vt:lpstr>
      <vt:lpstr>Svaz neslyšících a nedoslýchavých osob v ČR, z. s.</vt:lpstr>
      <vt:lpstr>JAKÉ JE TO NESLYŠET</vt:lpstr>
      <vt:lpstr>Význam sluchu</vt:lpstr>
      <vt:lpstr>Význam sluchu</vt:lpstr>
      <vt:lpstr>Podmínky – vzdálenost při komunikaci</vt:lpstr>
      <vt:lpstr>Podmínky – vzájemné postavení osob</vt:lpstr>
      <vt:lpstr>Podmínky – osvětlení</vt:lpstr>
      <vt:lpstr>Podmínky – výslovnost</vt:lpstr>
      <vt:lpstr>Kdo jsou osoby se sluchovým postižením</vt:lpstr>
      <vt:lpstr>Jak se domluvíme?</vt:lpstr>
      <vt:lpstr>Kdo je tlumočník?</vt:lpstr>
      <vt:lpstr>Kde tlumočníka najdu?</vt:lpstr>
      <vt:lpstr>bariéry</vt:lpstr>
      <vt:lpstr>legislativa</vt:lpstr>
      <vt:lpstr>Vyhláška č. 398/2009 Sb.</vt:lpstr>
      <vt:lpstr>Vyhláška č. 398/2009 SB.</vt:lpstr>
      <vt:lpstr>Vyhláška č. 398/2009 SB.</vt:lpstr>
      <vt:lpstr>Vyhláška č. 398/2009 SB.</vt:lpstr>
      <vt:lpstr>Bariéry v dopravě</vt:lpstr>
      <vt:lpstr>Děkuji Vám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Espinoza Blanka</cp:lastModifiedBy>
  <cp:revision>102</cp:revision>
  <dcterms:created xsi:type="dcterms:W3CDTF">2013-11-05T22:22:02Z</dcterms:created>
  <dcterms:modified xsi:type="dcterms:W3CDTF">2018-03-16T13:41:08Z</dcterms:modified>
</cp:coreProperties>
</file>