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8" r:id="rId3"/>
    <p:sldId id="257" r:id="rId4"/>
    <p:sldId id="279" r:id="rId5"/>
    <p:sldId id="265" r:id="rId6"/>
    <p:sldId id="266" r:id="rId7"/>
    <p:sldId id="280" r:id="rId8"/>
    <p:sldId id="267" r:id="rId9"/>
    <p:sldId id="262" r:id="rId1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10"/>
  </p:normalViewPr>
  <p:slideViewPr>
    <p:cSldViewPr>
      <p:cViewPr varScale="1">
        <p:scale>
          <a:sx n="66" d="100"/>
          <a:sy n="66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1E1915D-EC88-440C-8AA2-4CEBC259A2FA}" type="datetimeFigureOut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0B91FC4-6FBF-409B-84C7-9E68A4FDF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013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2DE1A4-0970-43A6-B338-4FEA474A043F}" type="datetimeFigureOut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08BB20-D264-4E2C-9E85-AE2EF0DA2D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267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8BB20-D264-4E2C-9E85-AE2EF0DA2DA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40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8"/>
          <p:cNvSpPr txBox="1"/>
          <p:nvPr userDrawn="1"/>
        </p:nvSpPr>
        <p:spPr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dirty="0" smtClean="0"/>
              <a:t>Státní podpora sportu </a:t>
            </a:r>
            <a:br>
              <a:rPr lang="pl-PL" dirty="0" smtClean="0"/>
            </a:br>
            <a:r>
              <a:rPr lang="pl-PL" dirty="0" smtClean="0"/>
              <a:t>pro rok 2013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dirty="0" smtClean="0"/>
              <a:t>Ministerstvo školství, mládeže a tělovýchovy</a:t>
            </a:r>
          </a:p>
          <a:p>
            <a:r>
              <a:rPr lang="cs-CZ" dirty="0" smtClean="0"/>
              <a:t>Karmelitská 7, 118 12 Praha 1 • tel.:: +420 234 811 111</a:t>
            </a:r>
          </a:p>
          <a:p>
            <a:r>
              <a:rPr lang="cs-CZ" dirty="0" smtClean="0"/>
              <a:t>msmt@msmt.cz • www.msmt.cz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38D105A-AA0B-4B2E-929F-EA898F8AB915}" type="datetime1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17ADB28-6A8D-4A29-BED4-A744DFA76F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9B18AA2-514B-46FF-A8BA-B5A4353C99FB}" type="datetime1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8FA7A3-0382-47A2-8BE7-ADE86A1028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Státní podpora sportu pro rok 2013</a:t>
            </a:r>
          </a:p>
          <a:p>
            <a:r>
              <a:rPr lang="cs-CZ" dirty="0" smtClean="0"/>
              <a:t>Státní podpora sportu pro rok 2013 byla projednána poradou vedení MŠMT dne 19. června 2012. Jedná se o veřejné vyhlášení programů neinvestičního charakteru a charakteru programového financování reprodukce majetku v oblasti sportu. </a:t>
            </a:r>
          </a:p>
          <a:p>
            <a:r>
              <a:rPr lang="cs-CZ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dirty="0" smtClean="0"/>
          </a:p>
          <a:p>
            <a:r>
              <a:rPr lang="cs-CZ" dirty="0" smtClean="0"/>
              <a:t>a) výdajový okruh: „Sportovní reprezentace“ </a:t>
            </a:r>
          </a:p>
          <a:p>
            <a:r>
              <a:rPr lang="cs-CZ" dirty="0" smtClean="0"/>
              <a:t>b) výdajový okruh: „Všeobecná sportovní činnost“ 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B6E258A-7799-4BBB-8CA5-AF1AA486370D}" type="datetime1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B81AED-F73A-49C7-8DCA-EAB7E53E34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D942FD3-31E5-4578-9422-B80FD898F0CE}" type="datetime1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DF2F900-0CB4-4C0A-B4CE-60C3AE3AF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35A3AFF-80D0-48BB-9E08-104045FAC7ED}" type="datetime1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98AE79D-796B-4C24-A5D4-B3EE54374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60024A7-BF97-4AE0-858D-C30987797481}" type="datetime1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18F561-82B4-41EE-BAA9-84BD3A38BF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2A363F9-A70F-4862-8046-69A2B9160394}" type="datetime1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307AAD3-4F61-4A54-9F56-503E73F848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A3D0D5-B5BB-4929-8968-1463C1E77E83}" type="datetime1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BADB5D-B0BF-4634-BE3F-6F7EB0CF6C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5C9415-0616-4787-8E5E-5C990921462D}" type="datetime1">
              <a:rPr lang="cs-CZ"/>
              <a:pPr>
                <a:defRPr/>
              </a:pPr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3B2C167-4997-4E83-9D06-5CDFBA8D0D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7FD191D-F86F-4537-B8C1-246BBA432EF1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ctrTitle"/>
          </p:nvPr>
        </p:nvSpPr>
        <p:spPr bwMode="auto">
          <a:xfrm>
            <a:off x="2987675" y="3284538"/>
            <a:ext cx="5832475" cy="19446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800" b="1" dirty="0" smtClean="0">
                <a:solidFill>
                  <a:srgbClr val="262626"/>
                </a:solidFill>
              </a:rPr>
              <a:t>Národní rozvojový program mobility pro všechny</a:t>
            </a:r>
            <a:br>
              <a:rPr lang="cs-CZ" sz="2800" b="1" dirty="0" smtClean="0">
                <a:solidFill>
                  <a:srgbClr val="262626"/>
                </a:solidFill>
              </a:rPr>
            </a:br>
            <a:r>
              <a:rPr lang="cs-CZ" sz="2800" b="1" dirty="0" smtClean="0">
                <a:solidFill>
                  <a:srgbClr val="262626"/>
                </a:solidFill>
              </a:rPr>
              <a:t/>
            </a:r>
            <a:br>
              <a:rPr lang="cs-CZ" sz="2800" b="1" dirty="0" smtClean="0">
                <a:solidFill>
                  <a:srgbClr val="262626"/>
                </a:solidFill>
              </a:rPr>
            </a:br>
            <a:r>
              <a:rPr lang="cs-CZ" sz="2800" b="1" dirty="0" smtClean="0">
                <a:solidFill>
                  <a:srgbClr val="262626"/>
                </a:solidFill>
              </a:rPr>
              <a:t/>
            </a:r>
            <a:br>
              <a:rPr lang="cs-CZ" sz="2800" b="1" dirty="0" smtClean="0">
                <a:solidFill>
                  <a:srgbClr val="262626"/>
                </a:solidFill>
              </a:rPr>
            </a:br>
            <a:r>
              <a:rPr lang="cs-CZ" sz="2800" b="1" dirty="0">
                <a:solidFill>
                  <a:srgbClr val="262626"/>
                </a:solidFill>
              </a:rPr>
              <a:t> </a:t>
            </a:r>
            <a:r>
              <a:rPr lang="cs-CZ" sz="1400" dirty="0">
                <a:solidFill>
                  <a:srgbClr val="262626"/>
                </a:solidFill>
              </a:rPr>
              <a:t>8. </a:t>
            </a:r>
            <a:r>
              <a:rPr lang="cs-CZ" sz="1400" dirty="0" smtClean="0">
                <a:solidFill>
                  <a:srgbClr val="262626"/>
                </a:solidFill>
              </a:rPr>
              <a:t>března 2018</a:t>
            </a:r>
            <a:br>
              <a:rPr lang="cs-CZ" sz="1400" dirty="0" smtClean="0">
                <a:solidFill>
                  <a:srgbClr val="262626"/>
                </a:solidFill>
              </a:rPr>
            </a:br>
            <a:r>
              <a:rPr lang="cs-CZ" sz="1400" dirty="0" smtClean="0">
                <a:solidFill>
                  <a:srgbClr val="262626"/>
                </a:solidFill>
              </a:rPr>
              <a:t>Odbor investic MŠMT</a:t>
            </a:r>
          </a:p>
        </p:txBody>
      </p:sp>
      <p:sp>
        <p:nvSpPr>
          <p:cNvPr id="15363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Font typeface="Arial" charset="0"/>
              <a:buNone/>
            </a:pPr>
            <a:r>
              <a:rPr lang="cs-CZ" sz="700" dirty="0" smtClean="0"/>
              <a:t>Karmelitská 529/5, 118 12 Praha 1 • tel.: +420 234 811 111</a:t>
            </a:r>
          </a:p>
          <a:p>
            <a:pPr marL="0" indent="0">
              <a:buFont typeface="Arial" charset="0"/>
              <a:buNone/>
            </a:pPr>
            <a:r>
              <a:rPr lang="cs-CZ" sz="700" dirty="0" smtClean="0"/>
              <a:t>msmt@msmt.cz • www.msmt.cz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Vládní plán financování Národního rozvojového programu mobility </a:t>
            </a:r>
          </a:p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pro všechny</a:t>
            </a:r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>
              <a:buFont typeface="Arial" charset="0"/>
              <a:buNone/>
            </a:pPr>
            <a:r>
              <a:rPr lang="cs-CZ" sz="1600" b="1" dirty="0" smtClean="0">
                <a:solidFill>
                  <a:srgbClr val="418E96"/>
                </a:solidFill>
              </a:rPr>
              <a:t>Usnesení vlády</a:t>
            </a:r>
          </a:p>
          <a:p>
            <a:r>
              <a:rPr lang="cs-CZ" sz="1600" b="1" dirty="0" smtClean="0"/>
              <a:t>č. 568 ze dne 14. 7. 2014 </a:t>
            </a:r>
            <a:r>
              <a:rPr lang="cs-CZ" sz="1600" dirty="0"/>
              <a:t>k Vládnímu plánu financování Národního rozvojového programu mobility </a:t>
            </a:r>
            <a:r>
              <a:rPr lang="cs-CZ" sz="1600" dirty="0" smtClean="0"/>
              <a:t>pro </a:t>
            </a:r>
            <a:r>
              <a:rPr lang="cs-CZ" sz="1600" dirty="0"/>
              <a:t>všechny na období 2016-2025</a:t>
            </a:r>
          </a:p>
          <a:p>
            <a:pPr>
              <a:buFont typeface="Arial" charset="0"/>
              <a:buNone/>
            </a:pPr>
            <a:endParaRPr lang="cs-CZ" sz="1800" b="1" dirty="0" smtClean="0"/>
          </a:p>
          <a:p>
            <a:pPr>
              <a:buFont typeface="Arial" charset="0"/>
              <a:buNone/>
            </a:pPr>
            <a:r>
              <a:rPr lang="cs-CZ" sz="1600" b="1" dirty="0" smtClean="0">
                <a:solidFill>
                  <a:srgbClr val="418E96"/>
                </a:solidFill>
              </a:rPr>
              <a:t>Program MŠMT</a:t>
            </a:r>
            <a:r>
              <a:rPr lang="cs-CZ" sz="1800" b="1" dirty="0" smtClean="0">
                <a:solidFill>
                  <a:srgbClr val="418E96"/>
                </a:solidFill>
              </a:rPr>
              <a:t> </a:t>
            </a:r>
          </a:p>
          <a:p>
            <a:r>
              <a:rPr lang="cs-CZ" sz="1600" b="1" dirty="0" smtClean="0"/>
              <a:t>133 320 Podpora </a:t>
            </a:r>
            <a:r>
              <a:rPr lang="cs-CZ" sz="1600" b="1" dirty="0"/>
              <a:t>zajištění vybraných investičních podpůrných opatření při vzdělávání dětí, žáků a studentů se speciálními vzdělávacími potřebami, </a:t>
            </a:r>
            <a:endParaRPr lang="cs-CZ" sz="1600" b="1" dirty="0" smtClean="0"/>
          </a:p>
          <a:p>
            <a:pPr lvl="1"/>
            <a:r>
              <a:rPr lang="cs-CZ" sz="1400" b="1" dirty="0" smtClean="0"/>
              <a:t>subtitul 133D 322 </a:t>
            </a:r>
            <a:r>
              <a:rPr lang="cs-CZ" sz="1400" dirty="0" smtClean="0"/>
              <a:t>Zajištění Národního rozvojového programu mobility pro všechny</a:t>
            </a:r>
          </a:p>
          <a:p>
            <a:pPr>
              <a:buFont typeface="Arial" charset="0"/>
              <a:buNone/>
            </a:pPr>
            <a:endParaRPr lang="cs-CZ" sz="1800" dirty="0" smtClean="0"/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1"/>
          <p:cNvSpPr>
            <a:spLocks noGrp="1"/>
          </p:cNvSpPr>
          <p:nvPr>
            <p:ph idx="1"/>
          </p:nvPr>
        </p:nvSpPr>
        <p:spPr>
          <a:xfrm>
            <a:off x="1042988" y="1196975"/>
            <a:ext cx="7572375" cy="5040313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marL="0" indent="0" algn="ctr">
              <a:buFont typeface="Arial" charset="0"/>
              <a:buNone/>
            </a:pPr>
            <a:endParaRPr lang="cs-CZ" sz="1900" b="1" dirty="0" smtClean="0">
              <a:solidFill>
                <a:srgbClr val="418E96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cs-CZ" sz="1900" b="1" dirty="0" smtClean="0">
                <a:solidFill>
                  <a:srgbClr val="418E96"/>
                </a:solidFill>
              </a:rPr>
              <a:t>Dokumentace programu </a:t>
            </a:r>
          </a:p>
          <a:p>
            <a:pPr marL="0" indent="0" algn="ctr">
              <a:buNone/>
            </a:pPr>
            <a:r>
              <a:rPr lang="cs-CZ" sz="1900" b="1" dirty="0" smtClean="0">
                <a:solidFill>
                  <a:srgbClr val="418E96"/>
                </a:solidFill>
              </a:rPr>
              <a:t>133 320</a:t>
            </a:r>
            <a:br>
              <a:rPr lang="cs-CZ" sz="1900" b="1" dirty="0" smtClean="0">
                <a:solidFill>
                  <a:srgbClr val="418E96"/>
                </a:solidFill>
              </a:rPr>
            </a:br>
            <a:r>
              <a:rPr lang="cs-CZ" sz="1900" b="1" dirty="0">
                <a:solidFill>
                  <a:srgbClr val="418E96"/>
                </a:solidFill>
              </a:rPr>
              <a:t>Podpora zajištění vybraných investičních podpůrných opatření při vzdělávání dětí, žáků a studentů se speciálními vzdělávacími </a:t>
            </a:r>
            <a:r>
              <a:rPr lang="cs-CZ" sz="1900" b="1" dirty="0" smtClean="0">
                <a:solidFill>
                  <a:srgbClr val="418E96"/>
                </a:solidFill>
              </a:rPr>
              <a:t>potřebami</a:t>
            </a:r>
          </a:p>
          <a:p>
            <a:pPr marL="0" indent="0" algn="ctr">
              <a:buNone/>
            </a:pPr>
            <a:r>
              <a:rPr lang="cs-CZ" sz="1900" b="1" dirty="0" smtClean="0">
                <a:solidFill>
                  <a:srgbClr val="418E96"/>
                </a:solidFill>
              </a:rPr>
              <a:t>Subtitul </a:t>
            </a:r>
            <a:r>
              <a:rPr lang="cs-CZ" sz="1900" b="1" dirty="0">
                <a:solidFill>
                  <a:srgbClr val="418E96"/>
                </a:solidFill>
              </a:rPr>
              <a:t>133D 322 Zajištění Národního rozvojového programu mobility pro </a:t>
            </a:r>
            <a:r>
              <a:rPr lang="cs-CZ" sz="1900" b="1" dirty="0" smtClean="0">
                <a:solidFill>
                  <a:srgbClr val="418E96"/>
                </a:solidFill>
              </a:rPr>
              <a:t>všechny</a:t>
            </a:r>
          </a:p>
          <a:p>
            <a:pPr marL="914400" lvl="2" indent="0">
              <a:buNone/>
            </a:pPr>
            <a:endParaRPr lang="cs-CZ" sz="1900" b="1" dirty="0">
              <a:solidFill>
                <a:srgbClr val="418E96"/>
              </a:solidFill>
            </a:endParaRPr>
          </a:p>
          <a:p>
            <a:pPr lvl="2" algn="just">
              <a:buFont typeface="Wingdings" pitchFamily="2" charset="2"/>
              <a:buChar char="§"/>
            </a:pPr>
            <a:r>
              <a:rPr lang="cs-CZ" sz="1700" dirty="0" smtClean="0"/>
              <a:t>školy a školská zařízení, sportovní zařízení</a:t>
            </a:r>
          </a:p>
          <a:p>
            <a:pPr lvl="2" algn="just">
              <a:buFont typeface="Wingdings" pitchFamily="2" charset="2"/>
              <a:buChar char="§"/>
            </a:pPr>
            <a:r>
              <a:rPr lang="cs-CZ" sz="1700" dirty="0" smtClean="0"/>
              <a:t>školy a školská zařízení jsou </a:t>
            </a:r>
            <a:r>
              <a:rPr lang="cs-CZ" sz="1700" b="1" dirty="0" smtClean="0"/>
              <a:t>příspěvkové organizace </a:t>
            </a:r>
            <a:r>
              <a:rPr lang="cs-CZ" sz="1700" dirty="0" smtClean="0"/>
              <a:t>zřizované </a:t>
            </a:r>
            <a:r>
              <a:rPr lang="cs-CZ" sz="1700" b="1" dirty="0" smtClean="0"/>
              <a:t>územními samosprávnými celky </a:t>
            </a:r>
            <a:r>
              <a:rPr lang="cs-CZ" sz="1700" dirty="0" smtClean="0"/>
              <a:t>nebo </a:t>
            </a:r>
            <a:r>
              <a:rPr lang="cs-CZ" sz="1700" b="1" dirty="0" smtClean="0"/>
              <a:t>školské právnické osoby </a:t>
            </a:r>
            <a:r>
              <a:rPr lang="cs-CZ" sz="1700" dirty="0" smtClean="0"/>
              <a:t>zřizované</a:t>
            </a:r>
            <a:r>
              <a:rPr lang="cs-CZ" sz="1700" b="1" dirty="0" smtClean="0"/>
              <a:t> dobrovolnými svazky obcí</a:t>
            </a:r>
          </a:p>
          <a:p>
            <a:pPr lvl="2" algn="just">
              <a:buFont typeface="Wingdings" pitchFamily="2" charset="2"/>
              <a:buChar char="§"/>
            </a:pPr>
            <a:r>
              <a:rPr lang="cs-CZ" sz="1700" dirty="0" smtClean="0"/>
              <a:t>u škol a školských zařízení není v odůvodněných případech požadováno napojení na ucelenou bezbariérovou trasu</a:t>
            </a:r>
          </a:p>
          <a:p>
            <a:pPr lvl="2" algn="just">
              <a:buFont typeface="Wingdings" pitchFamily="2" charset="2"/>
              <a:buChar char="§"/>
            </a:pPr>
            <a:r>
              <a:rPr lang="cs-CZ" sz="1700" dirty="0" smtClean="0"/>
              <a:t>období </a:t>
            </a:r>
            <a:r>
              <a:rPr lang="cs-CZ" sz="1700" dirty="0"/>
              <a:t>1. 9. 2016 - 30. 6. 2021</a:t>
            </a:r>
            <a:endParaRPr lang="cs-CZ" sz="1700" b="1" dirty="0" smtClean="0"/>
          </a:p>
          <a:p>
            <a:pPr lvl="2" algn="just">
              <a:buFont typeface="Wingdings" pitchFamily="2" charset="2"/>
              <a:buChar char="§"/>
            </a:pPr>
            <a:r>
              <a:rPr lang="cs-CZ" sz="1700" b="1" dirty="0" smtClean="0"/>
              <a:t>alokace cca 10 mil. Kč ročně</a:t>
            </a:r>
          </a:p>
          <a:p>
            <a:pPr lvl="2" algn="just">
              <a:buFont typeface="Wingdings" pitchFamily="2" charset="2"/>
              <a:buChar char="§"/>
            </a:pPr>
            <a:r>
              <a:rPr lang="cs-CZ" sz="1700" dirty="0" smtClean="0"/>
              <a:t>50% spoluúčast žadatele</a:t>
            </a:r>
          </a:p>
          <a:p>
            <a:pPr lvl="2" algn="just">
              <a:buFont typeface="Wingdings" pitchFamily="2" charset="2"/>
              <a:buChar char="§"/>
            </a:pPr>
            <a:r>
              <a:rPr lang="cs-CZ" sz="1700" dirty="0" smtClean="0"/>
              <a:t>od r. 2006 poskytnuto 44 487 000 Kč</a:t>
            </a:r>
            <a:r>
              <a:rPr lang="cs-CZ" sz="1700" b="1" dirty="0" smtClean="0"/>
              <a:t> na 42 akcí</a:t>
            </a:r>
            <a:endParaRPr lang="cs-CZ" sz="1700" dirty="0" smtClean="0"/>
          </a:p>
          <a:p>
            <a:pPr lvl="2">
              <a:buFont typeface="Wingdings" pitchFamily="2" charset="2"/>
              <a:buChar char="§"/>
            </a:pPr>
            <a:endParaRPr lang="cs-CZ" sz="1700" dirty="0" smtClean="0"/>
          </a:p>
          <a:p>
            <a:pPr marL="0" indent="0">
              <a:buFont typeface="Arial" charset="0"/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05" name="Group 7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72707"/>
              </p:ext>
            </p:extLst>
          </p:nvPr>
        </p:nvGraphicFramePr>
        <p:xfrm>
          <a:off x="1835150" y="2527300"/>
          <a:ext cx="5977210" cy="3522028"/>
        </p:xfrm>
        <a:graphic>
          <a:graphicData uri="http://schemas.openxmlformats.org/drawingml/2006/table">
            <a:tbl>
              <a:tblPr/>
              <a:tblGrid>
                <a:gridCol w="1927225"/>
                <a:gridCol w="1943100"/>
                <a:gridCol w="210688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kraj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počet žádostí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dotace v mil. Kč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Plzeňský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14,334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Jihomoravský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5,447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Pardubický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2,990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Ústecký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2,858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Vysočina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4,723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Středočeský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2,341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Karlovarský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2,397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Jihočeský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0,628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Liberecký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1,250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Královéhradecký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1,273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Zlínský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4,175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Moravskoslezský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2,071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Hlavní město Praha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Olomoucký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Celkem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</a:tbl>
          </a:graphicData>
        </a:graphic>
      </p:graphicFrame>
      <p:sp>
        <p:nvSpPr>
          <p:cNvPr id="18503" name="TextovéPole 4"/>
          <p:cNvSpPr txBox="1">
            <a:spLocks noChangeArrowheads="1"/>
          </p:cNvSpPr>
          <p:nvPr/>
        </p:nvSpPr>
        <p:spPr bwMode="auto">
          <a:xfrm>
            <a:off x="1116013" y="1641475"/>
            <a:ext cx="73437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/>
            <a:r>
              <a:rPr lang="cs-CZ" b="1" dirty="0">
                <a:solidFill>
                  <a:srgbClr val="418E96"/>
                </a:solidFill>
                <a:latin typeface="Calibri" pitchFamily="34" charset="0"/>
              </a:rPr>
              <a:t>Rekapitulace akcí podle krajů</a:t>
            </a:r>
          </a:p>
          <a:p>
            <a:pPr algn="ctr"/>
            <a:r>
              <a:rPr lang="cs-CZ" b="1" dirty="0">
                <a:solidFill>
                  <a:srgbClr val="418E96"/>
                </a:solidFill>
                <a:latin typeface="Calibri" pitchFamily="34" charset="0"/>
              </a:rPr>
              <a:t> od r. 2006</a:t>
            </a:r>
          </a:p>
          <a:p>
            <a:pPr algn="ctr"/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 lnSpcReduction="10000"/>
          </a:bodyPr>
          <a:lstStyle/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Žádost o poskytnutí dotace z programu 133 320</a:t>
            </a:r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schválení záměru bezbariérové trasy Řídícím výborem NRPM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žádost MŠMT – odbor investic - správce programu upřesní doklady pro žádost o poskytnutí dotace a podmínky poskytnutí dotace v rozsahu dokumentace podle vyhlášky č. 560/2006 Sb.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příspěvková organizace a školská právnická osoba zřizovaná státem, krajem, obcí nebo dobrovolným svazkem obcí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doklady v žádosti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usnesení zastupitelstva nebo rady se souhlasem k podání žádosti MŠMT o dotaci a závazkem spolufinancování akce/projektu v minimální výši 50% z celkových nákladů akce/projektu 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zřizovací listina příspěvkové organizace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doklad o zápisu do rejstříku škola školských zařízení nebo školských právnických osob,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výpis z katastru nemovitostí včetně katastrální mapy ne starší 3 měsíců, čestné prohlášení, že na nemovitost není vedeno zástavní právo (podepsané oprávněnou osobou),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ostatní dokumenty - fotodokumentace, projektová dokumentace, položkový rozpočet, doklady podle stavebního zákona, apod.</a:t>
            </a:r>
          </a:p>
          <a:p>
            <a:pPr marL="857250" lvl="1" indent="-457200">
              <a:buFont typeface="Calibri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anchor="ctr">
            <a:normAutofit fontScale="92500" lnSpcReduction="20000"/>
          </a:bodyPr>
          <a:lstStyle/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endParaRPr lang="cs-CZ" sz="1800" b="1" dirty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Podmínky poskytnutí </a:t>
            </a:r>
            <a:r>
              <a:rPr lang="cs-CZ" sz="1800" b="1" smtClean="0">
                <a:solidFill>
                  <a:srgbClr val="418E96"/>
                </a:solidFill>
              </a:rPr>
              <a:t>dotace  </a:t>
            </a:r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Rozhodnutí o poskytnutí dotace podle § 14 zákona č. 218/2000 Sb.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Podmínky a pokyny pro další přípravu, zadání projektu a čerpání prostředků státního rozpočtu - nedílná součást Rozhodnutí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financování ex ante – kontrola textu zadávací dokumentace, odsouhlasení průběhu zadávacího řízení a výsledného návrhu smlouvy o dílo se zhotovitelem akce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uvolnění prostředků na základě oboustranně podepsaného smluvního závazku do rozpočtu příjemce prostřednictvím kraje (§ 19 zákona č. 218/2000 Sb.)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víceleté projekty, udržitelnost 10 let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změnu jakéhokoliv údaje Rozhodnutí je nutné projednat předem se správcem programu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uznatelné výdaje: projektová </a:t>
            </a:r>
            <a:r>
              <a:rPr lang="cs-CZ" dirty="0"/>
              <a:t>činnost a související přípravné činnosti (např. průzkumy, statické posudky, náklady na projektovou dokumentaci, autorský dozor </a:t>
            </a:r>
            <a:r>
              <a:rPr lang="cs-CZ" dirty="0" smtClean="0"/>
              <a:t>…), inženýrská </a:t>
            </a:r>
            <a:r>
              <a:rPr lang="cs-CZ" dirty="0"/>
              <a:t>činnost (technický dozor investora, koordinátor BOZP, organizátor výběrových řízení, apod.), stavební práce související se zajištěním bezbariérovosti školy/školského zařízení</a:t>
            </a:r>
            <a:r>
              <a:rPr lang="cs-CZ" dirty="0" smtClean="0"/>
              <a:t>, </a:t>
            </a:r>
            <a:r>
              <a:rPr lang="cs-CZ" dirty="0"/>
              <a:t>technologické vybavení (např. výtah, zdvihací plošina</a:t>
            </a:r>
            <a:r>
              <a:rPr lang="cs-CZ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f</a:t>
            </a:r>
            <a:r>
              <a:rPr lang="cs-CZ" dirty="0" smtClean="0"/>
              <a:t>inanční </a:t>
            </a:r>
            <a:r>
              <a:rPr lang="cs-CZ" dirty="0"/>
              <a:t>prostředky obcím a krajům a jim zřizovaným příspěvkovým organizacím budou převedeny v souladu s § 19 rozpočtových pravidel a v souladu s § 28 zákona č. 250/2000 Sb., o rozpočtových pravidlech územních rozpočtů, ve znění pozdějších předpisů, do rozpočtu příjemce prostřednictvím rozpočtu kraje.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  <a:p>
            <a:pPr algn="just">
              <a:buFont typeface="Arial" charset="0"/>
              <a:buNone/>
            </a:pPr>
            <a:endParaRPr lang="cs-CZ" dirty="0" smtClean="0"/>
          </a:p>
          <a:p>
            <a:pPr algn="just">
              <a:buFont typeface="Calibri" pitchFamily="34" charset="0"/>
              <a:buAutoNum type="arabicPeriod"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cs-CZ" sz="2400" b="1" dirty="0">
                <a:solidFill>
                  <a:srgbClr val="418E96"/>
                </a:solidFill>
              </a:rPr>
              <a:t>Ostatní programy pro školy a školská zařízení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Subtitul </a:t>
            </a:r>
            <a:r>
              <a:rPr lang="cs-CZ" sz="1800" b="1" dirty="0">
                <a:solidFill>
                  <a:srgbClr val="418E96"/>
                </a:solidFill>
              </a:rPr>
              <a:t>133D 321 </a:t>
            </a:r>
            <a:endParaRPr lang="cs-CZ" sz="1800" b="1" dirty="0" smtClean="0">
              <a:solidFill>
                <a:srgbClr val="418E96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sz="1800" dirty="0" smtClean="0">
                <a:solidFill>
                  <a:srgbClr val="418E96"/>
                </a:solidFill>
              </a:rPr>
              <a:t>Podpora </a:t>
            </a:r>
            <a:r>
              <a:rPr lang="cs-CZ" sz="1800" dirty="0">
                <a:solidFill>
                  <a:srgbClr val="418E96"/>
                </a:solidFill>
              </a:rPr>
              <a:t>zajištění vybraných investičních podpůrných opatření při vzdělávání dětí, žáků a studentů se speciálními vzdělávacími </a:t>
            </a:r>
            <a:r>
              <a:rPr lang="cs-CZ" sz="1800" dirty="0" smtClean="0">
                <a:solidFill>
                  <a:srgbClr val="418E96"/>
                </a:solidFill>
              </a:rPr>
              <a:t>potřebami</a:t>
            </a:r>
          </a:p>
          <a:p>
            <a:pPr marL="0" indent="0" algn="ctr">
              <a:lnSpc>
                <a:spcPct val="90000"/>
              </a:lnSpc>
              <a:buNone/>
            </a:pPr>
            <a:endParaRPr lang="cs-CZ" sz="1800" dirty="0">
              <a:solidFill>
                <a:srgbClr val="418E96"/>
              </a:solidFill>
            </a:endParaRPr>
          </a:p>
          <a:p>
            <a:pPr lvl="0" algn="just"/>
            <a:r>
              <a:rPr lang="cs-CZ" sz="1600" dirty="0" smtClean="0"/>
              <a:t>právnické </a:t>
            </a:r>
            <a:r>
              <a:rPr lang="cs-CZ" sz="1600" dirty="0"/>
              <a:t>osoby vykonávající činnost školy nebo školského </a:t>
            </a:r>
            <a:r>
              <a:rPr lang="cs-CZ" sz="1600" dirty="0" smtClean="0"/>
              <a:t>zařízení, </a:t>
            </a:r>
            <a:r>
              <a:rPr lang="cs-CZ" sz="1600" dirty="0"/>
              <a:t>které poskytují podpůrné opatření spočívající ve využití kompenzační pomůcky nebo speciální učební pomůcky, zapsané ve školském rejstříku všech </a:t>
            </a:r>
            <a:r>
              <a:rPr lang="cs-CZ" sz="1600" dirty="0" smtClean="0"/>
              <a:t>zřizovatelů</a:t>
            </a:r>
          </a:p>
          <a:p>
            <a:pPr algn="just"/>
            <a:r>
              <a:rPr lang="cs-CZ" sz="1600" dirty="0" smtClean="0"/>
              <a:t>pořízení </a:t>
            </a:r>
            <a:r>
              <a:rPr lang="cs-CZ" sz="1600" dirty="0"/>
              <a:t>dlouhodobého hmotného nebo nehmotného majetku ve formě kompenzačních pomůcek a speciálních učebních pomůcek </a:t>
            </a:r>
            <a:r>
              <a:rPr lang="cs-CZ" sz="1600" dirty="0" smtClean="0"/>
              <a:t>dle </a:t>
            </a:r>
            <a:r>
              <a:rPr lang="cs-CZ" sz="1600" dirty="0"/>
              <a:t>§ 16 odst. 2 písm. d) školského zákona </a:t>
            </a:r>
            <a:r>
              <a:rPr lang="cs-CZ" sz="1600" dirty="0" smtClean="0"/>
              <a:t>a dle </a:t>
            </a:r>
            <a:r>
              <a:rPr lang="cs-CZ" sz="1600" dirty="0"/>
              <a:t>vyhlášky č. 27/2016 </a:t>
            </a:r>
            <a:r>
              <a:rPr lang="cs-CZ" sz="1600" dirty="0" smtClean="0"/>
              <a:t>Sb. -</a:t>
            </a:r>
            <a:r>
              <a:rPr lang="cs-CZ" sz="1600" b="1" dirty="0" smtClean="0"/>
              <a:t> nejnižší </a:t>
            </a:r>
            <a:r>
              <a:rPr lang="cs-CZ" sz="1600" b="1" dirty="0"/>
              <a:t>předpokládaná pořizovací cena</a:t>
            </a:r>
            <a:r>
              <a:rPr lang="cs-CZ" sz="1600" dirty="0"/>
              <a:t> (včetně DPH) kompenzační pomůcky a speciální učební pomůcky </a:t>
            </a:r>
            <a:r>
              <a:rPr lang="cs-CZ" sz="1600" b="1" dirty="0"/>
              <a:t>musí převyšovat 40 000 Kč u hmotného majetku, resp. 60 000 Kč u nehmotného </a:t>
            </a:r>
            <a:r>
              <a:rPr lang="cs-CZ" sz="1600" b="1" dirty="0" smtClean="0"/>
              <a:t>majetku</a:t>
            </a:r>
            <a:r>
              <a:rPr lang="cs-CZ" sz="1600" dirty="0" smtClean="0"/>
              <a:t> </a:t>
            </a:r>
            <a:endParaRPr lang="cs-CZ" sz="1600" dirty="0"/>
          </a:p>
          <a:p>
            <a:pPr lvl="0" algn="just"/>
            <a:r>
              <a:rPr lang="cs-CZ" sz="1600" b="1" dirty="0" smtClean="0"/>
              <a:t>kompenzační pomůcka </a:t>
            </a:r>
            <a:r>
              <a:rPr lang="cs-CZ" sz="1600" dirty="0" smtClean="0"/>
              <a:t>– </a:t>
            </a:r>
            <a:r>
              <a:rPr lang="cs-CZ" sz="1600" dirty="0"/>
              <a:t>variantně </a:t>
            </a:r>
            <a:r>
              <a:rPr lang="cs-CZ" sz="1600" b="1" dirty="0"/>
              <a:t>schodolez, zápisník pro nevidomé, Braillský řádek, Braillská tiskárna, PC pracoviště pro žáky s nejtěžším </a:t>
            </a:r>
            <a:r>
              <a:rPr lang="cs-CZ" sz="1600" b="1" dirty="0" smtClean="0"/>
              <a:t>postižením</a:t>
            </a:r>
            <a:r>
              <a:rPr lang="cs-CZ" sz="1600" dirty="0" smtClean="0"/>
              <a:t> uvedené v části </a:t>
            </a:r>
            <a:r>
              <a:rPr lang="cs-CZ" sz="1600" dirty="0"/>
              <a:t>B </a:t>
            </a:r>
            <a:r>
              <a:rPr lang="cs-CZ" sz="1600" dirty="0" smtClean="0"/>
              <a:t>vyhlášky Přehledu </a:t>
            </a:r>
            <a:r>
              <a:rPr lang="cs-CZ" sz="1600" dirty="0"/>
              <a:t>podpůrných opatření </a:t>
            </a:r>
            <a:r>
              <a:rPr lang="cs-CZ" sz="1600" dirty="0" smtClean="0"/>
              <a:t>(obsahuje </a:t>
            </a:r>
            <a:r>
              <a:rPr lang="cs-CZ" sz="1600" dirty="0"/>
              <a:t>výčet a účel kompenzačních pomůcek a speciálních učebních pomůcek, jejich členění do stupňů podle organizační, pedagogické a finanční náročnosti a případná a pravidla pro jejich použití školou a školským </a:t>
            </a:r>
            <a:r>
              <a:rPr lang="cs-CZ" sz="1600" dirty="0" smtClean="0"/>
              <a:t>zařízením - součástí </a:t>
            </a:r>
            <a:r>
              <a:rPr lang="cs-CZ" sz="1600" dirty="0"/>
              <a:t>tohoto přehledu je v souladu s § 19 písm. b) školského zákona také </a:t>
            </a:r>
            <a:r>
              <a:rPr lang="cs-CZ" sz="1600" b="1" dirty="0"/>
              <a:t>vyjádření jejich normované finanční náročnosti pro účely poskytování finančních prostředků státního rozpočtu podle školského </a:t>
            </a:r>
            <a:r>
              <a:rPr lang="cs-CZ" sz="1600" b="1" dirty="0" smtClean="0"/>
              <a:t>zákona)</a:t>
            </a:r>
            <a:endParaRPr lang="cs-CZ" sz="1600" dirty="0"/>
          </a:p>
          <a:p>
            <a:pPr algn="just"/>
            <a:endParaRPr lang="cs-CZ" sz="1600" dirty="0"/>
          </a:p>
          <a:p>
            <a:pPr lvl="0"/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620327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Ostatní programy pro školy a školská zařízení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MŠMT - </a:t>
            </a:r>
            <a:r>
              <a:rPr lang="cs-CZ" sz="1600" dirty="0" smtClean="0"/>
              <a:t>133 310 Rozvoj výukových kapacit mateřských a základních škol zřizovaných územně samosprávnými celky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Ministerstvo financí - </a:t>
            </a:r>
            <a:r>
              <a:rPr lang="cs-CZ" sz="1600" dirty="0" smtClean="0"/>
              <a:t>Podprogram 298213 – Podpora rozvoje a obnovy materiálně technické základny regionálních škol v okolí velkých měst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Ministerstvo pro místní rozvoj - </a:t>
            </a:r>
            <a:r>
              <a:rPr lang="cs-CZ" sz="1600" dirty="0" smtClean="0"/>
              <a:t>Integrovaný regionální operační program (IROP), Prioritní osa 2, Specifický cíl 2.4,  Zvýšení kvality a dostupnosti infrastruktury pro vzdělávání a celoživotní učení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Hlavní město Praha - </a:t>
            </a:r>
            <a:r>
              <a:rPr lang="cs-CZ" sz="1600" dirty="0" smtClean="0"/>
              <a:t>Operační program Praha – pól růstu Prioritní osa 4, Specifický cíl 4.1: Dosažení dostatečné kapacity a zkvalitnění předškolního, základního a středního vzdělávání</a:t>
            </a:r>
          </a:p>
          <a:p>
            <a:pPr algn="just">
              <a:lnSpc>
                <a:spcPct val="90000"/>
              </a:lnSpc>
            </a:pPr>
            <a:endParaRPr lang="cs-CZ" b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b="1" i="1" dirty="0" smtClean="0"/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anchor="ctr"/>
          <a:lstStyle/>
          <a:p>
            <a:pPr algn="ctr">
              <a:buFont typeface="Arial" charset="0"/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Děkuji za pozornost.</a:t>
            </a:r>
          </a:p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			          </a:t>
            </a:r>
          </a:p>
          <a:p>
            <a:pPr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					</a:t>
            </a:r>
            <a:r>
              <a:rPr lang="cs-CZ" sz="1400" b="1" dirty="0" smtClean="0"/>
              <a:t>Ing. Yveta Kurfürstová</a:t>
            </a:r>
          </a:p>
          <a:p>
            <a:pPr>
              <a:buFont typeface="Arial" charset="0"/>
              <a:buNone/>
            </a:pPr>
            <a:r>
              <a:rPr lang="cs-CZ" sz="1400" b="1" dirty="0" smtClean="0"/>
              <a:t>			          		ředitelka odboru investic MŠMT</a:t>
            </a:r>
          </a:p>
          <a:p>
            <a:pPr>
              <a:buFont typeface="Arial" charset="0"/>
              <a:buNone/>
            </a:pPr>
            <a:r>
              <a:rPr lang="cs-CZ" sz="1400" b="1" dirty="0" smtClean="0"/>
              <a:t>			          		tel: 234 812 201, </a:t>
            </a:r>
          </a:p>
          <a:p>
            <a:pPr>
              <a:buFont typeface="Arial" charset="0"/>
              <a:buNone/>
            </a:pPr>
            <a:r>
              <a:rPr lang="cs-CZ" sz="1400" b="1" dirty="0" smtClean="0"/>
              <a:t>			          		e-mail: yveta.kurfurstova@msmt.cz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</TotalTime>
  <Words>709</Words>
  <Application>Microsoft Office PowerPoint</Application>
  <PresentationFormat>Předvádění na obrazovce (4:3)</PresentationFormat>
  <Paragraphs>134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Národní rozvojový program mobility pro všechny    8. března 2018 Odbor investic MŠMT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Espinoza Blanka</cp:lastModifiedBy>
  <cp:revision>179</cp:revision>
  <cp:lastPrinted>2016-04-04T14:32:17Z</cp:lastPrinted>
  <dcterms:created xsi:type="dcterms:W3CDTF">2013-10-09T10:41:53Z</dcterms:created>
  <dcterms:modified xsi:type="dcterms:W3CDTF">2018-03-09T06:53:18Z</dcterms:modified>
</cp:coreProperties>
</file>