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handoutMasterIdLst>
    <p:handoutMasterId r:id="rId33"/>
  </p:handoutMasterIdLst>
  <p:sldIdLst>
    <p:sldId id="308" r:id="rId2"/>
    <p:sldId id="312" r:id="rId3"/>
    <p:sldId id="266" r:id="rId4"/>
    <p:sldId id="256" r:id="rId5"/>
    <p:sldId id="257" r:id="rId6"/>
    <p:sldId id="294" r:id="rId7"/>
    <p:sldId id="260" r:id="rId8"/>
    <p:sldId id="291" r:id="rId9"/>
    <p:sldId id="262" r:id="rId10"/>
    <p:sldId id="264" r:id="rId11"/>
    <p:sldId id="265" r:id="rId12"/>
    <p:sldId id="278" r:id="rId13"/>
    <p:sldId id="276" r:id="rId14"/>
    <p:sldId id="277" r:id="rId15"/>
    <p:sldId id="269" r:id="rId16"/>
    <p:sldId id="287" r:id="rId17"/>
    <p:sldId id="303" r:id="rId18"/>
    <p:sldId id="270" r:id="rId19"/>
    <p:sldId id="328" r:id="rId20"/>
    <p:sldId id="314" r:id="rId21"/>
    <p:sldId id="325" r:id="rId22"/>
    <p:sldId id="326" r:id="rId23"/>
    <p:sldId id="327" r:id="rId24"/>
    <p:sldId id="319" r:id="rId25"/>
    <p:sldId id="324" r:id="rId26"/>
    <p:sldId id="321" r:id="rId27"/>
    <p:sldId id="322" r:id="rId28"/>
    <p:sldId id="306" r:id="rId29"/>
    <p:sldId id="289" r:id="rId30"/>
    <p:sldId id="290" r:id="rId31"/>
    <p:sldId id="274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2D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43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\slp\4502_vvz\mobilita%20od%20r.%202016\8_souhrnn&#233;%20informace,%20statistiky\souhrnn&#233;%20od%202005\po&#269;et%20doporu&#269;en&#253;ch%20z&#225;m&#283;r&#367;%20dle%20kraj&#367;%202005-dosu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\slp\4502_vvz\mobilita%20od%20r.%202016\8_souhrnn&#233;%20informace,%20statistiky\souhrnn&#233;%20od%202005\celkov&#233;%20v&#253;daje%20resort&#367;%20na%20NRP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počet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List1!$A$2:$A$15</c:f>
              <c:strCache>
                <c:ptCount val="14"/>
                <c:pt idx="0">
                  <c:v>Středočeský kraj</c:v>
                </c:pt>
                <c:pt idx="1">
                  <c:v>Jihočeský kraj</c:v>
                </c:pt>
                <c:pt idx="2">
                  <c:v>Plzeňský kraj</c:v>
                </c:pt>
                <c:pt idx="3">
                  <c:v>Karlovarský kraj</c:v>
                </c:pt>
                <c:pt idx="4">
                  <c:v>Ústecký kraj</c:v>
                </c:pt>
                <c:pt idx="5">
                  <c:v>Liberecký</c:v>
                </c:pt>
                <c:pt idx="6">
                  <c:v>Královéhradecký kraj</c:v>
                </c:pt>
                <c:pt idx="7">
                  <c:v>Pardubický kraj</c:v>
                </c:pt>
                <c:pt idx="8">
                  <c:v>Kraj Vysočina</c:v>
                </c:pt>
                <c:pt idx="9">
                  <c:v>Jihomoravský kraj</c:v>
                </c:pt>
                <c:pt idx="10">
                  <c:v>Olomoucký kraj</c:v>
                </c:pt>
                <c:pt idx="11">
                  <c:v>Moravskoslezský kraj</c:v>
                </c:pt>
                <c:pt idx="12">
                  <c:v>Zlínský kraj</c:v>
                </c:pt>
                <c:pt idx="13">
                  <c:v>Praha</c:v>
                </c:pt>
              </c:strCache>
            </c:strRef>
          </c:cat>
          <c:val>
            <c:numRef>
              <c:f>List1!$B$2:$B$15</c:f>
              <c:numCache>
                <c:formatCode>General</c:formatCode>
                <c:ptCount val="14"/>
                <c:pt idx="0">
                  <c:v>24</c:v>
                </c:pt>
                <c:pt idx="1">
                  <c:v>22</c:v>
                </c:pt>
                <c:pt idx="2">
                  <c:v>50</c:v>
                </c:pt>
                <c:pt idx="3">
                  <c:v>9</c:v>
                </c:pt>
                <c:pt idx="4">
                  <c:v>23</c:v>
                </c:pt>
                <c:pt idx="5">
                  <c:v>18</c:v>
                </c:pt>
                <c:pt idx="6">
                  <c:v>5</c:v>
                </c:pt>
                <c:pt idx="7">
                  <c:v>15</c:v>
                </c:pt>
                <c:pt idx="8">
                  <c:v>15</c:v>
                </c:pt>
                <c:pt idx="9">
                  <c:v>46</c:v>
                </c:pt>
                <c:pt idx="10">
                  <c:v>16</c:v>
                </c:pt>
                <c:pt idx="11">
                  <c:v>23</c:v>
                </c:pt>
                <c:pt idx="12">
                  <c:v>23</c:v>
                </c:pt>
                <c:pt idx="1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06-4D7E-8679-2A76CBA308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6833536"/>
        <c:axId val="76834688"/>
      </c:barChart>
      <c:catAx>
        <c:axId val="76833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6834688"/>
        <c:crosses val="autoZero"/>
        <c:auto val="1"/>
        <c:lblAlgn val="ctr"/>
        <c:lblOffset val="100"/>
        <c:noMultiLvlLbl val="0"/>
      </c:catAx>
      <c:valAx>
        <c:axId val="76834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76833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8591763806179"/>
          <c:y val="1.8455786658625233E-2"/>
          <c:w val="0.86174365199983172"/>
          <c:h val="0.88802682638437003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cat>
            <c:numRef>
              <c:f>List1!$A$2:$A$16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List1!$B$2:$B$16</c:f>
              <c:numCache>
                <c:formatCode>General</c:formatCode>
                <c:ptCount val="15"/>
                <c:pt idx="0">
                  <c:v>28500000</c:v>
                </c:pt>
                <c:pt idx="1">
                  <c:v>49500000</c:v>
                </c:pt>
                <c:pt idx="2">
                  <c:v>90500000</c:v>
                </c:pt>
                <c:pt idx="3">
                  <c:v>91000000</c:v>
                </c:pt>
                <c:pt idx="4">
                  <c:v>51000000</c:v>
                </c:pt>
                <c:pt idx="5">
                  <c:v>90000000</c:v>
                </c:pt>
                <c:pt idx="6">
                  <c:v>38500000</c:v>
                </c:pt>
                <c:pt idx="7">
                  <c:v>46000000</c:v>
                </c:pt>
                <c:pt idx="8">
                  <c:v>55164216</c:v>
                </c:pt>
                <c:pt idx="9">
                  <c:v>31693201</c:v>
                </c:pt>
                <c:pt idx="10">
                  <c:v>61739124</c:v>
                </c:pt>
                <c:pt idx="11">
                  <c:v>33832254</c:v>
                </c:pt>
                <c:pt idx="12">
                  <c:v>44672616</c:v>
                </c:pt>
                <c:pt idx="13">
                  <c:v>63470265</c:v>
                </c:pt>
                <c:pt idx="14">
                  <c:v>75704150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2A-4F38-8018-7BAF4F285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137792"/>
        <c:axId val="77139328"/>
      </c:barChart>
      <c:catAx>
        <c:axId val="7713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139328"/>
        <c:crosses val="autoZero"/>
        <c:auto val="1"/>
        <c:lblAlgn val="ctr"/>
        <c:lblOffset val="100"/>
        <c:noMultiLvlLbl val="0"/>
      </c:catAx>
      <c:valAx>
        <c:axId val="7713932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77137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ED5B0-17D1-4B16-8813-B197CB4E7E5E}" type="datetimeFigureOut">
              <a:rPr lang="cs-CZ" smtClean="0"/>
              <a:t>22.02.2021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E7591-4DD0-4CEE-AEFA-6921919820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2908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747B2FC-0128-4CC7-AAAD-919AA63A8C49}" type="datetimeFigureOut">
              <a:rPr lang="cs-CZ" smtClean="0"/>
              <a:t>22.02.2021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22.02.2021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22.02.2021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22.02.2021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22.02.2021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22.02.2021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22.02.2021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22.02.2021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22.02.2021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22.02.2021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22.02.2021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747B2FC-0128-4CC7-AAAD-919AA63A8C49}" type="datetimeFigureOut">
              <a:rPr lang="cs-CZ" smtClean="0"/>
              <a:t>22.02.2021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da.cz/cz/ppov/vvzpo/program-mobility/podklady-pro-zpracovani-zameru-bezbarierove-trasy-15623/" TargetMode="External"/><Relationship Id="rId2" Type="http://schemas.openxmlformats.org/officeDocument/2006/relationships/hyperlink" Target="https://www.vlada.cz/cz/ppov/vvzpo/program-mobility/program-mobility-79350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:\4502_vvz\Petra Nováková\vzory, žádanky, směrnice\logo ÚV\znacka_varianty_fin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6" t="72660" r="21046" b="14764"/>
          <a:stretch/>
        </p:blipFill>
        <p:spPr bwMode="auto">
          <a:xfrm>
            <a:off x="611560" y="404664"/>
            <a:ext cx="3774520" cy="115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912920" y="1988840"/>
            <a:ext cx="760612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Bezbariérová města a obce</a:t>
            </a:r>
          </a:p>
          <a:p>
            <a:pPr algn="ctr"/>
            <a:r>
              <a:rPr lang="cs-CZ" b="1" dirty="0"/>
              <a:t>Národní rozvojový program mobility pro </a:t>
            </a:r>
            <a:r>
              <a:rPr lang="cs-CZ" b="1" dirty="0" smtClean="0"/>
              <a:t>všechny</a:t>
            </a:r>
            <a:endParaRPr lang="cs-CZ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s-CZ" sz="3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/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Jak 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zpřístupnit veřejné budovy </a:t>
            </a:r>
            <a:b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pěší trasy ve městech a obcích prostřednictvím příspěvku ze státního 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rozpočtu</a:t>
            </a:r>
            <a:endParaRPr lang="cs-CZ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/>
            <a:endParaRPr lang="cs-CZ" sz="32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/>
            <a:endParaRPr lang="cs-CZ" sz="1600" b="1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/>
            <a:r>
              <a:rPr lang="cs-CZ" sz="1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online seminář 18. 2. 2021</a:t>
            </a:r>
          </a:p>
        </p:txBody>
      </p:sp>
      <p:pic>
        <p:nvPicPr>
          <p:cNvPr id="5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454" y="327676"/>
            <a:ext cx="3506594" cy="12358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Přímá spojnice 7"/>
          <p:cNvCxnSpPr/>
          <p:nvPr/>
        </p:nvCxnSpPr>
        <p:spPr>
          <a:xfrm>
            <a:off x="395536" y="1916832"/>
            <a:ext cx="83529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395536" y="5373216"/>
            <a:ext cx="83529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30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Budovy vzdělávacích, sportovních a kulturních zařízení</a:t>
            </a:r>
            <a:endParaRPr lang="cs-CZ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1844824"/>
            <a:ext cx="7622232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Školy, školská zařízení a sportovní zařízení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Muzea, knihovny, divadla, kina apod.</a:t>
            </a:r>
          </a:p>
          <a:p>
            <a:pPr marL="45720" indent="0">
              <a:buNone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buNone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Plzeň – Gymnázium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rantiška Křižíka, 2017                                Dobříš – vstup do knihovny, 2014</a:t>
            </a:r>
          </a:p>
        </p:txBody>
      </p:sp>
      <p:pic>
        <p:nvPicPr>
          <p:cNvPr id="1026" name="Picture 2" descr="http://www.regionplzen.cz/uws_images/firmy/049557/clanky/na-krizikove-gymnaziu-otevre-bezbarierove-upravy-jan-potmesil-a-vernisaz-vystavy-137650/bezbarirovv-pravy-gymnzia_31760_plzensko_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06" y="3140968"/>
            <a:ext cx="3810903" cy="253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10891"/>
            <a:ext cx="4104456" cy="256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0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41440" cy="1442674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Budovy zařízení poskytujících zdravotní a sociální služby </a:t>
            </a:r>
            <a:br>
              <a:rPr lang="cs-CZ" sz="4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domy zvláštního určení</a:t>
            </a:r>
            <a:endParaRPr lang="cs-CZ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1484784"/>
            <a:ext cx="7704856" cy="4989168"/>
          </a:xfrm>
        </p:spPr>
        <p:txBody>
          <a:bodyPr>
            <a:normAutofit/>
          </a:bodyPr>
          <a:lstStyle/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Zařízení zdravotních služeb – nemocnice, zdravotní střediska apod.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Zařízení sociálních služeb – domovy pro seniory, domovy pro osoby se zdravotním postižením apod.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Domy zvláštního určení – zejména DPS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15616" y="5157192"/>
            <a:ext cx="3528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Poliklinika Milevsko – bezbariérový přístup</a:t>
            </a:r>
          </a:p>
          <a:p>
            <a:pPr algn="ctr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4365104"/>
            <a:ext cx="3100784" cy="185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93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280" y="332657"/>
            <a:ext cx="8041440" cy="1296144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ošty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40768"/>
            <a:ext cx="7467600" cy="4648957"/>
          </a:xfrm>
        </p:spPr>
        <p:txBody>
          <a:bodyPr/>
          <a:lstStyle/>
          <a:p>
            <a:pPr marL="0" indent="0">
              <a:buNone/>
            </a:pPr>
            <a:endParaRPr lang="cs-CZ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Odstraňování bariér v budovách pošt je plně financováno z rozpočtu České pošty s. p.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36912"/>
            <a:ext cx="420826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483768" y="6021288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Bezbariérový vstup – pošta, Kravaře u Hlučína, 2016 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2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Zpřístupňování budov zajišťujících dopravní služby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04864"/>
            <a:ext cx="7467600" cy="378486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Budovy železničních stanic a autobusových nádraží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Financování je podílové a příslušnými zdroji jsou rozpočet vlastníka infrastruktury, SFDI nebo MD a další (rozpočet kraje, obcí a měst)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45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Zpřístupňování komunikací pro chodce a veřejné dopravy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Zpřístupňování pěších tras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Odstraňování bariér stavebního charakteru ve vnitrostátní veřejné linkové osobní dopravě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Vybavení dopravních prostředků informačními a signalizačními zařízeními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Veřejné informační a odbavovací systémy pro osoby se sníženou schopností pohybu a orientace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Financování je podílové a příslušnými zdroji jsou rozpočet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dopravce, resp. vlastníka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infrastruktury, SFDI nebo MD a další (rozpočet kraje, obcí a měst)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7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41440" cy="864096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Zdroje financování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8200" y="1268760"/>
            <a:ext cx="7766248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30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Ministerstva 10 mil. Kč na rok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Ministerstvo pro místní rozvoj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Ministerstvo financí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Ministerstvo kultury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Ministerstvo spravedlnosti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Ministerstvo zdravotnictví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Ministerstvo školství, mládeže a tělovýchovy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Ministerstvo práce a sociálních věcí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Ministerstvo dopravy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Ministerstvo vnitra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30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fond dopravní infrastruktury 100 mil. Kč na rok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000" b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30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Česká pošta, s. p. 10 mil. Kč na rok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2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041440" cy="1008112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Financování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1988840"/>
            <a:ext cx="8064896" cy="40324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Schválený záměr v NRPM je </a:t>
            </a: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nutný pro získání příspěvku na jednotlivé projekty 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 dotačních titulů příslušných rezortů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8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vlastní příspěvek na akci lze požádat       až po schválení celého záměru v NRPM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0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 při vytváření záměru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provedení analýzy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bezbariérovosti 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koncepce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odstraňování bariér (audit, generel bezbariérových tras)</a:t>
            </a:r>
          </a:p>
          <a:p>
            <a:pPr algn="just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spolupráce města a projektanta s organizacemi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osob se zdravotním postižením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 mapování bariér a navrhování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trasy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ucelenost bezbariérové trasy, koncepčnost návrhu</a:t>
            </a:r>
          </a:p>
          <a:p>
            <a:pPr algn="just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konzultace projektů s příslušnými rezorty a institucemi ještě ve fázi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přípravy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soulad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projektové dokumentace s platnou legislativou vztahující se na bezbariérové užívání staveb (stavební zákon, vyhláška č.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398/2009 Sb.,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normy aj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Šipka doprava 3"/>
          <p:cNvSpPr/>
          <p:nvPr/>
        </p:nvSpPr>
        <p:spPr>
          <a:xfrm flipV="1">
            <a:off x="5724128" y="2145806"/>
            <a:ext cx="504056" cy="13886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792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 záměru bezbariérové trasy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4869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800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Formulář pro předkládání záměrů bezbariérových </a:t>
            </a:r>
            <a:r>
              <a:rPr lang="cs-CZ" sz="18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obsahuje: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Identifikaci předkladatele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Celkovou výši rozpočtovaných nákladů na realizaci záměru a celkovou výši požadované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dotace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Harmonogram realizace bezbariérové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trasy – max. 3 roky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Charakteristika řešeného území a demografické údaje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Přehled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současného stavu v oblasti odstraňování bariér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 obci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Popis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plánované bezbariérové trasy a lokalizace záměru (mapa)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Popis jednotlivých dílčích projektů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kterých má být realizací záměru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dosaženo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cs-CZ" sz="1800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Projektová dokumentace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rozsahu minimálně DUR nebo DSP, u výtahů, zdvihacích plošin apod. technická specifikace zařízení, rozklíčování nákladů (rozpočet)</a:t>
            </a:r>
          </a:p>
          <a:p>
            <a:pPr marL="45720" indent="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8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16497"/>
            <a:ext cx="4671471" cy="650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81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19781" y="1556792"/>
            <a:ext cx="8511480" cy="2736304"/>
          </a:xfrm>
        </p:spPr>
        <p:txBody>
          <a:bodyPr anchor="ctr">
            <a:normAutofit fontScale="90000"/>
          </a:bodyPr>
          <a:lstStyle/>
          <a:p>
            <a:pPr algn="r"/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Zásady a pravidla </a:t>
            </a:r>
            <a:br>
              <a:rPr lang="cs-CZ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Národního rozvojového programu</a:t>
            </a:r>
            <a:br>
              <a:rPr lang="cs-CZ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mobility pro všechny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b="1" cap="none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89805" y="3645024"/>
            <a:ext cx="83529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cs-CZ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cs-CZ" sz="4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		   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Mgr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Blanka Espinoza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tajemnice 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Řídícího výboru NRPM</a:t>
            </a:r>
          </a:p>
          <a:p>
            <a:pPr algn="r"/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34327"/>
            <a:ext cx="1512168" cy="146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Y:\4502_vvz\Petra Nováková\vzory, žádanky, směrnice\logo ÚV\znacka_varianty_f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6" t="72660" r="21046" b="14764"/>
          <a:stretch/>
        </p:blipFill>
        <p:spPr bwMode="auto">
          <a:xfrm>
            <a:off x="365433" y="260648"/>
            <a:ext cx="3774520" cy="115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43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5432"/>
            <a:ext cx="8382892" cy="582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025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2940"/>
            <a:ext cx="4636579" cy="643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17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4479071" cy="630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066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20" y="188640"/>
            <a:ext cx="4678893" cy="63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350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297036" cy="583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925" y="282419"/>
            <a:ext cx="4320446" cy="59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384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4453914" cy="61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6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 záměru bezbariérové trasy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72816"/>
            <a:ext cx="7467600" cy="4216909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Vyjádření kompetentního orgánu veřejné správy o veřejné prospěšnosti plánované bezbariérové trasy</a:t>
            </a: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Vyjádření příslušného úřadu územního plánování o souladu plánované bezbariérové trasy s platným územním plánem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Vyjádření odborníka na bezbariérové řešení staveb nebo vyjádření místní či krajské organizace/organizací osob se zdravotním postižením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Doklady o vlastnictví nebo spoluvlastnictví pozemků a objektů, kterých se trasa týká </a:t>
            </a: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Čestné prohlášení statutárního zástupce obce o vlastních prostředcích účelově určených na realizaci záměru v příslušném kalendářním roce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8651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Předložení záměru a jeho hodnocení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32856"/>
            <a:ext cx="7467600" cy="3856869"/>
          </a:xfrm>
        </p:spPr>
        <p:txBody>
          <a:bodyPr>
            <a:normAutofit fontScale="92500"/>
          </a:bodyPr>
          <a:lstStyle/>
          <a:p>
            <a:pPr algn="just"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posouzení záměru Řídícím výborem NRPM</a:t>
            </a:r>
          </a:p>
          <a:p>
            <a:pPr algn="just"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postoupení záměru k posouzení Hodnotitelské komisi</a:t>
            </a:r>
          </a:p>
          <a:p>
            <a:pPr algn="just"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konečné 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rozhodnutí Řídícího výboru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(doporučení k financování, doporučení s výhradami, doporučení záměru k přepracování)</a:t>
            </a:r>
          </a:p>
          <a:p>
            <a:pPr algn="just"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předložení žádostí o finanční příspěvek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na jednotlivé projekty u příslušného resortu ve vyhlášených termínech</a:t>
            </a:r>
          </a:p>
          <a:p>
            <a:pPr algn="just"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samotná realizace záměru</a:t>
            </a:r>
          </a:p>
          <a:p>
            <a:pPr algn="just"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sledování realizace záměru (vyhodnocení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36432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280" y="188641"/>
            <a:ext cx="8041440" cy="1296144"/>
          </a:xfrm>
        </p:spPr>
        <p:txBody>
          <a:bodyPr/>
          <a:lstStyle/>
          <a:p>
            <a:r>
              <a:rPr lang="cs-CZ" sz="4400" dirty="0" smtClean="0">
                <a:solidFill>
                  <a:schemeClr val="accent1">
                    <a:lumMod val="75000"/>
                  </a:schemeClr>
                </a:solidFill>
              </a:rPr>
              <a:t>NRPM 2005 - 2020</a:t>
            </a:r>
            <a:endParaRPr lang="cs-CZ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608322"/>
              </p:ext>
            </p:extLst>
          </p:nvPr>
        </p:nvGraphicFramePr>
        <p:xfrm>
          <a:off x="1547664" y="1268760"/>
          <a:ext cx="6048672" cy="492262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716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6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24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185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Počet podaných záměrů</a:t>
                      </a:r>
                      <a:endParaRPr lang="cs-CZ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Počet záměrů doporučených k financování</a:t>
                      </a:r>
                      <a:endParaRPr lang="cs-CZ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Počet doporučených záměrů v %</a:t>
                      </a:r>
                      <a:endParaRPr lang="cs-CZ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4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2004</a:t>
                      </a:r>
                      <a:endParaRPr lang="cs-CZ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11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82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74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2005</a:t>
                      </a:r>
                      <a:endParaRPr lang="cs-CZ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40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26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65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74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2006</a:t>
                      </a:r>
                      <a:endParaRPr lang="cs-CZ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43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34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79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74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2007</a:t>
                      </a:r>
                      <a:endParaRPr lang="cs-CZ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36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25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69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74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2008</a:t>
                      </a:r>
                      <a:endParaRPr lang="cs-CZ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25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10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40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74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2009</a:t>
                      </a:r>
                      <a:endParaRPr lang="cs-CZ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29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16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55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74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2010</a:t>
                      </a:r>
                      <a:endParaRPr lang="cs-CZ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24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16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67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74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2011</a:t>
                      </a:r>
                      <a:endParaRPr lang="cs-CZ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32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15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47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74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2012</a:t>
                      </a:r>
                      <a:endParaRPr lang="cs-CZ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48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24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50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74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2013</a:t>
                      </a:r>
                      <a:endParaRPr lang="cs-CZ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28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15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54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74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2014</a:t>
                      </a:r>
                      <a:endParaRPr lang="cs-CZ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18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10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56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74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2015</a:t>
                      </a:r>
                      <a:endParaRPr lang="cs-CZ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17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53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74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2016</a:t>
                      </a:r>
                      <a:endParaRPr lang="cs-CZ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39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21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54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74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2017</a:t>
                      </a:r>
                      <a:endParaRPr lang="cs-CZ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32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20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63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747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cs-CZ" sz="1100" b="1" u="none" strike="noStrike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cs-CZ" sz="1100" b="1" u="none" strike="noStrike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cs-CZ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cs-CZ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cs-CZ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cs-CZ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cs-CZ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endParaRPr lang="cs-CZ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747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cs-CZ" sz="1100" b="1" u="none" strike="noStrike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cs-CZ" sz="1100" b="1" u="none" strike="noStrike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747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cs-CZ" sz="1100" b="1" u="none" strike="noStrike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cs-CZ" sz="1100" b="1" u="none" strike="noStrike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cs-CZ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cs-CZ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cs-CZ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cs-CZ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cs-CZ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  <a:endParaRPr lang="cs-CZ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74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celkem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501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292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858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Počet záměrů doporučených k financování dle krajů do 2020</a:t>
            </a:r>
            <a:endParaRPr lang="cs-CZ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719306"/>
              </p:ext>
            </p:extLst>
          </p:nvPr>
        </p:nvGraphicFramePr>
        <p:xfrm>
          <a:off x="1259632" y="2038350"/>
          <a:ext cx="6912768" cy="4054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6554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 příspěvku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1772816"/>
            <a:ext cx="7467600" cy="4536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Základní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Cíl programu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Opatření prováděná v rámci programu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Zdroje financování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bsah předkládaného záměru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Postup při hodnocení záměru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NRPM v letech 2005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  <a:p>
            <a:pPr marL="0" indent="0">
              <a:lnSpc>
                <a:spcPct val="150000"/>
              </a:lnSpc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32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Finanční podpora NRPM ze státního rozpočtu 2005-2020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  </a:t>
            </a:r>
            <a:endParaRPr lang="cs-CZ" dirty="0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9091016"/>
              </p:ext>
            </p:extLst>
          </p:nvPr>
        </p:nvGraphicFramePr>
        <p:xfrm>
          <a:off x="971600" y="2276872"/>
          <a:ext cx="741682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6354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066130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ontakty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55576" y="1484784"/>
            <a:ext cx="7704856" cy="5184576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Oddělení sekretariátu </a:t>
            </a:r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Vládního výboru </a:t>
            </a:r>
            <a:r>
              <a:rPr lang="cs-CZ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pro osoby se zdravotním postižením</a:t>
            </a:r>
            <a:endParaRPr lang="cs-CZ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endParaRPr lang="cs-CZ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endParaRPr lang="cs-CZ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endParaRPr lang="cs-CZ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Úřad 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vlády ČR</a:t>
            </a: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Nábřeží Edvarda Beneše 4, </a:t>
            </a:r>
            <a:endParaRPr lang="cs-CZ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 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 Praha </a:t>
            </a: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0" indent="0" algn="ctr">
              <a:buFontTx/>
              <a:buNone/>
            </a:pPr>
            <a:endParaRPr lang="cs-CZ" sz="1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endParaRPr lang="cs-CZ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cs-CZ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FontTx/>
              <a:buNone/>
            </a:pP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   tel.: </a:t>
            </a: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224 002 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718	</a:t>
            </a: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</a:p>
          <a:p>
            <a:pPr marL="0" indent="0">
              <a:spcAft>
                <a:spcPts val="1200"/>
              </a:spcAft>
              <a:buFontTx/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   </a:t>
            </a: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email: </a:t>
            </a:r>
            <a:r>
              <a:rPr lang="cs-CZ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espinoza.blanka@vlada.cz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35000"/>
              </a:spcBef>
              <a:spcAft>
                <a:spcPts val="1800"/>
              </a:spcAft>
              <a:buNone/>
            </a:pP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   www.vvozp.vlada.cz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35000"/>
              </a:spcBef>
              <a:buFont typeface="Wingdings" pitchFamily="2" charset="2"/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729" y="2276872"/>
            <a:ext cx="1156550" cy="111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84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dokumenty 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683568" y="2038388"/>
            <a:ext cx="8136904" cy="3951337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Vládní plán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financování Národního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rozvojového programu mobility pro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všechny na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období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2016-2025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rozvojový program mobility pro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všechny </a:t>
            </a: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://www.vlada.cz/cz/ppov/vvzpo/program-mobility/program-mobility-79350/</a:t>
            </a:r>
            <a:endParaRPr lang="cs-CZ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 při zpracování záměru bezbariérové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trasy – 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Manuál pro předkladatele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Formulář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předložení záměru bezbariérové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trasy </a:t>
            </a:r>
            <a:r>
              <a:rPr lang="cs-CZ" dirty="0" smtClean="0">
                <a:hlinkClick r:id="rId3"/>
              </a:rPr>
              <a:t>https</a:t>
            </a:r>
            <a:r>
              <a:rPr lang="cs-CZ" dirty="0">
                <a:hlinkClick r:id="rId3"/>
              </a:rPr>
              <a:t>://www.vlada.cz/cz/ppov/vvzpo/program-mobility/podklady-pro-zpracovani-zameru-bezbarierove-trasy-15623/</a:t>
            </a:r>
            <a:endParaRPr lang="cs-CZ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9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53984" y="188640"/>
            <a:ext cx="8041440" cy="1114533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cíl NRPM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12579" y="1628800"/>
            <a:ext cx="8407893" cy="46805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Vytvořit přístupné pro všechny občany i návštěvníky obce</a:t>
            </a:r>
          </a:p>
          <a:p>
            <a:pPr marL="0" indent="0" algn="ctr">
              <a:buNone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Koncepce a strategie pro systematické odstraňování bariér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Vytvořit ucelené, </a:t>
            </a:r>
            <a:r>
              <a:rPr lang="cs-CZ" sz="26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komplexně </a:t>
            </a:r>
            <a:r>
              <a:rPr lang="cs-CZ" sz="2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řešené bezbariérové trasy</a:t>
            </a:r>
          </a:p>
          <a:p>
            <a:pPr marL="0" indent="0" algn="ctr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Záměr bezbariérové trasy = alespoň jedna bezbariérová trasa (stávající nebo plánovaná) a jeden bezbariérový objekt (stávající nebo plánovaný k úpravě), který se nachází na bezbariérové trase (výjimka - školy a školská zařízení)</a:t>
            </a:r>
          </a:p>
          <a:p>
            <a:pPr marL="0" indent="0" algn="ctr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Šipka dolů 2"/>
          <p:cNvSpPr/>
          <p:nvPr/>
        </p:nvSpPr>
        <p:spPr>
          <a:xfrm>
            <a:off x="4352223" y="2319730"/>
            <a:ext cx="198120" cy="40376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Šipka dolů 8"/>
          <p:cNvSpPr/>
          <p:nvPr/>
        </p:nvSpPr>
        <p:spPr>
          <a:xfrm>
            <a:off x="4352224" y="3573016"/>
            <a:ext cx="198119" cy="40376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991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5784902" cy="61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45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opatření  NRPM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539552" y="2039112"/>
            <a:ext cx="4320480" cy="395020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sz="20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Odstraňování bariér  v budovách</a:t>
            </a:r>
          </a:p>
          <a:p>
            <a:pPr marL="0" indent="0">
              <a:spcBef>
                <a:spcPts val="0"/>
              </a:spcBef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Vstup do budovy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Vertikální pohyb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Horizontální pohyb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Bezbariérové WC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Informační a orientační systémy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>
          <a:xfrm>
            <a:off x="4860032" y="2039112"/>
            <a:ext cx="4104456" cy="3950208"/>
          </a:xfrm>
        </p:spPr>
        <p:txBody>
          <a:bodyPr/>
          <a:lstStyle/>
          <a:p>
            <a:pPr marL="0" indent="0">
              <a:buNone/>
            </a:pPr>
            <a:r>
              <a:rPr lang="cs-CZ" sz="20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Zpřístupňování dopravy</a:t>
            </a:r>
            <a:endParaRPr lang="cs-CZ" sz="2000" u="sng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Důraz na propojení jednotlivých objektů bezbariérovými trasami města/obce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4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280" y="260649"/>
            <a:ext cx="8041440" cy="1224135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Cílová skupina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628800"/>
            <a:ext cx="7992888" cy="48245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šichni občané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soby 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omezenou schopností pohybu 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nebo 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orientace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soby se zdravotním postižením a jiným omezením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senioři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soby dočasně indisponované (po úraze, akutně nemocní…)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ěhotné ženy a matky s kočárky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alé děti (0 – 3 roky)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soby nesoucí těžká břemena...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475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Budovy veřejných institucí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827584" y="1700808"/>
            <a:ext cx="7467600" cy="40953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Ústřední orgány státní správy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Pracoviště Úřadu práce ČR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Pracoviště České správy sociálního zabezpečení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Finanční a celní úřady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Soudy a státní zastupitelství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Služebny policie ČR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Radnice (obecní a městské úřady)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Krajské úřady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5489</TotalTime>
  <Words>889</Words>
  <Application>Microsoft Office PowerPoint</Application>
  <PresentationFormat>Předvádění na obrazovce (4:3)</PresentationFormat>
  <Paragraphs>244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Sketchbook</vt:lpstr>
      <vt:lpstr>Prezentace aplikace PowerPoint</vt:lpstr>
      <vt:lpstr>  Zásady a pravidla  Národního rozvojového programu  mobility pro všechny   </vt:lpstr>
      <vt:lpstr>Obsah příspěvku</vt:lpstr>
      <vt:lpstr>Základní dokumenty </vt:lpstr>
      <vt:lpstr>Základní cíl NRPM</vt:lpstr>
      <vt:lpstr>Prezentace aplikace PowerPoint</vt:lpstr>
      <vt:lpstr>    Základní opatření  NRPM</vt:lpstr>
      <vt:lpstr>Cílová skupina</vt:lpstr>
      <vt:lpstr>Budovy veřejných institucí</vt:lpstr>
      <vt:lpstr>Budovy vzdělávacích, sportovních a kulturních zařízení</vt:lpstr>
      <vt:lpstr>Budovy zařízení poskytujících zdravotní a sociální služby  a domy zvláštního určení</vt:lpstr>
      <vt:lpstr>Pošty</vt:lpstr>
      <vt:lpstr>Zpřístupňování budov zajišťujících dopravní služby</vt:lpstr>
      <vt:lpstr>Zpřístupňování komunikací pro chodce a veřejné dopravy</vt:lpstr>
      <vt:lpstr>Zdroje financování</vt:lpstr>
      <vt:lpstr>Financování</vt:lpstr>
      <vt:lpstr>Postup při vytváření záměru</vt:lpstr>
      <vt:lpstr>Obsah záměru bezbariérové trasy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Obsah záměru bezbariérové trasy</vt:lpstr>
      <vt:lpstr>Předložení záměru a jeho hodnocení</vt:lpstr>
      <vt:lpstr>NRPM 2005 - 2020</vt:lpstr>
      <vt:lpstr>Počet záměrů doporučených k financování dle krajů do 2020</vt:lpstr>
      <vt:lpstr>Finanční podpora NRPM ze státního rozpočtu 2005-2020</vt:lpstr>
      <vt:lpstr>Kontakty</vt:lpstr>
    </vt:vector>
  </TitlesOfParts>
  <Company>uv cr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dokumenty</dc:title>
  <dc:creator>Mičicová Barbora</dc:creator>
  <cp:lastModifiedBy>Espinoza Blanka</cp:lastModifiedBy>
  <cp:revision>203</cp:revision>
  <cp:lastPrinted>2018-03-12T06:05:01Z</cp:lastPrinted>
  <dcterms:created xsi:type="dcterms:W3CDTF">2013-03-28T10:06:01Z</dcterms:created>
  <dcterms:modified xsi:type="dcterms:W3CDTF">2021-02-22T12:11:15Z</dcterms:modified>
</cp:coreProperties>
</file>