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0" r:id="rId2"/>
    <p:sldId id="279" r:id="rId3"/>
    <p:sldId id="273" r:id="rId4"/>
    <p:sldId id="289" r:id="rId5"/>
    <p:sldId id="281" r:id="rId6"/>
    <p:sldId id="286" r:id="rId7"/>
    <p:sldId id="282" r:id="rId8"/>
    <p:sldId id="287" r:id="rId9"/>
    <p:sldId id="283" r:id="rId10"/>
    <p:sldId id="284" r:id="rId11"/>
    <p:sldId id="290" r:id="rId12"/>
    <p:sldId id="291" r:id="rId13"/>
    <p:sldId id="293" r:id="rId14"/>
    <p:sldId id="294" r:id="rId15"/>
    <p:sldId id="296" r:id="rId16"/>
    <p:sldId id="298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848A"/>
    <a:srgbClr val="3C1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B47857-53A6-41FD-B605-7C67B7EC18CC}" v="81" dt="2021-04-22T18:20:09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16" autoAdjust="0"/>
  </p:normalViewPr>
  <p:slideViewPr>
    <p:cSldViewPr snapToGrid="0" showGuides="1">
      <p:cViewPr varScale="1">
        <p:scale>
          <a:sx n="104" d="100"/>
          <a:sy n="104" d="100"/>
        </p:scale>
        <p:origin x="8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36812524214098"/>
          <c:y val="9.1750154607297463E-2"/>
          <c:w val="0.8476811760276326"/>
          <c:h val="0.634524075399665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List1!$A$2:$A$23</c:f>
              <c:numCache>
                <c:formatCode>General</c:formatCod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numCache>
            </c:numRef>
          </c:cat>
          <c:val>
            <c:numRef>
              <c:f>List1!$B$2:$B$23</c:f>
              <c:numCache>
                <c:formatCode>General</c:formatCode>
                <c:ptCount val="22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4</c:v>
                </c:pt>
                <c:pt idx="13">
                  <c:v>4</c:v>
                </c:pt>
                <c:pt idx="14">
                  <c:v>2</c:v>
                </c:pt>
                <c:pt idx="15">
                  <c:v>3</c:v>
                </c:pt>
                <c:pt idx="16">
                  <c:v>5</c:v>
                </c:pt>
                <c:pt idx="17">
                  <c:v>4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47-421A-AD39-B33C815525A7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List1!$A$2:$A$23</c:f>
              <c:numCache>
                <c:formatCode>General</c:formatCod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numCache>
            </c:numRef>
          </c:cat>
          <c:val>
            <c:numRef>
              <c:f>List1!$C$2:$C$23</c:f>
              <c:numCache>
                <c:formatCode>General</c:formatCode>
                <c:ptCount val="22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4</c:v>
                </c:pt>
                <c:pt idx="13">
                  <c:v>4</c:v>
                </c:pt>
                <c:pt idx="14">
                  <c:v>3</c:v>
                </c:pt>
                <c:pt idx="15">
                  <c:v>3</c:v>
                </c:pt>
                <c:pt idx="16">
                  <c:v>5</c:v>
                </c:pt>
                <c:pt idx="17">
                  <c:v>4</c:v>
                </c:pt>
                <c:pt idx="18">
                  <c:v>1</c:v>
                </c:pt>
                <c:pt idx="19">
                  <c:v>2</c:v>
                </c:pt>
                <c:pt idx="20">
                  <c:v>3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47-421A-AD39-B33C815525A7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List1!$A$2:$A$23</c:f>
              <c:numCache>
                <c:formatCode>General</c:formatCode>
                <c:ptCount val="2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</c:numCache>
            </c:numRef>
          </c:cat>
          <c:val>
            <c:numRef>
              <c:f>List1!$D$2:$D$23</c:f>
              <c:numCache>
                <c:formatCode>General</c:formatCode>
                <c:ptCount val="22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5</c:v>
                </c:pt>
                <c:pt idx="13">
                  <c:v>3</c:v>
                </c:pt>
                <c:pt idx="14">
                  <c:v>3</c:v>
                </c:pt>
                <c:pt idx="15">
                  <c:v>2</c:v>
                </c:pt>
                <c:pt idx="16">
                  <c:v>5</c:v>
                </c:pt>
                <c:pt idx="17">
                  <c:v>4</c:v>
                </c:pt>
                <c:pt idx="18">
                  <c:v>2</c:v>
                </c:pt>
                <c:pt idx="19">
                  <c:v>2</c:v>
                </c:pt>
                <c:pt idx="20">
                  <c:v>3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47-421A-AD39-B33C815525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24683504"/>
        <c:axId val="1824682256"/>
      </c:barChart>
      <c:catAx>
        <c:axId val="182468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24682256"/>
        <c:crosses val="autoZero"/>
        <c:auto val="1"/>
        <c:lblAlgn val="ctr"/>
        <c:lblOffset val="100"/>
        <c:noMultiLvlLbl val="0"/>
      </c:catAx>
      <c:valAx>
        <c:axId val="1824682256"/>
        <c:scaling>
          <c:orientation val="minMax"/>
          <c:max val="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246835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738997442305192"/>
          <c:y val="0.82180959198282033"/>
          <c:w val="0.29801300219729865"/>
          <c:h val="4.72813171080887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3C114A"/>
              </a:solidFill>
              <a:latin typeface="Helvetica Neue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latin typeface="Helvetica Neue"/>
              </a:rPr>
              <a:t>Jaké pozice byly nejčastěji zastoupeny v členstvu </a:t>
            </a:r>
            <a:r>
              <a:rPr lang="cs-CZ" sz="1200" b="1" dirty="0" smtClean="0">
                <a:latin typeface="Helvetica Neue"/>
              </a:rPr>
              <a:t>RPS</a:t>
            </a:r>
            <a:r>
              <a:rPr lang="cs-CZ" sz="1200" b="1" baseline="0" dirty="0" smtClean="0">
                <a:latin typeface="Helvetica Neue"/>
              </a:rPr>
              <a:t> </a:t>
            </a:r>
            <a:r>
              <a:rPr lang="cs-CZ" sz="1200" b="1" baseline="0" dirty="0">
                <a:latin typeface="Helvetica Neue"/>
              </a:rPr>
              <a:t>v </a:t>
            </a:r>
            <a:r>
              <a:rPr lang="cs-CZ" sz="1200" b="1" baseline="0" dirty="0" smtClean="0">
                <a:latin typeface="Helvetica Neue"/>
              </a:rPr>
              <a:t>roce 2020</a:t>
            </a:r>
            <a:r>
              <a:rPr lang="cs-CZ" sz="1200" b="1" baseline="0" dirty="0">
                <a:latin typeface="Helvetica Neue"/>
              </a:rPr>
              <a:t>?</a:t>
            </a:r>
            <a:endParaRPr lang="en-US" sz="1200" b="1" dirty="0">
              <a:latin typeface="Helvetica Neue"/>
            </a:endParaRPr>
          </a:p>
        </c:rich>
      </c:tx>
      <c:layout>
        <c:manualLayout>
          <c:xMode val="edge"/>
          <c:yMode val="edge"/>
          <c:x val="0.19166962645773866"/>
          <c:y val="4.30107526881720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47075204141149024"/>
          <c:y val="0.21166709000084666"/>
          <c:w val="0.50147018081073202"/>
          <c:h val="0.684390257669404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Počet rezortů, které mají danou pozici v členstvu pracovní skupiny</c:v>
                </c:pt>
              </c:strCache>
            </c:strRef>
          </c:tx>
          <c:spPr>
            <a:solidFill>
              <a:srgbClr val="3C114A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List1!$A$2:$A$8</c:f>
              <c:strCache>
                <c:ptCount val="7"/>
                <c:pt idx="0">
                  <c:v>GFP</c:v>
                </c:pt>
                <c:pt idx="1">
                  <c:v>Zástupce/kyně kanceláře státní/ho tajemníka/ice</c:v>
                </c:pt>
                <c:pt idx="2">
                  <c:v>Zástupce/kyně kanceláře ministra/ministryně</c:v>
                </c:pt>
                <c:pt idx="3">
                  <c:v>Zástupce/kyně personálního odboru</c:v>
                </c:pt>
                <c:pt idx="4">
                  <c:v>Zástupce/kyně každé věcné sekce</c:v>
                </c:pt>
                <c:pt idx="5">
                  <c:v>Zástupce/kyně odborové organizace</c:v>
                </c:pt>
                <c:pt idx="6">
                  <c:v>Jiné</c:v>
                </c:pt>
              </c:strCache>
            </c:strRef>
          </c:cat>
          <c:val>
            <c:numRef>
              <c:f>List1!$B$2:$B$8</c:f>
              <c:numCache>
                <c:formatCode>General</c:formatCode>
                <c:ptCount val="7"/>
                <c:pt idx="0">
                  <c:v>14</c:v>
                </c:pt>
                <c:pt idx="1">
                  <c:v>7</c:v>
                </c:pt>
                <c:pt idx="2">
                  <c:v>6</c:v>
                </c:pt>
                <c:pt idx="3">
                  <c:v>14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35-4684-B105-1606D0C8C1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16488064"/>
        <c:axId val="516492224"/>
      </c:barChart>
      <c:catAx>
        <c:axId val="516488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6492224"/>
        <c:crosses val="autoZero"/>
        <c:auto val="1"/>
        <c:lblAlgn val="ctr"/>
        <c:lblOffset val="100"/>
        <c:noMultiLvlLbl val="0"/>
      </c:catAx>
      <c:valAx>
        <c:axId val="5164922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1648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/>
                <a:ea typeface="+mn-ea"/>
                <a:cs typeface="+mn-cs"/>
              </a:defRPr>
            </a:pPr>
            <a:r>
              <a:rPr lang="cs-CZ" sz="1200" b="1">
                <a:latin typeface="Helvetica Neue"/>
              </a:rPr>
              <a:t>Kolik z celkového počtu členů a členek rezortní pracovní skupiny </a:t>
            </a:r>
          </a:p>
          <a:p>
            <a:pPr>
              <a:defRPr sz="1200">
                <a:latin typeface="Helvetica Neue"/>
              </a:defRPr>
            </a:pPr>
            <a:r>
              <a:rPr lang="cs-CZ" sz="1200" b="1">
                <a:latin typeface="Helvetica Neue"/>
              </a:rPr>
              <a:t>má rozhodovací pravomoc?</a:t>
            </a:r>
            <a:endParaRPr lang="en-US" sz="1200" b="1">
              <a:latin typeface="Helvetica Neue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 Neue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Podíl členů/členek s rozhodovací pravomocí</c:v>
                </c:pt>
              </c:strCache>
            </c:strRef>
          </c:tx>
          <c:spPr>
            <a:solidFill>
              <a:srgbClr val="3C114A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List1!$A$2:$A$15</c:f>
              <c:strCache>
                <c:ptCount val="14"/>
                <c:pt idx="0">
                  <c:v>MV</c:v>
                </c:pt>
                <c:pt idx="1">
                  <c:v>MO</c:v>
                </c:pt>
                <c:pt idx="2">
                  <c:v>MPSV</c:v>
                </c:pt>
                <c:pt idx="3">
                  <c:v>MŽP</c:v>
                </c:pt>
                <c:pt idx="4">
                  <c:v>MZV</c:v>
                </c:pt>
                <c:pt idx="5">
                  <c:v>MSp</c:v>
                </c:pt>
                <c:pt idx="6">
                  <c:v>MZe</c:v>
                </c:pt>
                <c:pt idx="7">
                  <c:v>MK</c:v>
                </c:pt>
                <c:pt idx="8">
                  <c:v>MPO</c:v>
                </c:pt>
                <c:pt idx="9">
                  <c:v>MF</c:v>
                </c:pt>
                <c:pt idx="10">
                  <c:v>MMR</c:v>
                </c:pt>
                <c:pt idx="11">
                  <c:v>MZd</c:v>
                </c:pt>
                <c:pt idx="12">
                  <c:v>MD</c:v>
                </c:pt>
                <c:pt idx="13">
                  <c:v>MŠMT</c:v>
                </c:pt>
              </c:strCache>
            </c:strRef>
          </c:cat>
          <c:val>
            <c:numRef>
              <c:f>List1!$B$2:$B$15</c:f>
              <c:numCache>
                <c:formatCode>0%</c:formatCode>
                <c:ptCount val="14"/>
                <c:pt idx="0">
                  <c:v>0.08</c:v>
                </c:pt>
                <c:pt idx="1">
                  <c:v>0.15</c:v>
                </c:pt>
                <c:pt idx="2">
                  <c:v>0.17</c:v>
                </c:pt>
                <c:pt idx="3">
                  <c:v>0.23</c:v>
                </c:pt>
                <c:pt idx="4">
                  <c:v>0.25</c:v>
                </c:pt>
                <c:pt idx="5">
                  <c:v>0.31</c:v>
                </c:pt>
                <c:pt idx="6">
                  <c:v>0.33</c:v>
                </c:pt>
                <c:pt idx="7">
                  <c:v>0.4</c:v>
                </c:pt>
                <c:pt idx="8">
                  <c:v>0.5</c:v>
                </c:pt>
                <c:pt idx="9">
                  <c:v>0.55000000000000004</c:v>
                </c:pt>
                <c:pt idx="10">
                  <c:v>0.56999999999999995</c:v>
                </c:pt>
                <c:pt idx="11">
                  <c:v>0.6</c:v>
                </c:pt>
                <c:pt idx="12">
                  <c:v>0.93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06-4DBA-86E7-809054434E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361376"/>
        <c:axId val="255363040"/>
      </c:barChart>
      <c:catAx>
        <c:axId val="255361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5363040"/>
        <c:crosses val="autoZero"/>
        <c:auto val="1"/>
        <c:lblAlgn val="ctr"/>
        <c:lblOffset val="100"/>
        <c:noMultiLvlLbl val="0"/>
      </c:catAx>
      <c:valAx>
        <c:axId val="25536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5361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6E459-3007-46C8-9DFB-84C60D6FE6B5}" type="datetimeFigureOut">
              <a:rPr lang="cs-CZ" smtClean="0"/>
              <a:t>27.04.2021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AF6F0-F1E0-463F-A81E-3359D5A5E5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987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GFP měli u většiny krátkých otázek možnost vyznačit jednu či více z nabízených odpovědí, případně doplnit stručný komentář.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AF6F0-F1E0-463F-A81E-3359D5A5E567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6490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 smtClean="0">
                <a:solidFill>
                  <a:srgbClr val="15848A"/>
                </a:solidFill>
              </a:rPr>
              <a:t>(např. v programu genderových studií, práva a právní vědy, sociologie anebo v dalších obdobně zaměřených studijních programech)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AF6F0-F1E0-463F-A81E-3359D5A5E56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9347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AF6F0-F1E0-463F-A81E-3359D5A5E56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632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AF6F0-F1E0-463F-A81E-3359D5A5E56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287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 smtClean="0">
                <a:solidFill>
                  <a:srgbClr val="15848A"/>
                </a:solidFill>
              </a:rPr>
              <a:t>Jednotlivé rezorty tak k jeho naplňování přistupují velmi rozdílně a obecně agendě rovnosti žen a mužů přikládají velmi rozdílnou míru důležitosti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AF6F0-F1E0-463F-A81E-3359D5A5E56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9155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AF6F0-F1E0-463F-A81E-3359D5A5E567}" type="slidenum">
              <a:rPr lang="cs-CZ" smtClean="0"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7381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rázek 23">
            <a:extLst>
              <a:ext uri="{FF2B5EF4-FFF2-40B4-BE49-F238E27FC236}">
                <a16:creationId xmlns:a16="http://schemas.microsoft.com/office/drawing/2014/main" id="{89D5DE36-0FAF-442D-BBB4-8B4C869BFF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"/>
            <a:ext cx="12192000" cy="6857356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718FA289-9D57-4F2B-9419-FD0C3E7B865D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38198" y="1031808"/>
            <a:ext cx="6194369" cy="1332244"/>
          </a:xfrm>
        </p:spPr>
        <p:txBody>
          <a:bodyPr anchor="b">
            <a:normAutofit/>
          </a:bodyPr>
          <a:lstStyle>
            <a:lvl1pPr marL="0" indent="0" algn="l">
              <a:buNone/>
              <a:defRPr sz="54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9614E69-1A17-48B1-BA84-2049B79905A7}"/>
              </a:ext>
            </a:extLst>
          </p:cNvPr>
          <p:cNvSpPr txBox="1">
            <a:spLocks noGrp="1"/>
          </p:cNvSpPr>
          <p:nvPr>
            <p:ph type="subTitle" idx="4294967295" hasCustomPrompt="1"/>
          </p:nvPr>
        </p:nvSpPr>
        <p:spPr>
          <a:xfrm>
            <a:off x="838198" y="2880047"/>
            <a:ext cx="6194369" cy="596902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rgbClr val="15848A"/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0B0C88-0A66-4831-81D3-541C64C5FA9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B3C51C-174E-450A-B1B3-14886F80EADC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15" name="Zástupný symbol obrázku 14">
            <a:extLst>
              <a:ext uri="{FF2B5EF4-FFF2-40B4-BE49-F238E27FC236}">
                <a16:creationId xmlns:a16="http://schemas.microsoft.com/office/drawing/2014/main" id="{AE440238-ECE2-4A58-8FF1-0673B408AC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4321" y="6350"/>
            <a:ext cx="2177703" cy="2178050"/>
          </a:xfrm>
        </p:spPr>
        <p:txBody>
          <a:bodyPr/>
          <a:lstStyle/>
          <a:p>
            <a:endParaRPr lang="cs-CZ"/>
          </a:p>
        </p:txBody>
      </p:sp>
      <p:sp>
        <p:nvSpPr>
          <p:cNvPr id="17" name="Zástupný symbol obrázku 14">
            <a:extLst>
              <a:ext uri="{FF2B5EF4-FFF2-40B4-BE49-F238E27FC236}">
                <a16:creationId xmlns:a16="http://schemas.microsoft.com/office/drawing/2014/main" id="{0126938C-6C68-4B0E-99E8-D222D33096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014296" y="6350"/>
            <a:ext cx="2177703" cy="2178050"/>
          </a:xfrm>
        </p:spPr>
        <p:txBody>
          <a:bodyPr/>
          <a:lstStyle/>
          <a:p>
            <a:endParaRPr lang="cs-CZ"/>
          </a:p>
        </p:txBody>
      </p:sp>
      <p:sp>
        <p:nvSpPr>
          <p:cNvPr id="18" name="Zástupný symbol obrázku 14">
            <a:extLst>
              <a:ext uri="{FF2B5EF4-FFF2-40B4-BE49-F238E27FC236}">
                <a16:creationId xmlns:a16="http://schemas.microsoft.com/office/drawing/2014/main" id="{6EDB7D89-3E26-45FB-883A-D0A39748EB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74321" y="2346164"/>
            <a:ext cx="2177703" cy="2178050"/>
          </a:xfrm>
        </p:spPr>
        <p:txBody>
          <a:bodyPr/>
          <a:lstStyle/>
          <a:p>
            <a:endParaRPr lang="cs-CZ"/>
          </a:p>
        </p:txBody>
      </p:sp>
      <p:sp>
        <p:nvSpPr>
          <p:cNvPr id="19" name="Zástupný symbol obrázku 14">
            <a:extLst>
              <a:ext uri="{FF2B5EF4-FFF2-40B4-BE49-F238E27FC236}">
                <a16:creationId xmlns:a16="http://schemas.microsoft.com/office/drawing/2014/main" id="{585C39CD-2626-4942-B833-8D307B04B7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14295" y="2346164"/>
            <a:ext cx="2177703" cy="217805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0" name="Zástupný symbol obrázku 14">
            <a:extLst>
              <a:ext uri="{FF2B5EF4-FFF2-40B4-BE49-F238E27FC236}">
                <a16:creationId xmlns:a16="http://schemas.microsoft.com/office/drawing/2014/main" id="{DAF26973-57FB-4295-B3F0-FE4F758FAD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74321" y="4683125"/>
            <a:ext cx="2177703" cy="217805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1" name="Zástupný symbol obrázku 14">
            <a:extLst>
              <a:ext uri="{FF2B5EF4-FFF2-40B4-BE49-F238E27FC236}">
                <a16:creationId xmlns:a16="http://schemas.microsoft.com/office/drawing/2014/main" id="{166E6E05-5EDF-47C7-AB0C-BC3334F332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14294" y="4686300"/>
            <a:ext cx="2177703" cy="2178050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26" name="Obrázek 25">
            <a:extLst>
              <a:ext uri="{FF2B5EF4-FFF2-40B4-BE49-F238E27FC236}">
                <a16:creationId xmlns:a16="http://schemas.microsoft.com/office/drawing/2014/main" id="{758714FD-D153-441A-BF37-57E3EB7EC4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22" y="6174463"/>
            <a:ext cx="1031974" cy="68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1739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7A4C6E58-BB41-4F4B-8BD4-BFDDE1C0CA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54" b="20741"/>
          <a:stretch/>
        </p:blipFill>
        <p:spPr>
          <a:xfrm>
            <a:off x="1255222" y="2576945"/>
            <a:ext cx="3549534" cy="3300153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C11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A2B5003-DB64-40A9-BFB7-B783EAFDB6A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28" name="Zástupný obsah 8">
            <a:extLst>
              <a:ext uri="{FF2B5EF4-FFF2-40B4-BE49-F238E27FC236}">
                <a16:creationId xmlns:a16="http://schemas.microsoft.com/office/drawing/2014/main" id="{CB0FB20C-5F48-40C9-B286-BB677CE310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352973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Obsah obrázku exteriér, budova, vládní budova, kámen&#10;&#10;Popis byl vytvořen automaticky">
            <a:extLst>
              <a:ext uri="{FF2B5EF4-FFF2-40B4-BE49-F238E27FC236}">
                <a16:creationId xmlns:a16="http://schemas.microsoft.com/office/drawing/2014/main" id="{D433830B-E53E-4B51-8F3F-5831099028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" t="21001" b="23139"/>
          <a:stretch/>
        </p:blipFill>
        <p:spPr>
          <a:xfrm>
            <a:off x="1238593" y="2552007"/>
            <a:ext cx="3607308" cy="3025833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584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15848A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D81F28-1C17-445A-AAA0-ABE3BD5B1E4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15848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092C210D-AF44-45A1-B76C-0F6434F27C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799839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délník 21">
            <a:extLst>
              <a:ext uri="{FF2B5EF4-FFF2-40B4-BE49-F238E27FC236}">
                <a16:creationId xmlns:a16="http://schemas.microsoft.com/office/drawing/2014/main" id="{BAB22352-327E-48AE-BB81-95B87C284FB5}"/>
              </a:ext>
            </a:extLst>
          </p:cNvPr>
          <p:cNvSpPr/>
          <p:nvPr userDrawn="1"/>
        </p:nvSpPr>
        <p:spPr>
          <a:xfrm>
            <a:off x="838197" y="3100644"/>
            <a:ext cx="3376350" cy="3089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6A6F9395-2B5D-4F59-A7D3-3DF39F5FC0BD}"/>
              </a:ext>
            </a:extLst>
          </p:cNvPr>
          <p:cNvSpPr/>
          <p:nvPr userDrawn="1"/>
        </p:nvSpPr>
        <p:spPr>
          <a:xfrm>
            <a:off x="838197" y="1889283"/>
            <a:ext cx="3376350" cy="1070711"/>
          </a:xfrm>
          <a:prstGeom prst="rect">
            <a:avLst/>
          </a:prstGeom>
          <a:solidFill>
            <a:srgbClr val="158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C1E18AFF-8C65-4057-8D3A-92A6A9F25D19}"/>
              </a:ext>
            </a:extLst>
          </p:cNvPr>
          <p:cNvSpPr txBox="1">
            <a:spLocks noGrp="1"/>
          </p:cNvSpPr>
          <p:nvPr>
            <p:ph idx="4294967295" hasCustomPrompt="1"/>
          </p:nvPr>
        </p:nvSpPr>
        <p:spPr>
          <a:xfrm>
            <a:off x="971891" y="3247402"/>
            <a:ext cx="3108961" cy="2803020"/>
          </a:xfrm>
        </p:spPr>
        <p:txBody>
          <a:bodyPr anchor="ctr">
            <a:normAutofit/>
          </a:bodyPr>
          <a:lstStyle>
            <a:lvl1pPr marL="0" indent="0" algn="ctr">
              <a:buSzPts val="2799"/>
              <a:buNone/>
              <a:defRPr sz="1800">
                <a:solidFill>
                  <a:schemeClr val="accent3">
                    <a:lumMod val="50000"/>
                  </a:schemeClr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EC901F3-61A7-4C57-990C-6A54D0345A6E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838203" y="423075"/>
            <a:ext cx="10515600" cy="613246"/>
          </a:xfrm>
        </p:spPr>
        <p:txBody>
          <a:bodyPr anchor="b" anchorCtr="1">
            <a:noAutofit/>
          </a:bodyPr>
          <a:lstStyle>
            <a:lvl1pPr algn="ctr">
              <a:defRPr sz="3600" b="1" cap="all" baseline="0">
                <a:solidFill>
                  <a:srgbClr val="15848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8F44DDA5-2916-4752-9E4E-D21E1F21FE05}"/>
              </a:ext>
            </a:extLst>
          </p:cNvPr>
          <p:cNvSpPr/>
          <p:nvPr userDrawn="1"/>
        </p:nvSpPr>
        <p:spPr>
          <a:xfrm>
            <a:off x="4389187" y="1889283"/>
            <a:ext cx="3376350" cy="1070711"/>
          </a:xfrm>
          <a:prstGeom prst="rect">
            <a:avLst/>
          </a:prstGeom>
          <a:solidFill>
            <a:srgbClr val="158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DDE76672-3C25-47CF-B754-5FD26E30E37C}"/>
              </a:ext>
            </a:extLst>
          </p:cNvPr>
          <p:cNvSpPr/>
          <p:nvPr userDrawn="1"/>
        </p:nvSpPr>
        <p:spPr>
          <a:xfrm>
            <a:off x="7977447" y="1897265"/>
            <a:ext cx="3376350" cy="1062729"/>
          </a:xfrm>
          <a:prstGeom prst="rect">
            <a:avLst/>
          </a:prstGeom>
          <a:solidFill>
            <a:srgbClr val="158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96D6131-7596-4B24-B2CD-5E7FFE824288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971891" y="2021924"/>
            <a:ext cx="3108961" cy="805428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sz="2200" b="1">
                <a:solidFill>
                  <a:schemeClr val="bg1">
                    <a:lumMod val="95000"/>
                  </a:schemeClr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283B1457-937E-4AA0-9C75-6CF2F5BFE223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4522881" y="2021924"/>
            <a:ext cx="3108961" cy="805428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sz="2200" b="1">
                <a:solidFill>
                  <a:schemeClr val="bg1">
                    <a:lumMod val="95000"/>
                  </a:schemeClr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20DACC7C-A5D3-4CAB-9119-F46181EB2CB3}"/>
              </a:ext>
            </a:extLst>
          </p:cNvPr>
          <p:cNvSpPr txBox="1">
            <a:spLocks noGrp="1"/>
          </p:cNvSpPr>
          <p:nvPr>
            <p:ph type="body" idx="4294967295" hasCustomPrompt="1"/>
          </p:nvPr>
        </p:nvSpPr>
        <p:spPr>
          <a:xfrm>
            <a:off x="8110340" y="2021924"/>
            <a:ext cx="3108961" cy="805428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sz="2200" b="1">
                <a:solidFill>
                  <a:schemeClr val="bg1">
                    <a:lumMod val="95000"/>
                  </a:schemeClr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4F3150AF-67BB-41BA-9AB3-C527DA4B574A}"/>
              </a:ext>
            </a:extLst>
          </p:cNvPr>
          <p:cNvSpPr/>
          <p:nvPr userDrawn="1"/>
        </p:nvSpPr>
        <p:spPr>
          <a:xfrm>
            <a:off x="4389187" y="3100644"/>
            <a:ext cx="3376350" cy="3089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4CEF4F1-E66D-42C5-BBBD-A93B3C6FFE57}"/>
              </a:ext>
            </a:extLst>
          </p:cNvPr>
          <p:cNvSpPr txBox="1">
            <a:spLocks noGrp="1"/>
          </p:cNvSpPr>
          <p:nvPr>
            <p:ph idx="4294967295" hasCustomPrompt="1"/>
          </p:nvPr>
        </p:nvSpPr>
        <p:spPr>
          <a:xfrm>
            <a:off x="4522881" y="3247402"/>
            <a:ext cx="3108961" cy="2803020"/>
          </a:xfrm>
        </p:spPr>
        <p:txBody>
          <a:bodyPr anchor="ctr">
            <a:normAutofit/>
          </a:bodyPr>
          <a:lstStyle>
            <a:lvl1pPr marL="0" indent="0" algn="ctr">
              <a:buSzPts val="2799"/>
              <a:buNone/>
              <a:defRPr sz="1800">
                <a:solidFill>
                  <a:schemeClr val="accent3">
                    <a:lumMod val="50000"/>
                  </a:schemeClr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020E5492-F8B0-4C99-82A9-C16A9CCBC8F6}"/>
              </a:ext>
            </a:extLst>
          </p:cNvPr>
          <p:cNvSpPr/>
          <p:nvPr userDrawn="1"/>
        </p:nvSpPr>
        <p:spPr>
          <a:xfrm>
            <a:off x="7940177" y="3108626"/>
            <a:ext cx="3376350" cy="3089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306FC3E9-560E-4233-A37C-EE95A2C5EB2E}"/>
              </a:ext>
            </a:extLst>
          </p:cNvPr>
          <p:cNvSpPr txBox="1">
            <a:spLocks noGrp="1"/>
          </p:cNvSpPr>
          <p:nvPr>
            <p:ph idx="4294967295" hasCustomPrompt="1"/>
          </p:nvPr>
        </p:nvSpPr>
        <p:spPr>
          <a:xfrm>
            <a:off x="8073871" y="3247402"/>
            <a:ext cx="3108961" cy="2803020"/>
          </a:xfrm>
        </p:spPr>
        <p:txBody>
          <a:bodyPr anchor="ctr">
            <a:normAutofit/>
          </a:bodyPr>
          <a:lstStyle>
            <a:lvl1pPr marL="0" indent="0" algn="ctr">
              <a:buSzPts val="2799"/>
              <a:buNone/>
              <a:defRPr sz="1800">
                <a:solidFill>
                  <a:schemeClr val="accent3">
                    <a:lumMod val="50000"/>
                  </a:schemeClr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934D40E3-1B3A-4D2F-81B3-146962BCA1BA}"/>
              </a:ext>
            </a:extLst>
          </p:cNvPr>
          <p:cNvSpPr txBox="1">
            <a:spLocks noGrp="1"/>
          </p:cNvSpPr>
          <p:nvPr>
            <p:ph idx="4294967295" hasCustomPrompt="1"/>
          </p:nvPr>
        </p:nvSpPr>
        <p:spPr>
          <a:xfrm>
            <a:off x="838197" y="1176971"/>
            <a:ext cx="10515600" cy="570797"/>
          </a:xfrm>
        </p:spPr>
        <p:txBody>
          <a:bodyPr anchor="ctr">
            <a:normAutofit/>
          </a:bodyPr>
          <a:lstStyle>
            <a:lvl1pPr marL="0" indent="0" algn="ctr">
              <a:buSzPts val="2799"/>
              <a:buNone/>
              <a:defRPr sz="1800">
                <a:solidFill>
                  <a:schemeClr val="accent3">
                    <a:lumMod val="60000"/>
                    <a:lumOff val="40000"/>
                  </a:schemeClr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2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69544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244A293A-4936-45FD-8079-4A918BF01B1F}"/>
              </a:ext>
            </a:extLst>
          </p:cNvPr>
          <p:cNvSpPr/>
          <p:nvPr userDrawn="1"/>
        </p:nvSpPr>
        <p:spPr>
          <a:xfrm>
            <a:off x="838200" y="500597"/>
            <a:ext cx="10515600" cy="13255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353729B-DF7A-4F14-BB0E-9C92687E42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8294"/>
            <a:ext cx="12192000" cy="3226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2D2F0F-3280-440E-B57A-099E380CE4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8667" y="500597"/>
            <a:ext cx="10133815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510665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D7020BB-F5F4-4DEC-B866-1683DB78B7CB}"/>
              </a:ext>
            </a:extLst>
          </p:cNvPr>
          <p:cNvSpPr/>
          <p:nvPr/>
        </p:nvSpPr>
        <p:spPr>
          <a:xfrm>
            <a:off x="812801" y="0"/>
            <a:ext cx="10363196" cy="6858000"/>
          </a:xfrm>
          <a:prstGeom prst="rect">
            <a:avLst/>
          </a:prstGeom>
          <a:blipFill>
            <a:blip r:embed="rId2">
              <a:alphaModFix amt="4000"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11" name="Zástupný symbol obrázku 7">
            <a:extLst>
              <a:ext uri="{FF2B5EF4-FFF2-40B4-BE49-F238E27FC236}">
                <a16:creationId xmlns:a16="http://schemas.microsoft.com/office/drawing/2014/main" id="{79F53DFF-08C5-4121-BF7A-B5F7375DE7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04213" y="835621"/>
            <a:ext cx="3378230" cy="2492042"/>
          </a:xfrm>
        </p:spPr>
        <p:txBody>
          <a:bodyPr/>
          <a:lstStyle/>
          <a:p>
            <a:endParaRPr lang="cs-CZ"/>
          </a:p>
        </p:txBody>
      </p:sp>
      <p:sp>
        <p:nvSpPr>
          <p:cNvPr id="17" name="Zástupný symbol obrázku 7">
            <a:extLst>
              <a:ext uri="{FF2B5EF4-FFF2-40B4-BE49-F238E27FC236}">
                <a16:creationId xmlns:a16="http://schemas.microsoft.com/office/drawing/2014/main" id="{FEFD3241-EFAD-46D7-B205-7A20B3BE9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2145" y="835621"/>
            <a:ext cx="3378230" cy="249204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18" name="Zástupný symbol obrázku 7">
            <a:extLst>
              <a:ext uri="{FF2B5EF4-FFF2-40B4-BE49-F238E27FC236}">
                <a16:creationId xmlns:a16="http://schemas.microsoft.com/office/drawing/2014/main" id="{43C1BD7C-FB5D-4819-A21A-1C0AF529A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71605" y="835621"/>
            <a:ext cx="3378230" cy="2492042"/>
          </a:xfrm>
        </p:spPr>
        <p:txBody>
          <a:bodyPr/>
          <a:lstStyle/>
          <a:p>
            <a:endParaRPr lang="cs-CZ"/>
          </a:p>
        </p:txBody>
      </p:sp>
      <p:sp>
        <p:nvSpPr>
          <p:cNvPr id="20" name="Zástupný symbol obrázku 7">
            <a:extLst>
              <a:ext uri="{FF2B5EF4-FFF2-40B4-BE49-F238E27FC236}">
                <a16:creationId xmlns:a16="http://schemas.microsoft.com/office/drawing/2014/main" id="{A548B61A-5C98-467E-A661-7B5C0D3DB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2145" y="3528563"/>
            <a:ext cx="3378230" cy="249204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1" name="Zástupný symbol obrázku 7">
            <a:extLst>
              <a:ext uri="{FF2B5EF4-FFF2-40B4-BE49-F238E27FC236}">
                <a16:creationId xmlns:a16="http://schemas.microsoft.com/office/drawing/2014/main" id="{9AF9A406-E83C-4A61-ADA8-38D7B0D312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11875" y="3528563"/>
            <a:ext cx="3378230" cy="249204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2" name="Zástupný symbol obrázku 7">
            <a:extLst>
              <a:ext uri="{FF2B5EF4-FFF2-40B4-BE49-F238E27FC236}">
                <a16:creationId xmlns:a16="http://schemas.microsoft.com/office/drawing/2014/main" id="{D6522C10-53EF-45C7-BD51-8246ACE1684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71605" y="3528563"/>
            <a:ext cx="3378230" cy="2492041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8FAC3599-731F-4965-9200-3353FEE2E465}"/>
              </a:ext>
            </a:extLst>
          </p:cNvPr>
          <p:cNvSpPr/>
          <p:nvPr userDrawn="1"/>
        </p:nvSpPr>
        <p:spPr>
          <a:xfrm>
            <a:off x="852145" y="2819400"/>
            <a:ext cx="3378230" cy="508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D023EC4A-27C9-458E-A9EC-CC5CFADFAF4F}"/>
              </a:ext>
            </a:extLst>
          </p:cNvPr>
          <p:cNvSpPr/>
          <p:nvPr userDrawn="1"/>
        </p:nvSpPr>
        <p:spPr>
          <a:xfrm>
            <a:off x="4404213" y="2819138"/>
            <a:ext cx="3378230" cy="508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299887A9-152F-4510-9497-8EC5102365BE}"/>
              </a:ext>
            </a:extLst>
          </p:cNvPr>
          <p:cNvSpPr/>
          <p:nvPr userDrawn="1"/>
        </p:nvSpPr>
        <p:spPr>
          <a:xfrm>
            <a:off x="7971605" y="2819138"/>
            <a:ext cx="3378230" cy="508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text 29">
            <a:extLst>
              <a:ext uri="{FF2B5EF4-FFF2-40B4-BE49-F238E27FC236}">
                <a16:creationId xmlns:a16="http://schemas.microsoft.com/office/drawing/2014/main" id="{9DC75000-8417-4179-A66B-6D3DA7B89DE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2165" y="2819138"/>
            <a:ext cx="3392487" cy="508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1pPr>
            <a:lvl2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Po kliknutí můžete upravovat styly textu v předloze</a:t>
            </a:r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37BED6E6-E1B6-461D-B1F8-D69CCF56B1F4}"/>
              </a:ext>
            </a:extLst>
          </p:cNvPr>
          <p:cNvSpPr/>
          <p:nvPr userDrawn="1"/>
        </p:nvSpPr>
        <p:spPr>
          <a:xfrm>
            <a:off x="859807" y="5512080"/>
            <a:ext cx="3378230" cy="508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DFDF7C34-3B8E-419E-B4BF-F45179834BFB}"/>
              </a:ext>
            </a:extLst>
          </p:cNvPr>
          <p:cNvSpPr/>
          <p:nvPr userDrawn="1"/>
        </p:nvSpPr>
        <p:spPr>
          <a:xfrm>
            <a:off x="4404213" y="5512080"/>
            <a:ext cx="3378230" cy="508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C011E4FF-2923-41BC-B7C3-363243C1727D}"/>
              </a:ext>
            </a:extLst>
          </p:cNvPr>
          <p:cNvSpPr/>
          <p:nvPr userDrawn="1"/>
        </p:nvSpPr>
        <p:spPr>
          <a:xfrm>
            <a:off x="7979267" y="5512080"/>
            <a:ext cx="3378230" cy="508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Zástupný text 29">
            <a:extLst>
              <a:ext uri="{FF2B5EF4-FFF2-40B4-BE49-F238E27FC236}">
                <a16:creationId xmlns:a16="http://schemas.microsoft.com/office/drawing/2014/main" id="{57677D53-7BD9-41FD-989F-42E2DE982F5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04746" y="2819137"/>
            <a:ext cx="3392487" cy="508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1pPr>
            <a:lvl2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Po kliknutí můžete upravovat styly textu v předloze</a:t>
            </a:r>
          </a:p>
        </p:txBody>
      </p:sp>
      <p:sp>
        <p:nvSpPr>
          <p:cNvPr id="35" name="Zástupný text 29">
            <a:extLst>
              <a:ext uri="{FF2B5EF4-FFF2-40B4-BE49-F238E27FC236}">
                <a16:creationId xmlns:a16="http://schemas.microsoft.com/office/drawing/2014/main" id="{784511FC-D5E3-457D-AC12-8695B5F4FC4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65010" y="2819137"/>
            <a:ext cx="3392487" cy="508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1pPr>
            <a:lvl2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Po kliknutí můžete upravovat styly textu v předloze</a:t>
            </a:r>
          </a:p>
        </p:txBody>
      </p:sp>
      <p:sp>
        <p:nvSpPr>
          <p:cNvPr id="36" name="Zástupný text 29">
            <a:extLst>
              <a:ext uri="{FF2B5EF4-FFF2-40B4-BE49-F238E27FC236}">
                <a16:creationId xmlns:a16="http://schemas.microsoft.com/office/drawing/2014/main" id="{1B4364BB-47A7-4D15-B4DC-D42B33E64C1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41719" y="5511818"/>
            <a:ext cx="3392487" cy="508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1pPr>
            <a:lvl2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Po kliknutí můžete upravovat styly textu v předloze</a:t>
            </a:r>
          </a:p>
        </p:txBody>
      </p:sp>
      <p:sp>
        <p:nvSpPr>
          <p:cNvPr id="37" name="Zástupný text 29">
            <a:extLst>
              <a:ext uri="{FF2B5EF4-FFF2-40B4-BE49-F238E27FC236}">
                <a16:creationId xmlns:a16="http://schemas.microsoft.com/office/drawing/2014/main" id="{21DA987D-DA93-4471-95C0-04F3CD6746B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04213" y="5511818"/>
            <a:ext cx="3392487" cy="508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1pPr>
            <a:lvl2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Po kliknutí můžete upravovat styly textu v předloze</a:t>
            </a:r>
          </a:p>
        </p:txBody>
      </p:sp>
      <p:sp>
        <p:nvSpPr>
          <p:cNvPr id="38" name="Zástupný text 29">
            <a:extLst>
              <a:ext uri="{FF2B5EF4-FFF2-40B4-BE49-F238E27FC236}">
                <a16:creationId xmlns:a16="http://schemas.microsoft.com/office/drawing/2014/main" id="{2BB86B31-E93A-49FE-8A54-4366F1F36A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957348" y="5511816"/>
            <a:ext cx="3392487" cy="508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1pPr>
            <a:lvl2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Po kliknutí můžete upravovat styly textu v předloze</a:t>
            </a:r>
          </a:p>
        </p:txBody>
      </p:sp>
    </p:spTree>
    <p:extLst>
      <p:ext uri="{BB962C8B-B14F-4D97-AF65-F5344CB8AC3E}">
        <p14:creationId xmlns:p14="http://schemas.microsoft.com/office/powerpoint/2010/main" val="332432762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>
            <a:extLst>
              <a:ext uri="{FF2B5EF4-FFF2-40B4-BE49-F238E27FC236}">
                <a16:creationId xmlns:a16="http://schemas.microsoft.com/office/drawing/2014/main" id="{D247B214-6832-48F2-8B65-8213DD93F53C}"/>
              </a:ext>
            </a:extLst>
          </p:cNvPr>
          <p:cNvSpPr/>
          <p:nvPr userDrawn="1"/>
        </p:nvSpPr>
        <p:spPr>
          <a:xfrm>
            <a:off x="-26197" y="0"/>
            <a:ext cx="5003797" cy="6858000"/>
          </a:xfrm>
          <a:prstGeom prst="rect">
            <a:avLst/>
          </a:prstGeom>
          <a:solidFill>
            <a:srgbClr val="3C1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4CD5D34-694B-4BD7-8047-A77EF0C97832}"/>
              </a:ext>
            </a:extLst>
          </p:cNvPr>
          <p:cNvSpPr/>
          <p:nvPr/>
        </p:nvSpPr>
        <p:spPr>
          <a:xfrm>
            <a:off x="253206" y="241301"/>
            <a:ext cx="4444998" cy="5880104"/>
          </a:xfrm>
          <a:prstGeom prst="rect">
            <a:avLst/>
          </a:prstGeom>
          <a:solidFill>
            <a:srgbClr val="FFFFFF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0ECAC09-C079-4FF1-80F8-F03235E6CA8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09585" y="457200"/>
            <a:ext cx="3932240" cy="16002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rgbClr val="3C114A"/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8B816E-E6BE-4CD5-8ECE-8BFB2D8595B1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5233979" y="457200"/>
            <a:ext cx="6172200" cy="4873623"/>
          </a:xfrm>
        </p:spPr>
        <p:txBody>
          <a:bodyPr/>
          <a:lstStyle>
            <a:lvl1pPr marL="457200" indent="-457200">
              <a:buSzPts val="3199"/>
              <a:buFontTx/>
              <a:buBlip>
                <a:blip r:embed="rId2"/>
              </a:buBlip>
              <a:defRPr sz="2800">
                <a:solidFill>
                  <a:srgbClr val="3C114A"/>
                </a:solidFill>
                <a:latin typeface="Helvetica Neue"/>
              </a:defRPr>
            </a:lvl1pPr>
            <a:lvl2pPr marL="914400" indent="-457200">
              <a:buSzPts val="2799"/>
              <a:buFontTx/>
              <a:buBlip>
                <a:blip r:embed="rId2"/>
              </a:buBlip>
              <a:defRPr sz="2400">
                <a:solidFill>
                  <a:srgbClr val="3C114A"/>
                </a:solidFill>
                <a:latin typeface="Helvetica Neue"/>
              </a:defRPr>
            </a:lvl2pPr>
            <a:lvl3pPr marL="1257300" indent="-342900">
              <a:buSzPts val="2399"/>
              <a:buFontTx/>
              <a:buBlip>
                <a:blip r:embed="rId2"/>
              </a:buBlip>
              <a:defRPr sz="2000">
                <a:solidFill>
                  <a:srgbClr val="3C114A"/>
                </a:solidFill>
                <a:latin typeface="Helvetica Neue"/>
              </a:defRPr>
            </a:lvl3pPr>
            <a:lvl4pPr marL="1714500" indent="-342900">
              <a:buSzPts val="1999"/>
              <a:buFontTx/>
              <a:buBlip>
                <a:blip r:embed="rId2"/>
              </a:buBlip>
              <a:defRPr sz="1800">
                <a:solidFill>
                  <a:srgbClr val="3C114A"/>
                </a:solidFill>
                <a:latin typeface="Helvetica Neue"/>
              </a:defRPr>
            </a:lvl4pPr>
            <a:lvl5pPr marL="2171699" indent="-342900">
              <a:buSzPts val="1999"/>
              <a:buFontTx/>
              <a:buBlip>
                <a:blip r:embed="rId2"/>
              </a:buBlip>
              <a:defRPr sz="1600"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B0BC44F-282D-48DA-BC6A-8C14F050386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09585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080960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B75A30-A55B-4F59-B179-103788A9EC7F}"/>
              </a:ext>
            </a:extLst>
          </p:cNvPr>
          <p:cNvSpPr txBox="1">
            <a:spLocks noGrp="1"/>
          </p:cNvSpPr>
          <p:nvPr>
            <p:ph idx="10" hasCustomPrompt="1"/>
          </p:nvPr>
        </p:nvSpPr>
        <p:spPr>
          <a:xfrm>
            <a:off x="5233978" y="457200"/>
            <a:ext cx="6172200" cy="4873623"/>
          </a:xfrm>
        </p:spPr>
        <p:txBody>
          <a:bodyPr/>
          <a:lstStyle>
            <a:lvl1pPr marL="457200" indent="-457200">
              <a:buSzPts val="3199"/>
              <a:buFontTx/>
              <a:buBlip>
                <a:blip r:embed="rId2"/>
              </a:buBlip>
              <a:defRPr sz="2800">
                <a:solidFill>
                  <a:srgbClr val="3C114A"/>
                </a:solidFill>
                <a:latin typeface="Helvetica Neue"/>
              </a:defRPr>
            </a:lvl1pPr>
            <a:lvl2pPr marL="914400" indent="-457200">
              <a:buSzPts val="2799"/>
              <a:buFontTx/>
              <a:buBlip>
                <a:blip r:embed="rId2"/>
              </a:buBlip>
              <a:defRPr sz="2400">
                <a:solidFill>
                  <a:srgbClr val="3C114A"/>
                </a:solidFill>
                <a:latin typeface="Helvetica Neue"/>
              </a:defRPr>
            </a:lvl2pPr>
            <a:lvl3pPr marL="1257300" indent="-342900">
              <a:buSzPts val="2399"/>
              <a:buFontTx/>
              <a:buBlip>
                <a:blip r:embed="rId2"/>
              </a:buBlip>
              <a:defRPr sz="2000">
                <a:solidFill>
                  <a:srgbClr val="3C114A"/>
                </a:solidFill>
                <a:latin typeface="Helvetica Neue"/>
              </a:defRPr>
            </a:lvl3pPr>
            <a:lvl4pPr marL="1714500" indent="-342900">
              <a:buSzPts val="1999"/>
              <a:buFontTx/>
              <a:buBlip>
                <a:blip r:embed="rId2"/>
              </a:buBlip>
              <a:defRPr sz="1800">
                <a:solidFill>
                  <a:srgbClr val="3C114A"/>
                </a:solidFill>
                <a:latin typeface="Helvetica Neue"/>
              </a:defRPr>
            </a:lvl4pPr>
            <a:lvl5pPr marL="2171699" indent="-342900">
              <a:buSzPts val="1999"/>
              <a:buFontTx/>
              <a:buBlip>
                <a:blip r:embed="rId2"/>
              </a:buBlip>
              <a:defRPr sz="1600"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9A7B70DA-7D0D-46CD-9A16-ADF8EB084B4E}"/>
              </a:ext>
            </a:extLst>
          </p:cNvPr>
          <p:cNvSpPr/>
          <p:nvPr userDrawn="1"/>
        </p:nvSpPr>
        <p:spPr>
          <a:xfrm>
            <a:off x="-26198" y="0"/>
            <a:ext cx="5003797" cy="6858000"/>
          </a:xfrm>
          <a:prstGeom prst="rect">
            <a:avLst/>
          </a:prstGeom>
          <a:solidFill>
            <a:srgbClr val="158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15848A"/>
              </a:solidFill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010B4B34-4924-4B69-8469-5185CDAED15C}"/>
              </a:ext>
            </a:extLst>
          </p:cNvPr>
          <p:cNvSpPr/>
          <p:nvPr/>
        </p:nvSpPr>
        <p:spPr>
          <a:xfrm>
            <a:off x="253206" y="241301"/>
            <a:ext cx="4444998" cy="5880104"/>
          </a:xfrm>
          <a:prstGeom prst="rect">
            <a:avLst/>
          </a:prstGeom>
          <a:solidFill>
            <a:srgbClr val="FFFFFF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79CCB69-9D7D-424E-8A49-AFE16D1D84E6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09585" y="457200"/>
            <a:ext cx="3932240" cy="16002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rgbClr val="15848A"/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664F034-A755-4EC5-A659-9A081BA7E08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09585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solidFill>
                  <a:srgbClr val="15848A"/>
                </a:solidFill>
                <a:latin typeface="Helvetica Neue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7192664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158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DC48B46-0EA0-4110-A337-86378B4C9AC9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9C48DDFC-7286-42BB-B80C-2B6358F6A731}"/>
              </a:ext>
            </a:extLst>
          </p:cNvPr>
          <p:cNvSpPr/>
          <p:nvPr/>
        </p:nvSpPr>
        <p:spPr>
          <a:xfrm>
            <a:off x="414872" y="1825627"/>
            <a:ext cx="11362270" cy="5032372"/>
          </a:xfrm>
          <a:prstGeom prst="rect">
            <a:avLst/>
          </a:prstGeom>
          <a:solidFill>
            <a:srgbClr val="FFFFFF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E77D31D-CF28-478F-8C87-F78A7A2C4A2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>
            <a:lvl1pPr algn="ctr">
              <a:defRPr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85B3D7C1-F913-4D71-B341-34A394E25B4C}"/>
              </a:ext>
            </a:extLst>
          </p:cNvPr>
          <p:cNvSpPr txBox="1"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marL="228600" indent="-228600">
              <a:buSzPts val="2799"/>
              <a:buFontTx/>
              <a:buBlip>
                <a:blip r:embed="rId2"/>
              </a:buBlip>
              <a:defRPr lang="cs-CZ">
                <a:solidFill>
                  <a:srgbClr val="3C114A"/>
                </a:solidFill>
                <a:latin typeface="Helvetica Neue"/>
              </a:defRPr>
            </a:lvl1pPr>
            <a:lvl2pPr marL="685800" indent="-228600">
              <a:buSzPts val="2399"/>
              <a:buFontTx/>
              <a:buBlip>
                <a:blip r:embed="rId2"/>
              </a:buBlip>
              <a:defRPr lang="cs-CZ">
                <a:solidFill>
                  <a:srgbClr val="3C114A"/>
                </a:solidFill>
                <a:latin typeface="Helvetica Neue"/>
              </a:defRPr>
            </a:lvl2pPr>
            <a:lvl3pPr marL="1143000" indent="-228600">
              <a:buSzPts val="1999"/>
              <a:buFontTx/>
              <a:buBlip>
                <a:blip r:embed="rId2"/>
              </a:buBlip>
              <a:defRPr lang="cs-CZ">
                <a:solidFill>
                  <a:srgbClr val="3C114A"/>
                </a:solidFill>
                <a:latin typeface="Helvetica Neue"/>
              </a:defRPr>
            </a:lvl3pPr>
            <a:lvl4pPr marL="1600200" indent="-228600">
              <a:buSzPts val="1800"/>
              <a:buFontTx/>
              <a:buBlip>
                <a:blip r:embed="rId2"/>
              </a:buBlip>
              <a:defRPr lang="cs-CZ">
                <a:solidFill>
                  <a:srgbClr val="3C114A"/>
                </a:solidFill>
                <a:latin typeface="Helvetica Neue"/>
              </a:defRPr>
            </a:lvl4pPr>
            <a:lvl5pPr marL="2057400" indent="-228600">
              <a:buSzPts val="1800"/>
              <a:buFontTx/>
              <a:buBlip>
                <a:blip r:embed="rId2"/>
              </a:buBlip>
              <a:defRPr lang="cs-CZ"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cs-CZ" dirty="0"/>
              <a:t> </a:t>
            </a:r>
            <a:r>
              <a:rPr lang="en-US" dirty="0"/>
              <a:t>Click to edit Master text styles</a:t>
            </a:r>
          </a:p>
          <a:p>
            <a:pPr lvl="1"/>
            <a:r>
              <a:rPr lang="cs-CZ" dirty="0"/>
              <a:t> </a:t>
            </a:r>
            <a:r>
              <a:rPr lang="en-US" dirty="0"/>
              <a:t>Second level</a:t>
            </a:r>
          </a:p>
          <a:p>
            <a:pPr lvl="2"/>
            <a:r>
              <a:rPr lang="cs-CZ" dirty="0"/>
              <a:t> </a:t>
            </a:r>
            <a:r>
              <a:rPr lang="en-US" dirty="0"/>
              <a:t>Third level</a:t>
            </a:r>
          </a:p>
          <a:p>
            <a:pPr lvl="3"/>
            <a:r>
              <a:rPr lang="cs-CZ" dirty="0"/>
              <a:t> </a:t>
            </a:r>
            <a:r>
              <a:rPr lang="en-US" dirty="0"/>
              <a:t>Fourth level</a:t>
            </a:r>
          </a:p>
          <a:p>
            <a:pPr lvl="4"/>
            <a:r>
              <a:rPr lang="cs-CZ" dirty="0"/>
              <a:t> </a:t>
            </a:r>
            <a:r>
              <a:rPr lang="en-US" dirty="0"/>
              <a:t>Fifth level</a:t>
            </a:r>
            <a:endParaRPr lang="cs-CZ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CE74B3-5013-484F-AF5C-B363EB67086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710D44-07D6-4DE2-A9C3-64636ED4350F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4B452CB-9CDF-4877-9B5A-841E66FC3A1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FB298B3-A44B-4BCC-8963-4DA44BFD222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E71EC6-D659-411D-B9AD-4F955AF7E3A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1277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3C11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55B5A120-A614-466D-9269-7D5150FD6AA6}"/>
              </a:ext>
            </a:extLst>
          </p:cNvPr>
          <p:cNvSpPr/>
          <p:nvPr/>
        </p:nvSpPr>
        <p:spPr>
          <a:xfrm>
            <a:off x="8724903" y="365129"/>
            <a:ext cx="3035295" cy="622696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10AF0C83-0C07-4C2B-9F4B-1F1D39A4E6E5}"/>
              </a:ext>
            </a:extLst>
          </p:cNvPr>
          <p:cNvSpPr/>
          <p:nvPr/>
        </p:nvSpPr>
        <p:spPr>
          <a:xfrm>
            <a:off x="0" y="330994"/>
            <a:ext cx="8572500" cy="6261097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9A9E6DD2-AEEA-4AF7-B60A-E9D2DDF27C7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572697"/>
            <a:ext cx="2628899" cy="5811834"/>
          </a:xfrm>
        </p:spPr>
        <p:txBody>
          <a:bodyPr vert="eaVert"/>
          <a:lstStyle>
            <a:lvl1pPr>
              <a:defRPr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02811426-95B6-456C-B49F-0541BC3FE791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555626"/>
            <a:ext cx="7480304" cy="5811834"/>
          </a:xfrm>
        </p:spPr>
        <p:txBody>
          <a:bodyPr vert="eaVert"/>
          <a:lstStyle>
            <a:lvl1pPr marL="228600" indent="-228600">
              <a:buSzPts val="2799"/>
              <a:buFontTx/>
              <a:buBlip>
                <a:blip r:embed="rId2"/>
              </a:buBlip>
              <a:defRPr>
                <a:solidFill>
                  <a:srgbClr val="3C114A"/>
                </a:solidFill>
                <a:latin typeface="Helvetica Neue"/>
              </a:defRPr>
            </a:lvl1pPr>
            <a:lvl2pPr marL="685800" indent="-228600">
              <a:buSzPts val="2399"/>
              <a:buFontTx/>
              <a:buBlip>
                <a:blip r:embed="rId2"/>
              </a:buBlip>
              <a:defRPr>
                <a:solidFill>
                  <a:srgbClr val="3C114A"/>
                </a:solidFill>
                <a:latin typeface="Helvetica Neue"/>
              </a:defRPr>
            </a:lvl2pPr>
            <a:lvl3pPr marL="1143000" indent="-228600">
              <a:buSzPts val="1999"/>
              <a:buFontTx/>
              <a:buBlip>
                <a:blip r:embed="rId2"/>
              </a:buBlip>
              <a:defRPr>
                <a:solidFill>
                  <a:srgbClr val="3C114A"/>
                </a:solidFill>
                <a:latin typeface="Helvetica Neue"/>
              </a:defRPr>
            </a:lvl3pPr>
            <a:lvl4pPr marL="1600200" indent="-228600">
              <a:buSzPts val="1800"/>
              <a:buFontTx/>
              <a:buBlip>
                <a:blip r:embed="rId2"/>
              </a:buBlip>
              <a:defRPr>
                <a:solidFill>
                  <a:srgbClr val="3C114A"/>
                </a:solidFill>
                <a:latin typeface="Helvetica Neue"/>
              </a:defRPr>
            </a:lvl4pPr>
            <a:lvl5pPr marL="2057400" indent="-228600">
              <a:buSzPts val="1800"/>
              <a:buFontTx/>
              <a:buBlip>
                <a:blip r:embed="rId2"/>
              </a:buBlip>
              <a:defRPr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485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DA1C427A-39F8-48B0-B9D7-8F44B79A5424}"/>
              </a:ext>
            </a:extLst>
          </p:cNvPr>
          <p:cNvSpPr/>
          <p:nvPr userDrawn="1"/>
        </p:nvSpPr>
        <p:spPr>
          <a:xfrm>
            <a:off x="838197" y="1802797"/>
            <a:ext cx="10515598" cy="796114"/>
          </a:xfrm>
          <a:prstGeom prst="rect">
            <a:avLst/>
          </a:prstGeom>
          <a:solidFill>
            <a:srgbClr val="158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15848A"/>
              </a:solidFill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DACEF33A-1B27-4A41-9452-45F01AB8D2EC}"/>
              </a:ext>
            </a:extLst>
          </p:cNvPr>
          <p:cNvSpPr/>
          <p:nvPr userDrawn="1"/>
        </p:nvSpPr>
        <p:spPr>
          <a:xfrm>
            <a:off x="838197" y="2718262"/>
            <a:ext cx="10515598" cy="34713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73E2386-7AF6-412D-8775-03222B452E13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838203" y="423852"/>
            <a:ext cx="10515600" cy="1105690"/>
          </a:xfrm>
        </p:spPr>
        <p:txBody>
          <a:bodyPr anchor="b" anchorCtr="1">
            <a:normAutofit/>
          </a:bodyPr>
          <a:lstStyle>
            <a:lvl1pPr algn="ctr">
              <a:defRPr sz="3800" b="1" cap="all" baseline="0">
                <a:solidFill>
                  <a:srgbClr val="15848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ED82736-2001-4219-B133-146D023F494D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996138" y="1936330"/>
            <a:ext cx="9749447" cy="558555"/>
          </a:xfrm>
        </p:spPr>
        <p:txBody>
          <a:bodyPr anchor="ctr"/>
          <a:lstStyle>
            <a:lvl1pPr marL="0" indent="0">
              <a:buSzPts val="2399"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  <a:cs typeface="Leelawadee UI" pitchFamily="34"/>
              </a:defRPr>
            </a:lvl1pPr>
            <a:lvl2pPr marL="0" indent="0">
              <a:spcBef>
                <a:spcPts val="1200"/>
              </a:spcBef>
              <a:buSzPts val="1999"/>
              <a:buNone/>
              <a:defRPr sz="2000">
                <a:solidFill>
                  <a:srgbClr val="3C114A"/>
                </a:solidFill>
                <a:latin typeface="Helvetica Neue"/>
                <a:cs typeface="Leelawadee UI" pitchFamily="34"/>
              </a:defRPr>
            </a:lvl2pPr>
            <a:lvl3pPr marL="914400" indent="0">
              <a:buSzPts val="1800"/>
              <a:buNone/>
              <a:defRPr sz="1800">
                <a:solidFill>
                  <a:srgbClr val="653D7A"/>
                </a:solidFill>
                <a:latin typeface="Helvetica Neue"/>
                <a:cs typeface="Leelawadee UI" pitchFamily="34"/>
              </a:defRPr>
            </a:lvl3pPr>
            <a:lvl4pPr marL="1657350" indent="-285750">
              <a:buSzPts val="1600"/>
              <a:buBlip>
                <a:blip r:embed="rId2"/>
              </a:buBlip>
              <a:defRPr sz="1600">
                <a:solidFill>
                  <a:srgbClr val="653D7A"/>
                </a:solidFill>
                <a:latin typeface="Helvetica Neue"/>
                <a:cs typeface="Leelawadee UI" pitchFamily="34"/>
              </a:defRPr>
            </a:lvl4pPr>
            <a:lvl5pPr marL="2114549" indent="-285750">
              <a:buSzPts val="1600"/>
              <a:buBlip>
                <a:blip r:embed="rId2"/>
              </a:buBlip>
              <a:defRPr sz="1600">
                <a:solidFill>
                  <a:srgbClr val="653D7A"/>
                </a:solidFill>
                <a:latin typeface="Helvetica Neue"/>
                <a:cs typeface="Leelawadee UI" pitchFamily="34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5C900E2-1DEB-45DD-85B0-4B881B835EC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FEA398-F420-48D3-AC90-D337872676D6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3AB6EEC-3207-42AA-99D9-8A9A5DB8A68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AF51F8F-D423-44B2-9B3A-CD1907571C3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6AE713-E057-425D-B3C4-5912CD06EB7F}" type="slidenum">
              <a:t>‹#›</a:t>
            </a:fld>
            <a:endParaRPr lang="cs-CZ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44581476-F4B2-4E1D-9BA6-48E0B18F01F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156427"/>
          </a:xfrm>
        </p:spPr>
        <p:txBody>
          <a:bodyPr/>
          <a:lstStyle>
            <a:lvl1pPr marL="0" indent="0">
              <a:buNone/>
              <a:defRPr sz="2000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057601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9FA04E24-A47A-4A20-AADD-E17349A97E89}"/>
              </a:ext>
            </a:extLst>
          </p:cNvPr>
          <p:cNvSpPr/>
          <p:nvPr userDrawn="1"/>
        </p:nvSpPr>
        <p:spPr>
          <a:xfrm>
            <a:off x="838197" y="4326903"/>
            <a:ext cx="10509250" cy="17627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B342CD-D2F1-40BB-994E-4FA38F49DB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671538"/>
            <a:ext cx="10515600" cy="1222507"/>
          </a:xfrm>
        </p:spPr>
        <p:txBody>
          <a:bodyPr anchorCtr="1">
            <a:noAutofit/>
          </a:bodyPr>
          <a:lstStyle>
            <a:lvl1pPr algn="ctr">
              <a:defRPr sz="44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8B462-F239-47E4-BC25-27A1DF3AF8A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22004" y="4562471"/>
            <a:ext cx="10141635" cy="1319855"/>
          </a:xfrm>
        </p:spPr>
        <p:txBody>
          <a:bodyPr anchorCtr="1"/>
          <a:lstStyle>
            <a:lvl1pPr marL="0" indent="0" algn="ctr">
              <a:buNone/>
              <a:defRPr sz="2400">
                <a:solidFill>
                  <a:srgbClr val="3C114A"/>
                </a:solidFill>
                <a:latin typeface="HelveticaNeueLT Com 65 Md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F071B-B047-426F-B726-1A5751F04E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317291-BB35-4D63-93BD-A02E84AC79B3}" type="datetime1">
              <a:rPr lang="cs-CZ"/>
              <a:pPr lvl="0"/>
              <a:t>27.04.2021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F84A8-51EE-4A4B-8AA8-9D21C5157DE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E85BF-37D5-488F-9B9D-0EA263C7958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E957E7-97CE-4058-BD9D-21356E53DC93}" type="slidenum">
              <a:t>‹#›</a:t>
            </a:fld>
            <a:endParaRPr lang="cs-CZ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6C93C18C-6331-43A5-80AD-E04AE6C55C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203" y="0"/>
            <a:ext cx="1754560" cy="116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4781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exteriér, obloha, letecká doprava, paže&#10;&#10;Popis byl vytvořen automaticky">
            <a:extLst>
              <a:ext uri="{FF2B5EF4-FFF2-40B4-BE49-F238E27FC236}">
                <a16:creationId xmlns:a16="http://schemas.microsoft.com/office/drawing/2014/main" id="{63A2753F-2061-4EA6-B9CC-D4479CD4A9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24316" r="19398" b="10421"/>
          <a:stretch/>
        </p:blipFill>
        <p:spPr>
          <a:xfrm>
            <a:off x="1052265" y="2565793"/>
            <a:ext cx="3879918" cy="3178152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C11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A2B5003-DB64-40A9-BFB7-B783EAFDB6A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28" name="Zástupný obsah 8">
            <a:extLst>
              <a:ext uri="{FF2B5EF4-FFF2-40B4-BE49-F238E27FC236}">
                <a16:creationId xmlns:a16="http://schemas.microsoft.com/office/drawing/2014/main" id="{CB0FB20C-5F48-40C9-B286-BB677CE310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910731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lampa&#10;&#10;Popis byl vytvořen automaticky">
            <a:extLst>
              <a:ext uri="{FF2B5EF4-FFF2-40B4-BE49-F238E27FC236}">
                <a16:creationId xmlns:a16="http://schemas.microsoft.com/office/drawing/2014/main" id="{AC4D59EA-DD9A-44FA-AD66-0405DA0EF7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788" y="2271273"/>
            <a:ext cx="4336850" cy="3221412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584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15848A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D81F28-1C17-445A-AAA0-ABE3BD5B1E4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15848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092C210D-AF44-45A1-B76C-0F6434F27C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19895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stůl, vsedě, osoba, přenosný počítač&#10;&#10;Popis byl vytvořen automaticky">
            <a:extLst>
              <a:ext uri="{FF2B5EF4-FFF2-40B4-BE49-F238E27FC236}">
                <a16:creationId xmlns:a16="http://schemas.microsoft.com/office/drawing/2014/main" id="{EB83224F-BBE5-466A-ABED-C58B15D31B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849" y="2080919"/>
            <a:ext cx="3561003" cy="3776360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C11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A2B5003-DB64-40A9-BFB7-B783EAFDB6A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28" name="Zástupný obsah 8">
            <a:extLst>
              <a:ext uri="{FF2B5EF4-FFF2-40B4-BE49-F238E27FC236}">
                <a16:creationId xmlns:a16="http://schemas.microsoft.com/office/drawing/2014/main" id="{CB0FB20C-5F48-40C9-B286-BB677CE310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56956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osoba, zeď, interiér&#10;&#10;Popis byl vytvořen automaticky">
            <a:extLst>
              <a:ext uri="{FF2B5EF4-FFF2-40B4-BE49-F238E27FC236}">
                <a16:creationId xmlns:a16="http://schemas.microsoft.com/office/drawing/2014/main" id="{22722D7F-DD3B-45C2-8F13-FAE061BB90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3"/>
          <a:stretch/>
        </p:blipFill>
        <p:spPr>
          <a:xfrm>
            <a:off x="1039091" y="2545984"/>
            <a:ext cx="3854334" cy="2944257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584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15848A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D81F28-1C17-445A-AAA0-ABE3BD5B1E4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15848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092C210D-AF44-45A1-B76C-0F6434F27C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900123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osoba, interiér, rodina&#10;&#10;Popis byl vytvořen automaticky">
            <a:extLst>
              <a:ext uri="{FF2B5EF4-FFF2-40B4-BE49-F238E27FC236}">
                <a16:creationId xmlns:a16="http://schemas.microsoft.com/office/drawing/2014/main" id="{29E17773-E79C-4A17-9DD5-AAB2CD1E98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3" r="8642"/>
          <a:stretch/>
        </p:blipFill>
        <p:spPr>
          <a:xfrm flipH="1">
            <a:off x="922713" y="2543694"/>
            <a:ext cx="4181302" cy="3592272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C11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3C114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A2B5003-DB64-40A9-BFB7-B783EAFDB6A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28" name="Zástupný obsah 8">
            <a:extLst>
              <a:ext uri="{FF2B5EF4-FFF2-40B4-BE49-F238E27FC236}">
                <a16:creationId xmlns:a16="http://schemas.microsoft.com/office/drawing/2014/main" id="{CB0FB20C-5F48-40C9-B286-BB677CE310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046756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text, exteriér, oblouk&#10;&#10;Popis byl vytvořen automaticky">
            <a:extLst>
              <a:ext uri="{FF2B5EF4-FFF2-40B4-BE49-F238E27FC236}">
                <a16:creationId xmlns:a16="http://schemas.microsoft.com/office/drawing/2014/main" id="{CD6227AC-A5FB-4473-8ECE-50004F3388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4"/>
          <a:stretch/>
        </p:blipFill>
        <p:spPr>
          <a:xfrm>
            <a:off x="1271847" y="2485505"/>
            <a:ext cx="3677859" cy="3466408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906E673C-6564-4692-8A8F-1DB2863F6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" y="2080919"/>
            <a:ext cx="5062189" cy="4147896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id="{CBB59EB4-707B-467E-8964-7FC608CE02DA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584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15848A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D81F28-1C17-445A-AAA0-ABE3BD5B1E46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6629400" y="1051093"/>
            <a:ext cx="5029200" cy="1118529"/>
          </a:xfrm>
        </p:spPr>
        <p:txBody>
          <a:bodyPr>
            <a:normAutofit/>
          </a:bodyPr>
          <a:lstStyle>
            <a:lvl1pPr marL="0" indent="0">
              <a:buSzPts val="2799"/>
              <a:buFontTx/>
              <a:buNone/>
              <a:defRPr sz="2800">
                <a:solidFill>
                  <a:schemeClr val="bg1"/>
                </a:solidFill>
                <a:latin typeface="HelveticaNeueLT Com 65 Md" panose="020B0604020202020204" pitchFamily="34" charset="0"/>
              </a:defRPr>
            </a:lvl1pPr>
            <a:lvl2pPr marL="0" indent="0">
              <a:spcBef>
                <a:spcPts val="1200"/>
              </a:spcBef>
              <a:buSzPts val="2399"/>
              <a:buFontTx/>
              <a:buNone/>
              <a:defRPr sz="2000">
                <a:solidFill>
                  <a:schemeClr val="bg1"/>
                </a:solidFill>
                <a:latin typeface="Helvetica Neue"/>
              </a:defRPr>
            </a:lvl2pPr>
            <a:lvl3pPr marL="1257300" indent="-342900">
              <a:buSzPts val="1999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3pPr>
            <a:lvl4pPr marL="1657350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4pPr>
            <a:lvl5pPr marL="2114549" indent="-285750">
              <a:buSzPts val="1800"/>
              <a:buFontTx/>
              <a:buBlip>
                <a:blip r:embed="rId4"/>
              </a:buBlip>
              <a:defRPr>
                <a:solidFill>
                  <a:schemeClr val="bg1"/>
                </a:solidFill>
                <a:latin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cs-CZ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16107D-FBF8-4732-BD41-E294FB75BEA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10613" y="418320"/>
            <a:ext cx="5062189" cy="1325559"/>
          </a:xfrm>
        </p:spPr>
        <p:txBody>
          <a:bodyPr anchorCtr="1">
            <a:normAutofit/>
          </a:bodyPr>
          <a:lstStyle>
            <a:lvl1pPr algn="ctr">
              <a:defRPr sz="3800" b="1" cap="all" baseline="0">
                <a:solidFill>
                  <a:srgbClr val="15848A"/>
                </a:solidFill>
                <a:latin typeface="HelveticaNeueLT Com 95 Blk" panose="020B09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  <a:endParaRPr lang="cs-CZ" dirty="0"/>
          </a:p>
        </p:txBody>
      </p:sp>
      <p:sp>
        <p:nvSpPr>
          <p:cNvPr id="9" name="Zástupný obsah 8">
            <a:extLst>
              <a:ext uri="{FF2B5EF4-FFF2-40B4-BE49-F238E27FC236}">
                <a16:creationId xmlns:a16="http://schemas.microsoft.com/office/drawing/2014/main" id="{092C210D-AF44-45A1-B76C-0F6434F27C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629400" y="2169622"/>
            <a:ext cx="5029200" cy="3323128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Helvetica Neue"/>
              </a:defRPr>
            </a:lvl1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53569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C0F618-CE3D-43F9-B6C9-EEC78786FA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lvl="0"/>
            <a:r>
              <a:rPr lang="en-US" dirty="0"/>
              <a:t>Click to edit Master title style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849FD-9674-4B94-808A-5CC9057B151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cs-C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F1CE3-12C0-4DD7-BA31-7422A073816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3A13ECE5-F578-4EB5-847F-603C879DF9A5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B3742-9A8C-4E1A-9F55-37D59D700E0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A858B-8B06-4D83-B1DA-FF160258A69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385BF7D2-30A9-4F52-8C79-00F54272E5AA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3800" b="0" i="0" u="none" strike="noStrike" kern="1200" cap="all" spc="0" baseline="0">
          <a:solidFill>
            <a:srgbClr val="000000"/>
          </a:solidFill>
          <a:uFillTx/>
          <a:latin typeface="HelveticaNeueLT Com 95 Blk" panose="020B0904020202020204" pitchFamily="34" charset="0"/>
          <a:ea typeface="HelveticaNeueLT Com 95 Blk" panose="020B0904020202020204" pitchFamily="34" charset="0"/>
          <a:cs typeface="HelveticaNeueLT Com 95 Blk" panose="020B0904020202020204" pitchFamily="34" charset="0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2" y="1306198"/>
            <a:ext cx="10515600" cy="2482340"/>
          </a:xfrm>
        </p:spPr>
        <p:txBody>
          <a:bodyPr/>
          <a:lstStyle/>
          <a:p>
            <a:r>
              <a:rPr lang="cs-CZ" dirty="0" smtClean="0">
                <a:solidFill>
                  <a:srgbClr val="15848A"/>
                </a:solidFill>
                <a:latin typeface="Helvetica Neue"/>
              </a:rPr>
              <a:t>Vyhodnocení plnění </a:t>
            </a:r>
            <a:br>
              <a:rPr lang="cs-CZ" dirty="0" smtClean="0">
                <a:solidFill>
                  <a:srgbClr val="15848A"/>
                </a:solidFill>
                <a:latin typeface="Helvetica Neue"/>
              </a:rPr>
            </a:br>
            <a:r>
              <a:rPr lang="cs-CZ" dirty="0" smtClean="0">
                <a:solidFill>
                  <a:srgbClr val="15848A"/>
                </a:solidFill>
                <a:latin typeface="Helvetica Neue"/>
              </a:rPr>
              <a:t>standardu pozice rezortních koordinátorek a koordinátorů rovnosti žen a mužů </a:t>
            </a:r>
            <a:br>
              <a:rPr lang="cs-CZ" dirty="0" smtClean="0">
                <a:solidFill>
                  <a:srgbClr val="15848A"/>
                </a:solidFill>
                <a:latin typeface="Helvetica Neue"/>
              </a:rPr>
            </a:br>
            <a:r>
              <a:rPr lang="cs-CZ" dirty="0" smtClean="0">
                <a:solidFill>
                  <a:srgbClr val="15848A"/>
                </a:solidFill>
                <a:latin typeface="Helvetica Neue"/>
              </a:rPr>
              <a:t>za rok 2020</a:t>
            </a:r>
            <a:endParaRPr lang="cs-CZ" dirty="0">
              <a:solidFill>
                <a:srgbClr val="15848A"/>
              </a:solidFill>
              <a:latin typeface="Helvetica Neue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25185" y="4706851"/>
            <a:ext cx="10141635" cy="1052266"/>
          </a:xfrm>
        </p:spPr>
        <p:txBody>
          <a:bodyPr/>
          <a:lstStyle/>
          <a:p>
            <a:r>
              <a:rPr lang="cs-CZ" b="1" dirty="0" smtClean="0">
                <a:latin typeface="HelveticaNeueLT Com 65 Md"/>
              </a:rPr>
              <a:t>Karolína Vernerová</a:t>
            </a:r>
          </a:p>
          <a:p>
            <a:r>
              <a:rPr lang="cs-CZ" b="1" dirty="0" smtClean="0">
                <a:latin typeface="HelveticaNeueLT Com 65 Md"/>
              </a:rPr>
              <a:t>Odbor rovnosti žen a mužů ÚV ČR</a:t>
            </a:r>
            <a:endParaRPr lang="cs-CZ" b="1" dirty="0">
              <a:latin typeface="HelveticaNeueLT Com 65 Md"/>
            </a:endParaRPr>
          </a:p>
        </p:txBody>
      </p:sp>
    </p:spTree>
    <p:extLst>
      <p:ext uri="{BB962C8B-B14F-4D97-AF65-F5344CB8AC3E}">
        <p14:creationId xmlns:p14="http://schemas.microsoft.com/office/powerpoint/2010/main" val="7609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685649"/>
            <a:ext cx="10515600" cy="1060252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3C114A"/>
                </a:solidFill>
                <a:latin typeface="Helvetica Neue"/>
              </a:rPr>
              <a:t>Oblast č. 3: Rozsah pravomocí</a:t>
            </a:r>
            <a:endParaRPr lang="cs-CZ" dirty="0">
              <a:solidFill>
                <a:srgbClr val="3C114A"/>
              </a:solidFill>
              <a:latin typeface="Helvetica Neue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752437"/>
            <a:ext cx="10199715" cy="3592946"/>
          </a:xfrm>
        </p:spPr>
        <p:txBody>
          <a:bodyPr>
            <a:normAutofit lnSpcReduction="10000"/>
          </a:bodyPr>
          <a:lstStyle/>
          <a:p>
            <a:pPr marL="342900" indent="-342900">
              <a:buFontTx/>
              <a:buChar char="●"/>
            </a:pPr>
            <a:r>
              <a:rPr lang="cs-CZ" sz="2400" dirty="0" smtClean="0">
                <a:solidFill>
                  <a:srgbClr val="15848A"/>
                </a:solidFill>
              </a:rPr>
              <a:t>Ve </a:t>
            </a:r>
            <a:r>
              <a:rPr lang="cs-CZ" sz="2400" dirty="0">
                <a:solidFill>
                  <a:srgbClr val="15848A"/>
                </a:solidFill>
              </a:rPr>
              <a:t>většině rezortů (12 ze </a:t>
            </a:r>
            <a:r>
              <a:rPr lang="cs-CZ" sz="2400" dirty="0" smtClean="0">
                <a:solidFill>
                  <a:srgbClr val="15848A"/>
                </a:solidFill>
              </a:rPr>
              <a:t>14) </a:t>
            </a:r>
            <a:r>
              <a:rPr lang="cs-CZ" sz="2400" dirty="0" smtClean="0">
                <a:solidFill>
                  <a:srgbClr val="15848A"/>
                </a:solidFill>
              </a:rPr>
              <a:t>měli </a:t>
            </a:r>
            <a:r>
              <a:rPr lang="cs-CZ" sz="2400" dirty="0">
                <a:solidFill>
                  <a:srgbClr val="15848A"/>
                </a:solidFill>
              </a:rPr>
              <a:t>GFP přístup na porady vedení odboru, ve kterém jsou zařazeni, </a:t>
            </a:r>
            <a:r>
              <a:rPr lang="cs-CZ" sz="2400" dirty="0" smtClean="0">
                <a:solidFill>
                  <a:srgbClr val="15848A"/>
                </a:solidFill>
              </a:rPr>
              <a:t>v</a:t>
            </a:r>
            <a:r>
              <a:rPr lang="cs-CZ" dirty="0" smtClean="0"/>
              <a:t> </a:t>
            </a:r>
            <a:r>
              <a:rPr lang="cs-CZ" sz="2400" dirty="0" smtClean="0">
                <a:solidFill>
                  <a:srgbClr val="15848A"/>
                </a:solidFill>
              </a:rPr>
              <a:t>případě </a:t>
            </a:r>
            <a:r>
              <a:rPr lang="cs-CZ" sz="2400" dirty="0">
                <a:solidFill>
                  <a:srgbClr val="15848A"/>
                </a:solidFill>
              </a:rPr>
              <a:t>projednávání agendy vztahující se k rovnosti žen a mužů</a:t>
            </a:r>
            <a:r>
              <a:rPr lang="cs-CZ" sz="2400" dirty="0" smtClean="0">
                <a:solidFill>
                  <a:srgbClr val="15848A"/>
                </a:solidFill>
              </a:rPr>
              <a:t>.</a:t>
            </a:r>
          </a:p>
          <a:p>
            <a:pPr marL="342900" indent="-342900">
              <a:buFontTx/>
              <a:buChar char="●"/>
            </a:pPr>
            <a:r>
              <a:rPr lang="cs-CZ" sz="2400" dirty="0">
                <a:solidFill>
                  <a:srgbClr val="15848A"/>
                </a:solidFill>
              </a:rPr>
              <a:t>Většina rezortů (9 ze </a:t>
            </a:r>
            <a:r>
              <a:rPr lang="cs-CZ" sz="2400" dirty="0" smtClean="0">
                <a:solidFill>
                  <a:srgbClr val="15848A"/>
                </a:solidFill>
              </a:rPr>
              <a:t>14) </a:t>
            </a:r>
            <a:r>
              <a:rPr lang="cs-CZ" sz="2400" dirty="0">
                <a:solidFill>
                  <a:srgbClr val="15848A"/>
                </a:solidFill>
              </a:rPr>
              <a:t>uvedla, že GFP měl/a možnost se v pozici hosta/hostky účastnit jednání poradních a jiných orgánů daného rezortu, pakliže se tato jednání týkala postavení fyzických osob a měla potenciální dopad na rovnost žen a mužů. </a:t>
            </a:r>
          </a:p>
          <a:p>
            <a:pPr marL="342900" indent="-342900">
              <a:buFontTx/>
              <a:buChar char="●"/>
            </a:pPr>
            <a:r>
              <a:rPr lang="cs-CZ" sz="2400" dirty="0">
                <a:solidFill>
                  <a:srgbClr val="15848A"/>
                </a:solidFill>
              </a:rPr>
              <a:t>Většina GFP (13 </a:t>
            </a:r>
            <a:r>
              <a:rPr lang="cs-CZ" sz="2400">
                <a:solidFill>
                  <a:srgbClr val="15848A"/>
                </a:solidFill>
              </a:rPr>
              <a:t>ze </a:t>
            </a:r>
            <a:r>
              <a:rPr lang="cs-CZ" sz="2400" smtClean="0">
                <a:solidFill>
                  <a:srgbClr val="15848A"/>
                </a:solidFill>
              </a:rPr>
              <a:t>14) </a:t>
            </a:r>
            <a:r>
              <a:rPr lang="cs-CZ" sz="2400" dirty="0">
                <a:solidFill>
                  <a:srgbClr val="15848A"/>
                </a:solidFill>
              </a:rPr>
              <a:t>měla k dispozici anonymizované statistické údaje k odměňování a vzdělávání zaměstnanců a zaměstnankyň ministerstva. </a:t>
            </a:r>
            <a:r>
              <a:rPr lang="cs-CZ" sz="2400" dirty="0" smtClean="0">
                <a:solidFill>
                  <a:srgbClr val="15848A"/>
                </a:solidFill>
              </a:rPr>
              <a:t> </a:t>
            </a:r>
            <a:endParaRPr lang="cs-CZ" sz="24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Indikátory č. 7, 8 a 9</a:t>
            </a:r>
          </a:p>
        </p:txBody>
      </p:sp>
    </p:spTree>
    <p:extLst>
      <p:ext uri="{BB962C8B-B14F-4D97-AF65-F5344CB8AC3E}">
        <p14:creationId xmlns:p14="http://schemas.microsoft.com/office/powerpoint/2010/main" val="103358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3C114A"/>
                </a:solidFill>
                <a:latin typeface="Helvetica Neue"/>
              </a:rPr>
              <a:t>Oblast č. 7: Základní náležitosti činnosti rezortních pracovních skupin pro rovnost žen a mužů (RPS)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68547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3200" dirty="0">
                <a:solidFill>
                  <a:srgbClr val="15848A"/>
                </a:solidFill>
              </a:rPr>
              <a:t>Celkem 13 ze 14 rezortů mělo formálně ukotvenu existenci RPS, a to prostřednictvím statutu </a:t>
            </a:r>
            <a:r>
              <a:rPr lang="cs-CZ" sz="3200" dirty="0" smtClean="0">
                <a:solidFill>
                  <a:srgbClr val="15848A"/>
                </a:solidFill>
              </a:rPr>
              <a:t>a</a:t>
            </a:r>
            <a:r>
              <a:rPr lang="cs-CZ" dirty="0"/>
              <a:t> </a:t>
            </a:r>
            <a:r>
              <a:rPr lang="cs-CZ" sz="3200" dirty="0" smtClean="0">
                <a:solidFill>
                  <a:srgbClr val="15848A"/>
                </a:solidFill>
              </a:rPr>
              <a:t>jednacího </a:t>
            </a:r>
            <a:r>
              <a:rPr lang="cs-CZ" sz="3200" dirty="0">
                <a:solidFill>
                  <a:srgbClr val="15848A"/>
                </a:solidFill>
              </a:rPr>
              <a:t>řádu. </a:t>
            </a:r>
            <a:endParaRPr lang="cs-CZ" sz="32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3200" dirty="0">
                <a:solidFill>
                  <a:srgbClr val="15848A"/>
                </a:solidFill>
              </a:rPr>
              <a:t>E</a:t>
            </a:r>
            <a:r>
              <a:rPr lang="cs-CZ" sz="3200" dirty="0" smtClean="0">
                <a:solidFill>
                  <a:srgbClr val="15848A"/>
                </a:solidFill>
              </a:rPr>
              <a:t>xistence </a:t>
            </a:r>
            <a:r>
              <a:rPr lang="cs-CZ" sz="3200" dirty="0">
                <a:solidFill>
                  <a:srgbClr val="15848A"/>
                </a:solidFill>
              </a:rPr>
              <a:t>a činnost RPS byla upravena vnitřním předpisem ve </a:t>
            </a:r>
            <a:r>
              <a:rPr lang="cs-CZ" sz="3200" dirty="0" smtClean="0">
                <a:solidFill>
                  <a:srgbClr val="15848A"/>
                </a:solidFill>
              </a:rPr>
              <a:t>13</a:t>
            </a:r>
            <a:r>
              <a:rPr lang="cs-CZ" sz="2800" dirty="0"/>
              <a:t> </a:t>
            </a:r>
            <a:r>
              <a:rPr lang="cs-CZ" sz="3200" dirty="0" smtClean="0">
                <a:solidFill>
                  <a:srgbClr val="15848A"/>
                </a:solidFill>
              </a:rPr>
              <a:t>rezortech</a:t>
            </a:r>
            <a:r>
              <a:rPr lang="cs-CZ" sz="3200" dirty="0">
                <a:solidFill>
                  <a:srgbClr val="15848A"/>
                </a:solidFill>
              </a:rPr>
              <a:t>, organizačním řádem byla upravena pouze ve 4 rezortech</a:t>
            </a:r>
            <a:r>
              <a:rPr lang="cs-CZ" sz="3200" dirty="0" smtClean="0">
                <a:solidFill>
                  <a:srgbClr val="15848A"/>
                </a:solidFill>
              </a:rPr>
              <a:t>.</a:t>
            </a:r>
            <a:endParaRPr lang="cs-CZ" sz="32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Indikátory č. 18 a 19</a:t>
            </a:r>
          </a:p>
        </p:txBody>
      </p:sp>
    </p:spTree>
    <p:extLst>
      <p:ext uri="{BB962C8B-B14F-4D97-AF65-F5344CB8AC3E}">
        <p14:creationId xmlns:p14="http://schemas.microsoft.com/office/powerpoint/2010/main" val="32289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3C114A"/>
                </a:solidFill>
                <a:latin typeface="Helvetica Neue"/>
              </a:rPr>
              <a:t>Oblast č. 7: Základní náležitosti činnosti rezortních pracovních skupin pro rovnost žen a mužů (RPS)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 č. 20</a:t>
            </a:r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2874880852"/>
              </p:ext>
            </p:extLst>
          </p:nvPr>
        </p:nvGraphicFramePr>
        <p:xfrm>
          <a:off x="1820009" y="2682306"/>
          <a:ext cx="8018584" cy="354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34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3C114A"/>
                </a:solidFill>
                <a:latin typeface="Helvetica Neue"/>
              </a:rPr>
              <a:t>Oblast č. 7: Základní náležitosti činnosti rezortních pracovních skupin pro rovnost žen a mužů (RPS)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 č. 20</a:t>
            </a:r>
          </a:p>
        </p:txBody>
      </p:sp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3909130430"/>
              </p:ext>
            </p:extLst>
          </p:nvPr>
        </p:nvGraphicFramePr>
        <p:xfrm>
          <a:off x="2092979" y="2881746"/>
          <a:ext cx="8006032" cy="3075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541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3C114A"/>
                </a:solidFill>
                <a:latin typeface="Helvetica Neue"/>
              </a:rPr>
              <a:t>Oblast č. 7: Základní náležitosti činnosti rezortních pracovních skupin pro rovnost žen a mužů (RPS)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68547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3200" dirty="0" smtClean="0">
                <a:solidFill>
                  <a:srgbClr val="15848A"/>
                </a:solidFill>
              </a:rPr>
              <a:t>4x </a:t>
            </a:r>
            <a:r>
              <a:rPr lang="cs-CZ" sz="3200" dirty="0">
                <a:solidFill>
                  <a:srgbClr val="15848A"/>
                </a:solidFill>
              </a:rPr>
              <a:t>ročně (jak předepisuje Standard pozice GFP) </a:t>
            </a:r>
            <a:r>
              <a:rPr lang="cs-CZ" sz="3200" dirty="0" smtClean="0">
                <a:solidFill>
                  <a:srgbClr val="15848A"/>
                </a:solidFill>
              </a:rPr>
              <a:t>se sešla RPS na </a:t>
            </a:r>
            <a:r>
              <a:rPr lang="cs-CZ" sz="3200" dirty="0">
                <a:solidFill>
                  <a:srgbClr val="15848A"/>
                </a:solidFill>
              </a:rPr>
              <a:t>2 </a:t>
            </a:r>
            <a:r>
              <a:rPr lang="cs-CZ" sz="3200" dirty="0" smtClean="0">
                <a:solidFill>
                  <a:srgbClr val="15848A"/>
                </a:solidFill>
              </a:rPr>
              <a:t>rezortech. Na 2 rezortech se naopak nesešla ani jednou</a:t>
            </a:r>
            <a:r>
              <a:rPr lang="cs-CZ" sz="3200" dirty="0">
                <a:solidFill>
                  <a:srgbClr val="15848A"/>
                </a:solidFill>
              </a:rPr>
              <a:t>. Ostatní rezorty uspořádaly setkání </a:t>
            </a:r>
            <a:r>
              <a:rPr lang="cs-CZ" sz="3200" dirty="0" smtClean="0">
                <a:solidFill>
                  <a:srgbClr val="15848A"/>
                </a:solidFill>
              </a:rPr>
              <a:t>RPS 1x </a:t>
            </a:r>
            <a:r>
              <a:rPr lang="cs-CZ" sz="3200" dirty="0">
                <a:solidFill>
                  <a:srgbClr val="15848A"/>
                </a:solidFill>
              </a:rPr>
              <a:t>až </a:t>
            </a:r>
            <a:r>
              <a:rPr lang="cs-CZ" sz="3200" dirty="0" smtClean="0">
                <a:solidFill>
                  <a:srgbClr val="15848A"/>
                </a:solidFill>
              </a:rPr>
              <a:t>3x. </a:t>
            </a:r>
            <a:endParaRPr lang="cs-CZ" sz="2800" dirty="0" smtClean="0">
              <a:solidFill>
                <a:srgbClr val="15848A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996138" y="1992891"/>
            <a:ext cx="9749447" cy="558555"/>
          </a:xfrm>
        </p:spPr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 </a:t>
            </a:r>
            <a:r>
              <a:rPr lang="cs-CZ" b="1" dirty="0" smtClean="0">
                <a:latin typeface="Helvetica Neue"/>
              </a:rPr>
              <a:t>č</a:t>
            </a:r>
            <a:r>
              <a:rPr lang="cs-CZ" b="1" dirty="0" smtClean="0">
                <a:latin typeface="Helvetica Neue"/>
              </a:rPr>
              <a:t>. </a:t>
            </a:r>
            <a:r>
              <a:rPr lang="cs-CZ" b="1" dirty="0" smtClean="0">
                <a:latin typeface="Helvetica Neue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8493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3C114A"/>
                </a:solidFill>
                <a:latin typeface="Helvetica Neue"/>
              </a:rPr>
              <a:t>shrnutí</a:t>
            </a:r>
            <a:endParaRPr lang="cs-CZ" dirty="0">
              <a:solidFill>
                <a:srgbClr val="3C114A"/>
              </a:solidFill>
              <a:latin typeface="Helvetica Neue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7" y="2746434"/>
            <a:ext cx="10199715" cy="349734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●"/>
            </a:pPr>
            <a:r>
              <a:rPr lang="cs-CZ" sz="2400" dirty="0">
                <a:solidFill>
                  <a:srgbClr val="15848A"/>
                </a:solidFill>
              </a:rPr>
              <a:t>Standard pozice GFP byl v roce 2020 naplňován </a:t>
            </a:r>
            <a:r>
              <a:rPr lang="cs-CZ" sz="2400" b="1" dirty="0">
                <a:solidFill>
                  <a:srgbClr val="15848A"/>
                </a:solidFill>
              </a:rPr>
              <a:t>nejčastěji částečně (</a:t>
            </a:r>
            <a:r>
              <a:rPr lang="cs-CZ" sz="2400" b="1" dirty="0" smtClean="0">
                <a:solidFill>
                  <a:srgbClr val="15848A"/>
                </a:solidFill>
              </a:rPr>
              <a:t>6</a:t>
            </a:r>
            <a:r>
              <a:rPr lang="cs-CZ" b="1" dirty="0"/>
              <a:t> </a:t>
            </a:r>
            <a:r>
              <a:rPr lang="cs-CZ" sz="2400" b="1" dirty="0" smtClean="0">
                <a:solidFill>
                  <a:srgbClr val="15848A"/>
                </a:solidFill>
              </a:rPr>
              <a:t>indikátorů</a:t>
            </a:r>
            <a:r>
              <a:rPr lang="cs-CZ" sz="2400" b="1" dirty="0">
                <a:solidFill>
                  <a:srgbClr val="15848A"/>
                </a:solidFill>
              </a:rPr>
              <a:t>) či minimálně (6 indikátorů)</a:t>
            </a:r>
            <a:r>
              <a:rPr lang="cs-CZ" sz="2400" dirty="0">
                <a:solidFill>
                  <a:srgbClr val="15848A"/>
                </a:solidFill>
              </a:rPr>
              <a:t>. Zcela naplňován byl </a:t>
            </a:r>
            <a:r>
              <a:rPr lang="cs-CZ" sz="2400" dirty="0" smtClean="0">
                <a:solidFill>
                  <a:srgbClr val="15848A"/>
                </a:solidFill>
              </a:rPr>
              <a:t>pouze v</a:t>
            </a:r>
            <a:r>
              <a:rPr lang="cs-CZ" dirty="0"/>
              <a:t> </a:t>
            </a:r>
            <a:r>
              <a:rPr lang="cs-CZ" sz="2400" dirty="0" smtClean="0">
                <a:solidFill>
                  <a:srgbClr val="15848A"/>
                </a:solidFill>
              </a:rPr>
              <a:t>případě </a:t>
            </a:r>
            <a:r>
              <a:rPr lang="cs-CZ" sz="2400" dirty="0">
                <a:solidFill>
                  <a:srgbClr val="15848A"/>
                </a:solidFill>
              </a:rPr>
              <a:t>2 indikátorů, a naopak v případě 3 indikátorů nebyl naplňován vůbec. </a:t>
            </a:r>
            <a:r>
              <a:rPr lang="cs-CZ" sz="2400" b="1" dirty="0">
                <a:solidFill>
                  <a:srgbClr val="15848A"/>
                </a:solidFill>
              </a:rPr>
              <a:t>Celkově je tedy plnění Standardu pozice GFP spíše nižší, což je stav, který se oproti rokům 2018 a 2019 příliš nezměnil. </a:t>
            </a:r>
            <a:endParaRPr lang="cs-CZ" sz="2400" b="1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2400" dirty="0">
                <a:solidFill>
                  <a:srgbClr val="15848A"/>
                </a:solidFill>
              </a:rPr>
              <a:t>Rozsah úvazku vyčleněný na agendu rovnosti žen a mužů se na jednotlivých rezortech značně liší a většinou je nižší než 1 celý úvazek. I nadále byla navíc většina GFP v roce 2020 organizačně zařazena do personálního odboru.</a:t>
            </a:r>
          </a:p>
          <a:p>
            <a:pPr marL="342900" indent="-342900">
              <a:buFontTx/>
              <a:buChar char="●"/>
            </a:pPr>
            <a:r>
              <a:rPr lang="cs-CZ" sz="2400" dirty="0">
                <a:solidFill>
                  <a:srgbClr val="15848A"/>
                </a:solidFill>
              </a:rPr>
              <a:t>Rezorty zpravidla nemají na výkon pozice GFP stanoveny kvalifikační požadavky jako je výkon služby v oboru Lidská </a:t>
            </a:r>
            <a:r>
              <a:rPr lang="cs-CZ" sz="2400" dirty="0" smtClean="0">
                <a:solidFill>
                  <a:srgbClr val="15848A"/>
                </a:solidFill>
              </a:rPr>
              <a:t>práva či </a:t>
            </a:r>
            <a:r>
              <a:rPr lang="cs-CZ" sz="2400" dirty="0">
                <a:solidFill>
                  <a:srgbClr val="15848A"/>
                </a:solidFill>
              </a:rPr>
              <a:t>požadavek odborného zaměření vzdělání </a:t>
            </a:r>
            <a:r>
              <a:rPr lang="cs-CZ" sz="2400" dirty="0" smtClean="0">
                <a:solidFill>
                  <a:srgbClr val="15848A"/>
                </a:solidFill>
              </a:rPr>
              <a:t>v relevantní oblasti či studijním programu.</a:t>
            </a:r>
            <a:endParaRPr lang="cs-CZ" sz="2400" dirty="0">
              <a:solidFill>
                <a:srgbClr val="158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7055" y="295564"/>
            <a:ext cx="5679564" cy="2567709"/>
          </a:xfrm>
        </p:spPr>
        <p:txBody>
          <a:bodyPr>
            <a:noAutofit/>
          </a:bodyPr>
          <a:lstStyle/>
          <a:p>
            <a:r>
              <a:rPr lang="cs-CZ" sz="2800" dirty="0" smtClean="0">
                <a:latin typeface="Helvetica Neue"/>
              </a:rPr>
              <a:t>Strategie rovnosti žen a</a:t>
            </a:r>
            <a:r>
              <a:rPr lang="cs-CZ" dirty="0"/>
              <a:t> </a:t>
            </a:r>
            <a:r>
              <a:rPr lang="cs-CZ" sz="2800" dirty="0" smtClean="0">
                <a:latin typeface="Helvetica Neue"/>
              </a:rPr>
              <a:t>mužů na léta 2021</a:t>
            </a:r>
            <a:r>
              <a:rPr lang="cs-CZ" sz="2800" dirty="0">
                <a:latin typeface="Helvetica Neue"/>
              </a:rPr>
              <a:t> </a:t>
            </a:r>
            <a:r>
              <a:rPr lang="cs-CZ" sz="2800" dirty="0" smtClean="0">
                <a:latin typeface="Helvetica Neue"/>
              </a:rPr>
              <a:t>– 2030</a:t>
            </a:r>
            <a:r>
              <a:rPr lang="cs-CZ" sz="2800" dirty="0">
                <a:latin typeface="Helvetica Neue"/>
              </a:rPr>
              <a:t/>
            </a:r>
            <a:br>
              <a:rPr lang="cs-CZ" sz="2800" dirty="0">
                <a:latin typeface="Helvetica Neue"/>
              </a:rPr>
            </a:br>
            <a:r>
              <a:rPr lang="cs-CZ" sz="2800" dirty="0" smtClean="0">
                <a:latin typeface="Helvetica Neue"/>
              </a:rPr>
              <a:t/>
            </a:r>
            <a:br>
              <a:rPr lang="cs-CZ" sz="2800" dirty="0" smtClean="0">
                <a:latin typeface="Helvetica Neue"/>
              </a:rPr>
            </a:br>
            <a:r>
              <a:rPr lang="cs-CZ" sz="2800" dirty="0" smtClean="0">
                <a:latin typeface="Helvetica Neue"/>
              </a:rPr>
              <a:t>(strategie 2021+)</a:t>
            </a:r>
            <a:endParaRPr lang="cs-CZ" sz="2800" dirty="0">
              <a:latin typeface="Helvetica Neue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0"/>
          </p:nvPr>
        </p:nvSpPr>
        <p:spPr>
          <a:xfrm>
            <a:off x="6270921" y="418318"/>
            <a:ext cx="5727032" cy="6179451"/>
          </a:xfrm>
        </p:spPr>
        <p:txBody>
          <a:bodyPr>
            <a:noAutofit/>
          </a:bodyPr>
          <a:lstStyle/>
          <a:p>
            <a:pPr marL="342900" indent="-342900">
              <a:buFontTx/>
              <a:buChar char="●"/>
            </a:pPr>
            <a:r>
              <a:rPr lang="cs-CZ" sz="2800" dirty="0"/>
              <a:t>1 úvazek na každém ministerstvu pokrývající nejen vnitřní, ale i vnější agendu rezortu</a:t>
            </a:r>
            <a:r>
              <a:rPr lang="cs-CZ" sz="2800" dirty="0" smtClean="0"/>
              <a:t>.</a:t>
            </a:r>
          </a:p>
          <a:p>
            <a:pPr marL="342900" indent="-342900">
              <a:buFontTx/>
              <a:buChar char="●"/>
            </a:pPr>
            <a:r>
              <a:rPr lang="cs-CZ" sz="2800" dirty="0"/>
              <a:t>RPS je obeznámena </a:t>
            </a:r>
            <a:r>
              <a:rPr lang="cs-CZ" sz="2800" dirty="0" smtClean="0"/>
              <a:t>s aktuálními </a:t>
            </a:r>
            <a:r>
              <a:rPr lang="cs-CZ" sz="2800" dirty="0"/>
              <a:t>úkoly ze Strategie 2021</a:t>
            </a:r>
            <a:r>
              <a:rPr lang="cs-CZ" sz="2800" dirty="0" smtClean="0"/>
              <a:t>+ a </a:t>
            </a:r>
            <a:r>
              <a:rPr lang="cs-CZ" sz="2800" dirty="0"/>
              <a:t>činností Rady. Naplňování těchto úkolů je inherentní součástí činnosti </a:t>
            </a:r>
            <a:r>
              <a:rPr lang="cs-CZ" sz="2800" dirty="0" smtClean="0"/>
              <a:t>RPS.</a:t>
            </a:r>
          </a:p>
          <a:p>
            <a:pPr marL="342900" indent="-342900">
              <a:buFontTx/>
              <a:buChar char="●"/>
            </a:pPr>
            <a:r>
              <a:rPr lang="cs-CZ" sz="2800" dirty="0"/>
              <a:t>RSP předsedá osoba </a:t>
            </a:r>
            <a:r>
              <a:rPr lang="cs-CZ" sz="2800" dirty="0" smtClean="0"/>
              <a:t>s</a:t>
            </a:r>
            <a:r>
              <a:rPr lang="cs-CZ" dirty="0"/>
              <a:t> </a:t>
            </a:r>
            <a:r>
              <a:rPr lang="cs-CZ" sz="2800" dirty="0" smtClean="0"/>
              <a:t>rozhodovacími </a:t>
            </a:r>
            <a:r>
              <a:rPr lang="cs-CZ" sz="2800" dirty="0"/>
              <a:t>kompetencemi. Je jasně </a:t>
            </a:r>
            <a:r>
              <a:rPr lang="cs-CZ" sz="2800" dirty="0" smtClean="0"/>
              <a:t>vymezena zodpovědnost </a:t>
            </a:r>
            <a:r>
              <a:rPr lang="cs-CZ" sz="2800" dirty="0"/>
              <a:t>za plnění úkolů</a:t>
            </a:r>
            <a:r>
              <a:rPr lang="cs-CZ" sz="2800" dirty="0" smtClean="0"/>
              <a:t>.</a:t>
            </a:r>
          </a:p>
          <a:p>
            <a:pPr marL="342900" indent="-342900">
              <a:buFontTx/>
              <a:buChar char="●"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258387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7054" y="418319"/>
            <a:ext cx="5802923" cy="2386427"/>
          </a:xfrm>
        </p:spPr>
        <p:txBody>
          <a:bodyPr>
            <a:noAutofit/>
          </a:bodyPr>
          <a:lstStyle/>
          <a:p>
            <a:r>
              <a:rPr lang="cs-CZ" sz="2800" dirty="0">
                <a:latin typeface="Helvetica Neue"/>
              </a:rPr>
              <a:t>Standard pozice rezortních koordinátorek a koordinátorů rovnosti žen a mužů </a:t>
            </a:r>
            <a:r>
              <a:rPr lang="cs-CZ" sz="2800" dirty="0" smtClean="0">
                <a:latin typeface="Helvetica Neue"/>
              </a:rPr>
              <a:t>(</a:t>
            </a:r>
            <a:r>
              <a:rPr lang="cs-CZ" sz="2800" dirty="0">
                <a:latin typeface="Helvetica Neue"/>
              </a:rPr>
              <a:t>dále jen „Standard pozice GFP</a:t>
            </a:r>
            <a:r>
              <a:rPr lang="cs-CZ" sz="2800" dirty="0" smtClean="0">
                <a:latin typeface="Helvetica Neue"/>
              </a:rPr>
              <a:t>“) </a:t>
            </a:r>
            <a:br>
              <a:rPr lang="cs-CZ" sz="2800" dirty="0" smtClean="0">
                <a:latin typeface="Helvetica Neue"/>
              </a:rPr>
            </a:br>
            <a:endParaRPr lang="cs-CZ" sz="2800" dirty="0">
              <a:latin typeface="Helvetica Neue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0"/>
          </p:nvPr>
        </p:nvSpPr>
        <p:spPr>
          <a:xfrm>
            <a:off x="6270921" y="180928"/>
            <a:ext cx="5727032" cy="6416842"/>
          </a:xfrm>
        </p:spPr>
        <p:txBody>
          <a:bodyPr>
            <a:noAutofit/>
          </a:bodyPr>
          <a:lstStyle/>
          <a:p>
            <a:pPr marL="342900" indent="-342900">
              <a:buFontTx/>
              <a:buChar char="●"/>
            </a:pPr>
            <a:r>
              <a:rPr lang="cs-CZ" sz="2600" dirty="0"/>
              <a:t>S</a:t>
            </a:r>
            <a:r>
              <a:rPr lang="cs-CZ" sz="2600" dirty="0" smtClean="0"/>
              <a:t>chválen </a:t>
            </a:r>
            <a:r>
              <a:rPr lang="cs-CZ" sz="2600" b="1" dirty="0" smtClean="0"/>
              <a:t>usnesením vlády dne 30. května 2018 č. 347. </a:t>
            </a:r>
            <a:r>
              <a:rPr lang="cs-CZ" sz="2600" dirty="0" smtClean="0"/>
              <a:t>Má doporučující charakter.</a:t>
            </a:r>
          </a:p>
          <a:p>
            <a:pPr marL="342900" indent="-342900">
              <a:buFontTx/>
              <a:buChar char="●"/>
            </a:pPr>
            <a:r>
              <a:rPr lang="cs-CZ" sz="2600" dirty="0"/>
              <a:t>C</a:t>
            </a:r>
            <a:r>
              <a:rPr lang="cs-CZ" sz="2600" dirty="0" smtClean="0"/>
              <a:t>ílem je sjednocení výkonu pozice koordinátorek a koordinátorů rovnosti žen a mužů (dále jen „GFP“) na všech ministerstvech.</a:t>
            </a:r>
          </a:p>
          <a:p>
            <a:pPr marL="342900" indent="-342900">
              <a:buFontTx/>
              <a:buChar char="●"/>
            </a:pPr>
            <a:r>
              <a:rPr lang="cs-CZ" sz="2600" dirty="0" smtClean="0"/>
              <a:t>Dotazník k plnění Standardu pozice GFP v roce 2020 rozeslal Odbor rovnosti žen a mužů ÚV ČR (dále jen „Odbor“)  na jednotlivá ministerstva i samotným GFP dne 11. ledna 2021.</a:t>
            </a:r>
          </a:p>
          <a:p>
            <a:pPr marL="342900" indent="-342900">
              <a:buFontTx/>
              <a:buChar char="●"/>
            </a:pPr>
            <a:r>
              <a:rPr lang="cs-CZ" sz="2600" b="1" dirty="0" smtClean="0"/>
              <a:t>Vyhodnocení dotazníku bylo provedeno vždy zvlášť u každého indikátoru.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8956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6A303845-D3A9-4700-B4B8-E43346C5560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dirty="0">
                <a:latin typeface="Helvetica Neue"/>
              </a:rPr>
              <a:t>Naplňování indikátorů </a:t>
            </a:r>
            <a:br>
              <a:rPr lang="cs-CZ" dirty="0">
                <a:latin typeface="Helvetica Neue"/>
              </a:rPr>
            </a:br>
            <a:r>
              <a:rPr lang="cs-CZ" dirty="0" smtClean="0">
                <a:latin typeface="Helvetica Neue"/>
              </a:rPr>
              <a:t>srovnání </a:t>
            </a:r>
            <a:r>
              <a:rPr lang="cs-CZ" dirty="0">
                <a:latin typeface="Helvetica Neue"/>
              </a:rPr>
              <a:t>let 2018, 2019 a 2020</a:t>
            </a:r>
          </a:p>
        </p:txBody>
      </p:sp>
      <p:graphicFrame>
        <p:nvGraphicFramePr>
          <p:cNvPr id="3" name="Graf 2"/>
          <p:cNvGraphicFramePr/>
          <p:nvPr>
            <p:extLst>
              <p:ext uri="{D42A27DB-BD31-4B8C-83A1-F6EECF244321}">
                <p14:modId xmlns:p14="http://schemas.microsoft.com/office/powerpoint/2010/main" val="3007759191"/>
              </p:ext>
            </p:extLst>
          </p:nvPr>
        </p:nvGraphicFramePr>
        <p:xfrm>
          <a:off x="368968" y="1595510"/>
          <a:ext cx="11454064" cy="5238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 pole 2"/>
          <p:cNvSpPr txBox="1">
            <a:spLocks noChangeArrowheads="1"/>
          </p:cNvSpPr>
          <p:nvPr/>
        </p:nvSpPr>
        <p:spPr bwMode="auto">
          <a:xfrm>
            <a:off x="368968" y="2022056"/>
            <a:ext cx="1613863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Zcela naplňován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5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Téměř naplňován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Naplňován částečně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Naplňován minimálně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endParaRPr lang="cs-CZ" sz="1000" b="1" dirty="0" smtClean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 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  <a:p>
            <a:pPr algn="ctr"/>
            <a:r>
              <a:rPr lang="cs-CZ" sz="1000" b="1" dirty="0">
                <a:solidFill>
                  <a:srgbClr val="3C114A"/>
                </a:solidFill>
                <a:effectLst/>
                <a:latin typeface="Helvetica Neue"/>
                <a:ea typeface="Times New Roman" panose="02020603050405020304" pitchFamily="18" charset="0"/>
              </a:rPr>
              <a:t>Nebyl naplňován</a:t>
            </a:r>
            <a:endParaRPr lang="cs-CZ" sz="1200" b="1" dirty="0">
              <a:solidFill>
                <a:srgbClr val="3C114A"/>
              </a:solidFill>
              <a:effectLst/>
              <a:latin typeface="Helvetica Neue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rgbClr val="3C114A"/>
                </a:solidFill>
                <a:latin typeface="Helvetica Neue"/>
              </a:rPr>
              <a:t>Oblast č. 6: Výše služebního úvazku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68547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2800" dirty="0">
                <a:solidFill>
                  <a:srgbClr val="15848A"/>
                </a:solidFill>
              </a:rPr>
              <a:t>Celý úvazek (úvazek 1,0) na agendu rovnosti žen a mužů byl pro pozici GFP vytvořen v 5 rezortech, což je o 3 rezorty méně než v roce 2019. </a:t>
            </a:r>
            <a:r>
              <a:rPr lang="cs-CZ" sz="2800" dirty="0" smtClean="0">
                <a:solidFill>
                  <a:srgbClr val="15848A"/>
                </a:solidFill>
              </a:rPr>
              <a:t>Z</a:t>
            </a:r>
            <a:r>
              <a:rPr lang="cs-CZ" sz="2400" dirty="0"/>
              <a:t> </a:t>
            </a:r>
            <a:r>
              <a:rPr lang="cs-CZ" sz="2800" dirty="0" smtClean="0">
                <a:solidFill>
                  <a:srgbClr val="15848A"/>
                </a:solidFill>
              </a:rPr>
              <a:t>doplňujících </a:t>
            </a:r>
            <a:r>
              <a:rPr lang="cs-CZ" sz="2800" dirty="0">
                <a:solidFill>
                  <a:srgbClr val="15848A"/>
                </a:solidFill>
              </a:rPr>
              <a:t>informací rezortů navíc vyplývá, že úvazek GFP je doplňován odpovědností za řadu dalších agend. </a:t>
            </a:r>
            <a:endParaRPr lang="cs-CZ" sz="2800" dirty="0" smtClean="0">
              <a:solidFill>
                <a:srgbClr val="15848A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 č. 16</a:t>
            </a:r>
          </a:p>
        </p:txBody>
      </p:sp>
    </p:spTree>
    <p:extLst>
      <p:ext uri="{BB962C8B-B14F-4D97-AF65-F5344CB8AC3E}">
        <p14:creationId xmlns:p14="http://schemas.microsoft.com/office/powerpoint/2010/main" val="226507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685649"/>
            <a:ext cx="10515600" cy="1060252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3C114A"/>
                </a:solidFill>
                <a:latin typeface="Helvetica Neue"/>
              </a:rPr>
              <a:t>Oblast č. 1: Organizační </a:t>
            </a:r>
            <a:r>
              <a:rPr lang="cs-CZ" sz="4000" dirty="0" smtClean="0">
                <a:solidFill>
                  <a:srgbClr val="3C114A"/>
                </a:solidFill>
                <a:latin typeface="Helvetica Neue"/>
              </a:rPr>
              <a:t>zařazení </a:t>
            </a:r>
            <a:endParaRPr lang="cs-CZ" dirty="0">
              <a:solidFill>
                <a:srgbClr val="3C114A"/>
              </a:solidFill>
              <a:latin typeface="Helvetica Neue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444846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2800" dirty="0">
                <a:solidFill>
                  <a:srgbClr val="15848A"/>
                </a:solidFill>
              </a:rPr>
              <a:t>Pozice GFP byla stejně jako v uplynulých letech </a:t>
            </a:r>
            <a:r>
              <a:rPr lang="cs-CZ" sz="2800" dirty="0" smtClean="0">
                <a:solidFill>
                  <a:srgbClr val="15848A"/>
                </a:solidFill>
              </a:rPr>
              <a:t>ve </a:t>
            </a:r>
            <a:r>
              <a:rPr lang="cs-CZ" sz="2800" dirty="0">
                <a:solidFill>
                  <a:srgbClr val="15848A"/>
                </a:solidFill>
              </a:rPr>
              <a:t>většině ministerstev </a:t>
            </a:r>
            <a:r>
              <a:rPr lang="cs-CZ" sz="2800" b="1" dirty="0">
                <a:solidFill>
                  <a:srgbClr val="15848A"/>
                </a:solidFill>
              </a:rPr>
              <a:t>organizačně zařazena do personálního odboru </a:t>
            </a:r>
            <a:r>
              <a:rPr lang="cs-CZ" sz="2800" dirty="0">
                <a:solidFill>
                  <a:srgbClr val="15848A"/>
                </a:solidFill>
              </a:rPr>
              <a:t>(9 ze 14). Stav se plně </a:t>
            </a:r>
            <a:r>
              <a:rPr lang="cs-CZ" sz="2800" dirty="0" smtClean="0">
                <a:solidFill>
                  <a:srgbClr val="15848A"/>
                </a:solidFill>
              </a:rPr>
              <a:t>shodoval </a:t>
            </a:r>
            <a:r>
              <a:rPr lang="cs-CZ" sz="2800" dirty="0">
                <a:solidFill>
                  <a:srgbClr val="15848A"/>
                </a:solidFill>
              </a:rPr>
              <a:t>se stavem v roce 2019. </a:t>
            </a:r>
            <a:endParaRPr lang="cs-CZ" sz="28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2800" dirty="0" smtClean="0">
                <a:solidFill>
                  <a:srgbClr val="15848A"/>
                </a:solidFill>
              </a:rPr>
              <a:t>V </a:t>
            </a:r>
            <a:r>
              <a:rPr lang="cs-CZ" sz="2800" dirty="0">
                <a:solidFill>
                  <a:srgbClr val="15848A"/>
                </a:solidFill>
              </a:rPr>
              <a:t>organizačním řádu měly </a:t>
            </a:r>
            <a:r>
              <a:rPr lang="cs-CZ" sz="2800" dirty="0" smtClean="0">
                <a:solidFill>
                  <a:srgbClr val="15848A"/>
                </a:solidFill>
              </a:rPr>
              <a:t>agendu </a:t>
            </a:r>
            <a:r>
              <a:rPr lang="cs-CZ" sz="2800" dirty="0">
                <a:solidFill>
                  <a:srgbClr val="15848A"/>
                </a:solidFill>
              </a:rPr>
              <a:t>rovnosti žen a mužů explicitně uvedeny téměř všechny rezorty (13 ze 14), pozice GFP nicméně byla specifikována v rámci organizačního řádu pouze ve 4 rezortech. </a:t>
            </a:r>
            <a:endParaRPr lang="cs-CZ" sz="2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Indikátory č. 1 a 2</a:t>
            </a:r>
          </a:p>
        </p:txBody>
      </p:sp>
    </p:spTree>
    <p:extLst>
      <p:ext uri="{BB962C8B-B14F-4D97-AF65-F5344CB8AC3E}">
        <p14:creationId xmlns:p14="http://schemas.microsoft.com/office/powerpoint/2010/main" val="119902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685649"/>
            <a:ext cx="10515600" cy="1060252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3C114A"/>
                </a:solidFill>
                <a:latin typeface="Helvetica Neue"/>
              </a:rPr>
              <a:t>Oblast č. 4: Kvalifikační požadavky</a:t>
            </a:r>
            <a:endParaRPr lang="cs-CZ" dirty="0">
              <a:solidFill>
                <a:srgbClr val="3C114A"/>
              </a:solidFill>
              <a:latin typeface="Helvetica Neue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68547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2800" dirty="0">
                <a:solidFill>
                  <a:srgbClr val="15848A"/>
                </a:solidFill>
              </a:rPr>
              <a:t>Výkon služby v oboru Lidská práva měla stanovena ani ne třetina GFP (4 ze 14), což je zhoršení oproti roku 2019, kdy měla výkon služby </a:t>
            </a:r>
            <a:r>
              <a:rPr lang="cs-CZ" sz="2800" dirty="0" smtClean="0">
                <a:solidFill>
                  <a:srgbClr val="15848A"/>
                </a:solidFill>
              </a:rPr>
              <a:t>v</a:t>
            </a:r>
            <a:r>
              <a:rPr lang="cs-CZ" sz="2400" dirty="0"/>
              <a:t> </a:t>
            </a:r>
            <a:r>
              <a:rPr lang="cs-CZ" sz="2800" dirty="0" smtClean="0">
                <a:solidFill>
                  <a:srgbClr val="15848A"/>
                </a:solidFill>
              </a:rPr>
              <a:t>oboru </a:t>
            </a:r>
            <a:r>
              <a:rPr lang="cs-CZ" sz="2800" dirty="0">
                <a:solidFill>
                  <a:srgbClr val="15848A"/>
                </a:solidFill>
              </a:rPr>
              <a:t>Lidská práva stanovena GFP </a:t>
            </a:r>
            <a:r>
              <a:rPr lang="cs-CZ" sz="2800" dirty="0" smtClean="0">
                <a:solidFill>
                  <a:srgbClr val="15848A"/>
                </a:solidFill>
              </a:rPr>
              <a:t>v</a:t>
            </a:r>
            <a:r>
              <a:rPr lang="cs-CZ" dirty="0"/>
              <a:t> </a:t>
            </a:r>
            <a:r>
              <a:rPr lang="cs-CZ" sz="2800" dirty="0" smtClean="0">
                <a:solidFill>
                  <a:srgbClr val="15848A"/>
                </a:solidFill>
              </a:rPr>
              <a:t>6</a:t>
            </a:r>
            <a:r>
              <a:rPr lang="cs-CZ" dirty="0"/>
              <a:t> </a:t>
            </a:r>
            <a:r>
              <a:rPr lang="cs-CZ" sz="2800" dirty="0" smtClean="0">
                <a:solidFill>
                  <a:srgbClr val="15848A"/>
                </a:solidFill>
              </a:rPr>
              <a:t>rezortech</a:t>
            </a:r>
            <a:r>
              <a:rPr lang="cs-CZ" sz="2800" dirty="0">
                <a:solidFill>
                  <a:srgbClr val="15848A"/>
                </a:solidFill>
              </a:rPr>
              <a:t>. </a:t>
            </a:r>
            <a:endParaRPr lang="cs-CZ" sz="28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2800" dirty="0" smtClean="0">
                <a:solidFill>
                  <a:srgbClr val="15848A"/>
                </a:solidFill>
              </a:rPr>
              <a:t>Požadavek </a:t>
            </a:r>
            <a:r>
              <a:rPr lang="cs-CZ" sz="2800" dirty="0">
                <a:solidFill>
                  <a:srgbClr val="15848A"/>
                </a:solidFill>
              </a:rPr>
              <a:t>odborného zaměření vzdělání v relevantní oblasti či studijním programu (např. v programu genderových studií, práva a právní vědy, </a:t>
            </a:r>
            <a:r>
              <a:rPr lang="cs-CZ" sz="2800">
                <a:solidFill>
                  <a:srgbClr val="15848A"/>
                </a:solidFill>
              </a:rPr>
              <a:t>sociologie </a:t>
            </a:r>
            <a:r>
              <a:rPr lang="cs-CZ" sz="2800" smtClean="0">
                <a:solidFill>
                  <a:srgbClr val="15848A"/>
                </a:solidFill>
              </a:rPr>
              <a:t>apod.) pro </a:t>
            </a:r>
            <a:r>
              <a:rPr lang="cs-CZ" sz="2800" dirty="0">
                <a:solidFill>
                  <a:srgbClr val="15848A"/>
                </a:solidFill>
              </a:rPr>
              <a:t>GFP nebyl stanoven v žádném rezortu. </a:t>
            </a:r>
            <a:endParaRPr lang="cs-CZ" sz="28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Indikátory č. 10 a 11</a:t>
            </a:r>
          </a:p>
        </p:txBody>
      </p:sp>
    </p:spTree>
    <p:extLst>
      <p:ext uri="{BB962C8B-B14F-4D97-AF65-F5344CB8AC3E}">
        <p14:creationId xmlns:p14="http://schemas.microsoft.com/office/powerpoint/2010/main" val="37392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685649"/>
            <a:ext cx="10515600" cy="1060252"/>
          </a:xfrm>
        </p:spPr>
        <p:txBody>
          <a:bodyPr>
            <a:normAutofit fontScale="90000"/>
          </a:bodyPr>
          <a:lstStyle/>
          <a:p>
            <a:r>
              <a:rPr lang="cs-CZ" sz="4000" dirty="0">
                <a:solidFill>
                  <a:srgbClr val="3C114A"/>
                </a:solidFill>
                <a:latin typeface="Helvetica Neue"/>
              </a:rPr>
              <a:t>Oblast č. </a:t>
            </a:r>
            <a:r>
              <a:rPr lang="cs-CZ" sz="4000" dirty="0" smtClean="0">
                <a:solidFill>
                  <a:srgbClr val="3C114A"/>
                </a:solidFill>
                <a:latin typeface="Helvetica Neue"/>
              </a:rPr>
              <a:t>2: </a:t>
            </a:r>
            <a:r>
              <a:rPr lang="cs-CZ" sz="4000" dirty="0">
                <a:solidFill>
                  <a:srgbClr val="3C114A"/>
                </a:solidFill>
                <a:latin typeface="Helvetica Neue"/>
              </a:rPr>
              <a:t>Charakteristika služebního místa</a:t>
            </a:r>
            <a:endParaRPr lang="cs-CZ" dirty="0">
              <a:solidFill>
                <a:srgbClr val="3C114A"/>
              </a:solidFill>
              <a:latin typeface="Helvetica Neue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68547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2800" dirty="0" smtClean="0">
                <a:solidFill>
                  <a:srgbClr val="15848A"/>
                </a:solidFill>
              </a:rPr>
              <a:t>Popis činností GFP zcela odpovídal popisu </a:t>
            </a:r>
            <a:r>
              <a:rPr lang="cs-CZ" sz="2800" dirty="0">
                <a:solidFill>
                  <a:srgbClr val="15848A"/>
                </a:solidFill>
              </a:rPr>
              <a:t>služebního místa dle Standardu pozice GFP </a:t>
            </a:r>
            <a:r>
              <a:rPr lang="cs-CZ" sz="2800" dirty="0" smtClean="0">
                <a:solidFill>
                  <a:srgbClr val="15848A"/>
                </a:solidFill>
              </a:rPr>
              <a:t>pouze </a:t>
            </a:r>
            <a:r>
              <a:rPr lang="cs-CZ" sz="2800" dirty="0">
                <a:solidFill>
                  <a:srgbClr val="15848A"/>
                </a:solidFill>
              </a:rPr>
              <a:t>ve dvou rezortech. Ostatní zaslané popisy pak </a:t>
            </a:r>
            <a:r>
              <a:rPr lang="cs-CZ" sz="2800" dirty="0" smtClean="0">
                <a:solidFill>
                  <a:srgbClr val="15848A"/>
                </a:solidFill>
              </a:rPr>
              <a:t>postihovaly větší či menší část </a:t>
            </a:r>
            <a:r>
              <a:rPr lang="cs-CZ" sz="2800" dirty="0">
                <a:solidFill>
                  <a:srgbClr val="15848A"/>
                </a:solidFill>
              </a:rPr>
              <a:t>činností dle Standardu pozice GFP, </a:t>
            </a:r>
            <a:r>
              <a:rPr lang="cs-CZ" sz="2800" dirty="0" smtClean="0">
                <a:solidFill>
                  <a:srgbClr val="15848A"/>
                </a:solidFill>
              </a:rPr>
              <a:t>ve </a:t>
            </a:r>
            <a:r>
              <a:rPr lang="cs-CZ" sz="2800" dirty="0">
                <a:solidFill>
                  <a:srgbClr val="15848A"/>
                </a:solidFill>
              </a:rPr>
              <a:t>4 případech jej </a:t>
            </a:r>
            <a:r>
              <a:rPr lang="cs-CZ" sz="2800" dirty="0" smtClean="0">
                <a:solidFill>
                  <a:srgbClr val="15848A"/>
                </a:solidFill>
              </a:rPr>
              <a:t>nepostihovaly </a:t>
            </a:r>
            <a:r>
              <a:rPr lang="cs-CZ" sz="2800" dirty="0">
                <a:solidFill>
                  <a:srgbClr val="15848A"/>
                </a:solidFill>
              </a:rPr>
              <a:t>vůbec (nebo popis činností nebyl poskytnut). </a:t>
            </a:r>
            <a:endParaRPr lang="cs-CZ" sz="28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2800" dirty="0">
                <a:solidFill>
                  <a:srgbClr val="15848A"/>
                </a:solidFill>
              </a:rPr>
              <a:t>Minimálně se mezi činnostmi </a:t>
            </a:r>
            <a:r>
              <a:rPr lang="cs-CZ" sz="2800" dirty="0" smtClean="0">
                <a:solidFill>
                  <a:srgbClr val="15848A"/>
                </a:solidFill>
              </a:rPr>
              <a:t>objevovaly </a:t>
            </a:r>
            <a:r>
              <a:rPr lang="cs-CZ" sz="2800" dirty="0">
                <a:solidFill>
                  <a:srgbClr val="15848A"/>
                </a:solidFill>
              </a:rPr>
              <a:t>body týkající se mezinárodní spolupráce a zajišťování gender mainstreamingu v rezortních činnostech a dokumentech.</a:t>
            </a:r>
            <a:endParaRPr lang="cs-CZ" sz="28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 č. 3</a:t>
            </a:r>
          </a:p>
        </p:txBody>
      </p:sp>
    </p:spTree>
    <p:extLst>
      <p:ext uri="{BB962C8B-B14F-4D97-AF65-F5344CB8AC3E}">
        <p14:creationId xmlns:p14="http://schemas.microsoft.com/office/powerpoint/2010/main" val="302702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336884"/>
            <a:ext cx="10515600" cy="1409017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rgbClr val="3C114A"/>
                </a:solidFill>
                <a:latin typeface="Helvetica Neue"/>
              </a:rPr>
              <a:t>Oblast č. 5: Prohlubování vzdělávání </a:t>
            </a:r>
            <a:r>
              <a:rPr lang="cs-CZ" sz="3200" dirty="0" smtClean="0">
                <a:solidFill>
                  <a:srgbClr val="3C114A"/>
                </a:solidFill>
                <a:latin typeface="Helvetica Neue"/>
              </a:rPr>
              <a:t/>
            </a:r>
            <a:br>
              <a:rPr lang="cs-CZ" sz="3200" dirty="0" smtClean="0">
                <a:solidFill>
                  <a:srgbClr val="3C114A"/>
                </a:solidFill>
                <a:latin typeface="Helvetica Neue"/>
              </a:rPr>
            </a:br>
            <a:r>
              <a:rPr lang="cs-CZ" sz="3200" dirty="0" smtClean="0">
                <a:solidFill>
                  <a:srgbClr val="3C114A"/>
                </a:solidFill>
                <a:latin typeface="Helvetica Neue"/>
              </a:rPr>
              <a:t>a </a:t>
            </a:r>
            <a:r>
              <a:rPr lang="cs-CZ" sz="3200" dirty="0">
                <a:solidFill>
                  <a:srgbClr val="3C114A"/>
                </a:solidFill>
                <a:latin typeface="Helvetica Neue"/>
              </a:rPr>
              <a:t>individuální rozvoj odborných kompetencí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764907"/>
            <a:ext cx="10199715" cy="368547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●"/>
            </a:pPr>
            <a:r>
              <a:rPr lang="cs-CZ" sz="2800" dirty="0">
                <a:solidFill>
                  <a:srgbClr val="15848A"/>
                </a:solidFill>
              </a:rPr>
              <a:t>Pouze 2 rezorty uvedly, že potřeba prohlubování odbornosti </a:t>
            </a:r>
            <a:r>
              <a:rPr lang="cs-CZ" sz="2800" dirty="0" smtClean="0">
                <a:solidFill>
                  <a:srgbClr val="15848A"/>
                </a:solidFill>
              </a:rPr>
              <a:t>v</a:t>
            </a:r>
            <a:r>
              <a:rPr lang="cs-CZ" dirty="0"/>
              <a:t> </a:t>
            </a:r>
            <a:r>
              <a:rPr lang="cs-CZ" sz="2800" dirty="0" smtClean="0">
                <a:solidFill>
                  <a:srgbClr val="15848A"/>
                </a:solidFill>
              </a:rPr>
              <a:t>oblasti </a:t>
            </a:r>
            <a:r>
              <a:rPr lang="cs-CZ" sz="2800" dirty="0">
                <a:solidFill>
                  <a:srgbClr val="15848A"/>
                </a:solidFill>
              </a:rPr>
              <a:t>rovnosti žen a mužů je zohledněna v identifikaci vzdělávacích potřeb </a:t>
            </a:r>
            <a:r>
              <a:rPr lang="cs-CZ" sz="2800" dirty="0" smtClean="0">
                <a:solidFill>
                  <a:srgbClr val="15848A"/>
                </a:solidFill>
              </a:rPr>
              <a:t>a</a:t>
            </a:r>
            <a:r>
              <a:rPr lang="cs-CZ" sz="2400" dirty="0"/>
              <a:t> </a:t>
            </a:r>
            <a:r>
              <a:rPr lang="cs-CZ" sz="2800" dirty="0" smtClean="0">
                <a:solidFill>
                  <a:srgbClr val="15848A"/>
                </a:solidFill>
              </a:rPr>
              <a:t>plánování </a:t>
            </a:r>
            <a:r>
              <a:rPr lang="cs-CZ" sz="2800" dirty="0">
                <a:solidFill>
                  <a:srgbClr val="15848A"/>
                </a:solidFill>
              </a:rPr>
              <a:t>vzdělávání GFP. </a:t>
            </a:r>
            <a:endParaRPr lang="cs-CZ" sz="28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2800" dirty="0" smtClean="0">
                <a:solidFill>
                  <a:srgbClr val="15848A"/>
                </a:solidFill>
              </a:rPr>
              <a:t>3 </a:t>
            </a:r>
            <a:r>
              <a:rPr lang="cs-CZ" sz="2800" dirty="0">
                <a:solidFill>
                  <a:srgbClr val="15848A"/>
                </a:solidFill>
              </a:rPr>
              <a:t>rezorty explicitně uvedly, že </a:t>
            </a:r>
            <a:r>
              <a:rPr lang="cs-CZ" sz="2800" dirty="0" smtClean="0">
                <a:solidFill>
                  <a:srgbClr val="15848A"/>
                </a:solidFill>
              </a:rPr>
              <a:t>tento požadavek </a:t>
            </a:r>
            <a:r>
              <a:rPr lang="cs-CZ" sz="2800" dirty="0">
                <a:solidFill>
                  <a:srgbClr val="15848A"/>
                </a:solidFill>
              </a:rPr>
              <a:t>nebyl při identifikaci vzdělávacích potřeb či ve vzdělávacím plánu stanoven. </a:t>
            </a:r>
            <a:endParaRPr lang="cs-CZ" sz="2800" b="1" dirty="0"/>
          </a:p>
          <a:p>
            <a:pPr marL="342900" indent="-342900">
              <a:buFontTx/>
              <a:buChar char="●"/>
            </a:pPr>
            <a:r>
              <a:rPr lang="cs-CZ" sz="2800" dirty="0">
                <a:solidFill>
                  <a:srgbClr val="15848A"/>
                </a:solidFill>
              </a:rPr>
              <a:t>Ve velké míře či částečně využívali v roce 2020 zahraniční zkušenosti a</a:t>
            </a:r>
            <a:r>
              <a:rPr lang="cs-CZ" sz="2400" dirty="0"/>
              <a:t> </a:t>
            </a:r>
            <a:r>
              <a:rPr lang="cs-CZ" sz="2800" dirty="0">
                <a:solidFill>
                  <a:srgbClr val="15848A"/>
                </a:solidFill>
              </a:rPr>
              <a:t>příklady dobré praxe GFP v 8 rezortech. Dva rezorty uvedly, že GFP nikdy nevyužívá zahraniční zkušenosti a příklady dobré praxe.  </a:t>
            </a:r>
            <a:endParaRPr lang="cs-CZ" sz="28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Indikátory č. 12 a 13</a:t>
            </a:r>
          </a:p>
        </p:txBody>
      </p:sp>
    </p:spTree>
    <p:extLst>
      <p:ext uri="{BB962C8B-B14F-4D97-AF65-F5344CB8AC3E}">
        <p14:creationId xmlns:p14="http://schemas.microsoft.com/office/powerpoint/2010/main" val="23223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226B5D-D9DE-4CBF-8BC6-3FDBF9D44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5" y="685649"/>
            <a:ext cx="10515600" cy="1060252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3C114A"/>
                </a:solidFill>
                <a:latin typeface="Helvetica Neue"/>
              </a:rPr>
              <a:t>Oblast č. 3</a:t>
            </a:r>
            <a:r>
              <a:rPr lang="cs-CZ" sz="4000" dirty="0" smtClean="0">
                <a:solidFill>
                  <a:srgbClr val="3C114A"/>
                </a:solidFill>
                <a:latin typeface="Helvetica Neue"/>
              </a:rPr>
              <a:t>: </a:t>
            </a:r>
            <a:r>
              <a:rPr lang="cs-CZ" sz="4000" dirty="0">
                <a:solidFill>
                  <a:srgbClr val="3C114A"/>
                </a:solidFill>
                <a:latin typeface="Helvetica Neue"/>
              </a:rPr>
              <a:t>Rozsah pravomocí</a:t>
            </a:r>
            <a:endParaRPr lang="cs-CZ" dirty="0">
              <a:solidFill>
                <a:srgbClr val="3C114A"/>
              </a:solidFill>
              <a:latin typeface="Helvetica Neue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9E59E5E-ECDA-4601-A3B5-9F34DD0EAA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6138" y="2875743"/>
            <a:ext cx="10199715" cy="368547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●"/>
            </a:pPr>
            <a:r>
              <a:rPr lang="cs-CZ" sz="3200" dirty="0">
                <a:solidFill>
                  <a:srgbClr val="15848A"/>
                </a:solidFill>
              </a:rPr>
              <a:t>Povinné připomínkové místo tvořili GFP </a:t>
            </a:r>
            <a:r>
              <a:rPr lang="cs-CZ" sz="3200" dirty="0" smtClean="0">
                <a:solidFill>
                  <a:srgbClr val="15848A"/>
                </a:solidFill>
              </a:rPr>
              <a:t>pouze </a:t>
            </a:r>
            <a:r>
              <a:rPr lang="cs-CZ" sz="3200" dirty="0">
                <a:solidFill>
                  <a:srgbClr val="15848A"/>
                </a:solidFill>
              </a:rPr>
              <a:t>ve </a:t>
            </a:r>
            <a:r>
              <a:rPr lang="cs-CZ" sz="3200" dirty="0" smtClean="0">
                <a:solidFill>
                  <a:srgbClr val="15848A"/>
                </a:solidFill>
              </a:rPr>
              <a:t>3</a:t>
            </a:r>
            <a:r>
              <a:rPr lang="cs-CZ" dirty="0"/>
              <a:t> </a:t>
            </a:r>
            <a:r>
              <a:rPr lang="cs-CZ" sz="3200" dirty="0" smtClean="0">
                <a:solidFill>
                  <a:srgbClr val="15848A"/>
                </a:solidFill>
              </a:rPr>
              <a:t>rezortech</a:t>
            </a:r>
            <a:r>
              <a:rPr lang="cs-CZ" sz="3200" dirty="0">
                <a:solidFill>
                  <a:srgbClr val="15848A"/>
                </a:solidFill>
              </a:rPr>
              <a:t>, což je o 1 rezort méně, než v roce 2019. </a:t>
            </a:r>
            <a:r>
              <a:rPr lang="cs-CZ" sz="3200" dirty="0" smtClean="0">
                <a:solidFill>
                  <a:srgbClr val="15848A"/>
                </a:solidFill>
              </a:rPr>
              <a:t>V</a:t>
            </a:r>
            <a:r>
              <a:rPr lang="cs-CZ" dirty="0"/>
              <a:t> </a:t>
            </a:r>
            <a:r>
              <a:rPr lang="cs-CZ" sz="3200" dirty="0" smtClean="0">
                <a:solidFill>
                  <a:srgbClr val="15848A"/>
                </a:solidFill>
              </a:rPr>
              <a:t>6 </a:t>
            </a:r>
            <a:r>
              <a:rPr lang="cs-CZ" sz="3200" dirty="0">
                <a:solidFill>
                  <a:srgbClr val="15848A"/>
                </a:solidFill>
              </a:rPr>
              <a:t>rezortech se GFP na připomínkování podíleli, ačkoliv nebyli povinným připomínkovým místem. </a:t>
            </a:r>
            <a:endParaRPr lang="cs-CZ" sz="32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r>
              <a:rPr lang="cs-CZ" sz="3200" dirty="0" smtClean="0">
                <a:solidFill>
                  <a:srgbClr val="15848A"/>
                </a:solidFill>
              </a:rPr>
              <a:t>Jedenáct </a:t>
            </a:r>
            <a:r>
              <a:rPr lang="cs-CZ" sz="3200" dirty="0">
                <a:solidFill>
                  <a:srgbClr val="15848A"/>
                </a:solidFill>
              </a:rPr>
              <a:t>rezortů uvedlo, že GFP </a:t>
            </a:r>
            <a:r>
              <a:rPr lang="cs-CZ" sz="3200" dirty="0" smtClean="0">
                <a:solidFill>
                  <a:srgbClr val="15848A"/>
                </a:solidFill>
              </a:rPr>
              <a:t>spolupracovali </a:t>
            </a:r>
            <a:r>
              <a:rPr lang="cs-CZ" sz="3200" dirty="0">
                <a:solidFill>
                  <a:srgbClr val="15848A"/>
                </a:solidFill>
              </a:rPr>
              <a:t>na přípravě vypořádání připomínek k rezortním materiálům. </a:t>
            </a:r>
          </a:p>
          <a:p>
            <a:pPr marL="342900" indent="-342900">
              <a:buFontTx/>
              <a:buChar char="●"/>
            </a:pPr>
            <a:endParaRPr lang="cs-CZ" sz="2400" dirty="0" smtClean="0">
              <a:solidFill>
                <a:srgbClr val="15848A"/>
              </a:solidFill>
            </a:endParaRPr>
          </a:p>
          <a:p>
            <a:pPr marL="342900" indent="-342900">
              <a:buFontTx/>
              <a:buChar char="●"/>
            </a:pPr>
            <a:endParaRPr lang="cs-CZ" sz="2400" dirty="0">
              <a:solidFill>
                <a:srgbClr val="15848A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Helvetica Neue"/>
              </a:rPr>
              <a:t>Indikátory č. 5 a 6 </a:t>
            </a:r>
          </a:p>
        </p:txBody>
      </p:sp>
    </p:spTree>
    <p:extLst>
      <p:ext uri="{BB962C8B-B14F-4D97-AF65-F5344CB8AC3E}">
        <p14:creationId xmlns:p14="http://schemas.microsoft.com/office/powerpoint/2010/main" val="35918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 je rovnos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</TotalTime>
  <Words>1235</Words>
  <Application>Microsoft Office PowerPoint</Application>
  <PresentationFormat>Širokoúhlá obrazovka</PresentationFormat>
  <Paragraphs>87</Paragraphs>
  <Slides>16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4" baseType="lpstr">
      <vt:lpstr>Arial</vt:lpstr>
      <vt:lpstr>Calibri</vt:lpstr>
      <vt:lpstr>Helvetica Neue</vt:lpstr>
      <vt:lpstr>HelveticaNeueLT Com 65 Md</vt:lpstr>
      <vt:lpstr>HelveticaNeueLT Com 95 Blk</vt:lpstr>
      <vt:lpstr>Leelawadee UI</vt:lpstr>
      <vt:lpstr>Times New Roman</vt:lpstr>
      <vt:lpstr>To je rovnost</vt:lpstr>
      <vt:lpstr>Vyhodnocení plnění  standardu pozice rezortních koordinátorek a koordinátorů rovnosti žen a mužů  za rok 2020</vt:lpstr>
      <vt:lpstr>Standard pozice rezortních koordinátorek a koordinátorů rovnosti žen a mužů (dále jen „Standard pozice GFP“)  </vt:lpstr>
      <vt:lpstr>Naplňování indikátorů  srovnání let 2018, 2019 a 2020</vt:lpstr>
      <vt:lpstr>Oblast č. 6: Výše služebního úvazku</vt:lpstr>
      <vt:lpstr>Oblast č. 1: Organizační zařazení </vt:lpstr>
      <vt:lpstr>Oblast č. 4: Kvalifikační požadavky</vt:lpstr>
      <vt:lpstr>Oblast č. 2: Charakteristika služebního místa</vt:lpstr>
      <vt:lpstr>Oblast č. 5: Prohlubování vzdělávání  a individuální rozvoj odborných kompetencí</vt:lpstr>
      <vt:lpstr>Oblast č. 3: Rozsah pravomocí</vt:lpstr>
      <vt:lpstr>Oblast č. 3: Rozsah pravomocí</vt:lpstr>
      <vt:lpstr>Oblast č. 7: Základní náležitosti činnosti rezortních pracovních skupin pro rovnost žen a mužů (RPS)</vt:lpstr>
      <vt:lpstr>Oblast č. 7: Základní náležitosti činnosti rezortních pracovních skupin pro rovnost žen a mužů (RPS)</vt:lpstr>
      <vt:lpstr>Oblast č. 7: Základní náležitosti činnosti rezortních pracovních skupin pro rovnost žen a mužů (RPS)</vt:lpstr>
      <vt:lpstr>Oblast č. 7: Základní náležitosti činnosti rezortních pracovních skupin pro rovnost žen a mužů (RPS)</vt:lpstr>
      <vt:lpstr>shrnutí</vt:lpstr>
      <vt:lpstr>Strategie rovnosti žen a mužů na léta 2021 – 2030  (strategie 2021+)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Ondřej Holub</dc:creator>
  <cp:lastModifiedBy>Vernerová Karolína</cp:lastModifiedBy>
  <cp:revision>134</cp:revision>
  <dcterms:created xsi:type="dcterms:W3CDTF">2020-08-29T10:54:44Z</dcterms:created>
  <dcterms:modified xsi:type="dcterms:W3CDTF">2021-04-27T11:05:02Z</dcterms:modified>
</cp:coreProperties>
</file>