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handoutMasterIdLst>
    <p:handoutMasterId r:id="rId11"/>
  </p:handoutMasterIdLst>
  <p:sldIdLst>
    <p:sldId id="256" r:id="rId6"/>
    <p:sldId id="257" r:id="rId7"/>
    <p:sldId id="287" r:id="rId8"/>
    <p:sldId id="288" r:id="rId9"/>
    <p:sldId id="289" r:id="rId10"/>
  </p:sldIdLst>
  <p:sldSz cx="12190413" cy="7021513"/>
  <p:notesSz cx="7023100" cy="10083800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34EA2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576" autoAdjust="0"/>
  </p:normalViewPr>
  <p:slideViewPr>
    <p:cSldViewPr>
      <p:cViewPr varScale="1">
        <p:scale>
          <a:sx n="103" d="100"/>
          <a:sy n="103" d="100"/>
        </p:scale>
        <p:origin x="150" y="234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43343" cy="505940"/>
          </a:xfrm>
          <a:prstGeom prst="rect">
            <a:avLst/>
          </a:prstGeom>
        </p:spPr>
        <p:txBody>
          <a:bodyPr vert="horz" lIns="93525" tIns="46762" rIns="93525" bIns="4676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978132" y="3"/>
            <a:ext cx="3043343" cy="505940"/>
          </a:xfrm>
          <a:prstGeom prst="rect">
            <a:avLst/>
          </a:prstGeom>
        </p:spPr>
        <p:txBody>
          <a:bodyPr vert="horz" lIns="93525" tIns="46762" rIns="93525" bIns="46762" rtlCol="0"/>
          <a:lstStyle>
            <a:lvl1pPr algn="r">
              <a:defRPr sz="1200"/>
            </a:lvl1pPr>
          </a:lstStyle>
          <a:p>
            <a:fld id="{6212675F-866F-4186-A553-7199549DA5D8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577862"/>
            <a:ext cx="3043343" cy="505939"/>
          </a:xfrm>
          <a:prstGeom prst="rect">
            <a:avLst/>
          </a:prstGeom>
        </p:spPr>
        <p:txBody>
          <a:bodyPr vert="horz" lIns="93525" tIns="46762" rIns="93525" bIns="4676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978132" y="9577862"/>
            <a:ext cx="3043343" cy="505939"/>
          </a:xfrm>
          <a:prstGeom prst="rect">
            <a:avLst/>
          </a:prstGeom>
        </p:spPr>
        <p:txBody>
          <a:bodyPr vert="horz" lIns="93525" tIns="46762" rIns="93525" bIns="46762" rtlCol="0" anchor="b"/>
          <a:lstStyle>
            <a:lvl1pPr algn="r">
              <a:defRPr sz="1200"/>
            </a:lvl1pPr>
          </a:lstStyle>
          <a:p>
            <a:fld id="{922D787C-7F16-4E7D-86C5-37BDCC2FA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46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MINISTERSTVO PRO MÍSTNÍ ROZVOJ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2000" b="1" dirty="0" smtClean="0"/>
              <a:t>Národní orgán pro koordinaci</a:t>
            </a:r>
            <a:endParaRPr lang="cs-CZ" sz="20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3399"/>
                </a:solidFill>
              </a:defRPr>
            </a:lvl1pPr>
            <a:lvl2pPr>
              <a:buFont typeface="Arial" pitchFamily="34" charset="0"/>
              <a:buChar char="»"/>
              <a:defRPr sz="2400">
                <a:solidFill>
                  <a:srgbClr val="003399"/>
                </a:solidFill>
              </a:defRPr>
            </a:lvl2pPr>
            <a:lvl3pPr marL="1536878" indent="-307376">
              <a:buFont typeface="Wingdings" panose="05000000000000000000" pitchFamily="2" charset="2"/>
              <a:buChar char="ü"/>
              <a:defRPr sz="2000">
                <a:solidFill>
                  <a:srgbClr val="003399"/>
                </a:solidFill>
              </a:defRPr>
            </a:lvl3pPr>
            <a:lvl4pPr>
              <a:buFont typeface="Arial" pitchFamily="34" charset="0"/>
              <a:buChar char="»"/>
              <a:defRPr>
                <a:solidFill>
                  <a:srgbClr val="003399"/>
                </a:solidFill>
              </a:defRPr>
            </a:lvl4pPr>
            <a:lvl5pPr>
              <a:buFont typeface="Arial" pitchFamily="34" charset="0"/>
              <a:buChar char="•"/>
              <a:defRPr>
                <a:solidFill>
                  <a:srgbClr val="003399"/>
                </a:solidFill>
              </a:defRPr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tématu/předělu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graf.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tabulku.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65076" y="6333685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535091"/>
            <a:ext cx="8039423" cy="4864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 a kontakt</a:t>
            </a:r>
            <a:endParaRPr lang="cs-CZ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Rozloučení</a:t>
            </a:r>
            <a:endParaRPr lang="cs-CZ" dirty="0"/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342678" y="2214612"/>
            <a:ext cx="7272808" cy="1170252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dirty="0"/>
              <a:t>MMR – NOK- rovnost žen a mužů, EU fondy 2021 - 2027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 smtClean="0"/>
              <a:t>10. </a:t>
            </a:r>
            <a:r>
              <a:rPr lang="cs-CZ" dirty="0" smtClean="0"/>
              <a:t>6. 2020, </a:t>
            </a:r>
            <a:r>
              <a:rPr lang="cs-CZ" dirty="0" smtClean="0"/>
              <a:t>ÚV ČR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MMR – NOK- rovnost žen a mužů, EU fondy 2021 - 2027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Základní </a:t>
            </a: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podmínka (horizontální podmínka) - zajištění dodržování Listiny základních práv a svobod EU (průřezově pro všechny OP), </a:t>
            </a: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jejímž </a:t>
            </a: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účelem je zajistit účinné a efektivní plnění cílů stanovených v rámci fondů EU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Tematická podmínka - existence Vnitrostátního strategického rámce pro rovnost žen a mužů</a:t>
            </a:r>
          </a:p>
        </p:txBody>
      </p:sp>
    </p:spTree>
    <p:extLst>
      <p:ext uri="{BB962C8B-B14F-4D97-AF65-F5344CB8AC3E}">
        <p14:creationId xmlns:p14="http://schemas.microsoft.com/office/powerpoint/2010/main" val="257630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MMR – NOK- rovnost žen a mužů, EU fondy 2021 - 2027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Hlavní identifikované nedostatky z evaluace ČŽL současného nastavení systému HP rovnost žen a mužů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chybějící detailní metodické pokyny a podpora pro žadatele,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8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nestabilní </a:t>
            </a:r>
            <a:r>
              <a:rPr lang="cs-CZ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stupeň genderové expertízy při vypisování výzev (a na straně řídících orgánů),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8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nedostatek </a:t>
            </a:r>
            <a:r>
              <a:rPr lang="cs-CZ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relevantních dat pro posuzování naplňování cílů horizontálních principů,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8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formalistické </a:t>
            </a:r>
            <a:r>
              <a:rPr lang="cs-CZ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nastavení.</a:t>
            </a:r>
          </a:p>
        </p:txBody>
      </p:sp>
    </p:spTree>
    <p:extLst>
      <p:ext uri="{BB962C8B-B14F-4D97-AF65-F5344CB8AC3E}">
        <p14:creationId xmlns:p14="http://schemas.microsoft.com/office/powerpoint/2010/main" val="3970990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MMR – NOK- rovnost žen a mužů, EU fondy 2021 - 2027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Průřezová podpora genderové rovnosti ve fondech EU, </a:t>
            </a:r>
            <a:r>
              <a:rPr lang="cs-CZ" b="1" u="sng" dirty="0"/>
              <a:t>pozměňovací návrh ON z 18. 12. 2019</a:t>
            </a:r>
            <a:endParaRPr lang="cs-CZ" dirty="0"/>
          </a:p>
          <a:p>
            <a:r>
              <a:rPr lang="cs-CZ" dirty="0"/>
              <a:t>Horizontální implementace genderové perspektivy (dle </a:t>
            </a:r>
            <a:r>
              <a:rPr lang="cs-CZ" dirty="0" smtClean="0"/>
              <a:t>Legislativního balíčku </a:t>
            </a:r>
            <a:r>
              <a:rPr lang="cs-CZ" dirty="0"/>
              <a:t>pro politiku soudržnosti na období 2021–2027 – Obecné nařízení, čl. 6a) - členské státy musí zajistit podporu rovnosti žen a mužů, gender </a:t>
            </a:r>
            <a:r>
              <a:rPr lang="cs-CZ" dirty="0" err="1"/>
              <a:t>mainstreaming</a:t>
            </a:r>
            <a:r>
              <a:rPr lang="cs-CZ" dirty="0"/>
              <a:t> a integraci genderové perspektivy v přípravné, implementační, monitorovací a evaluační fázi programů.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1953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MMR – NOK- rovnost žen a mužů, EU fondy 2021 - 2027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Vytvoření metodiky horizontálních principů v </a:t>
            </a: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programovém období 2021 -2027 </a:t>
            </a:r>
            <a:r>
              <a:rPr lang="cs-CZ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 gesci ÚV, nikoli NOK</a:t>
            </a:r>
            <a:endParaRPr lang="cs-CZ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Dopad na ŘO, pokud bude schválená metodika.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8610316"/>
      </p:ext>
    </p:extLst>
  </p:cSld>
  <p:clrMapOvr>
    <a:masterClrMapping/>
  </p:clrMapOvr>
</p:sld>
</file>

<file path=ppt/theme/theme1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5dcb9bc-8d52-4d3e-a595-09c2d5420a48">MMR22-911486504-2182</_dlc_DocId>
    <_dlc_DocIdUrl xmlns="a5dcb9bc-8d52-4d3e-a595-09c2d5420a48">
      <Url>https://mmrcz.sharepoint.com/sites/22/PO2021-27/_layouts/15/DocIdRedir.aspx?ID=MMR22-911486504-2182</Url>
      <Description>MMR22-911486504-2182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856C8F45D0823458A050B1917BB7E9D" ma:contentTypeVersion="4" ma:contentTypeDescription="Vytvoří nový dokument" ma:contentTypeScope="" ma:versionID="3b4bebdd9bf608b553381453d4d00154">
  <xsd:schema xmlns:xsd="http://www.w3.org/2001/XMLSchema" xmlns:xs="http://www.w3.org/2001/XMLSchema" xmlns:p="http://schemas.microsoft.com/office/2006/metadata/properties" xmlns:ns2="a5dcb9bc-8d52-4d3e-a595-09c2d5420a48" xmlns:ns3="46168cf4-e599-4926-9848-186408a64f6e" targetNamespace="http://schemas.microsoft.com/office/2006/metadata/properties" ma:root="true" ma:fieldsID="c39e2eeca355a22e5822caba71698d44" ns2:_="" ns3:_="">
    <xsd:import namespace="a5dcb9bc-8d52-4d3e-a595-09c2d5420a48"/>
    <xsd:import namespace="46168cf4-e599-4926-9848-186408a64f6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dcb9bc-8d52-4d3e-a595-09c2d5420a4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3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168cf4-e599-4926-9848-186408a64f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38F42C-DF3A-4C5A-A412-7ECE069A166E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4E9BD0AB-E87F-47EA-A236-BF2E3FED2D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B5CB88-18E5-49E7-A5A0-C2B07660A8F1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a5dcb9bc-8d52-4d3e-a595-09c2d5420a48"/>
    <ds:schemaRef ds:uri="http://schemas.microsoft.com/office/infopath/2007/PartnerControls"/>
    <ds:schemaRef ds:uri="http://schemas.openxmlformats.org/package/2006/metadata/core-properties"/>
    <ds:schemaRef ds:uri="46168cf4-e599-4926-9848-186408a64f6e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C6C06EAC-EAF7-458C-B075-56E24C4902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dcb9bc-8d52-4d3e-a595-09c2d5420a48"/>
    <ds:schemaRef ds:uri="46168cf4-e599-4926-9848-186408a64f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MMR_NOK_CZ_sir</Template>
  <TotalTime>1104</TotalTime>
  <Words>266</Words>
  <Application>Microsoft Office PowerPoint</Application>
  <PresentationFormat>Vlastní</PresentationFormat>
  <Paragraphs>17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Šablona final</vt:lpstr>
      <vt:lpstr>MMR – NOK- rovnost žen a mužů, EU fondy 2021 - 2027</vt:lpstr>
      <vt:lpstr>MMR – NOK- rovnost žen a mužů, EU fondy 2021 - 2027</vt:lpstr>
      <vt:lpstr>MMR – NOK- rovnost žen a mužů, EU fondy 2021 - 2027</vt:lpstr>
      <vt:lpstr>MMR – NOK- rovnost žen a mužů, EU fondy 2021 - 2027</vt:lpstr>
      <vt:lpstr>MMR – NOK- rovnost žen a mužů, EU fondy 2021 - 2027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Workshopy k cílům politiky 2021-2027</dc:title>
  <dc:creator>Vránová Dagmar</dc:creator>
  <cp:lastModifiedBy>Chládek Martin</cp:lastModifiedBy>
  <cp:revision>71</cp:revision>
  <cp:lastPrinted>2019-09-16T09:01:58Z</cp:lastPrinted>
  <dcterms:created xsi:type="dcterms:W3CDTF">2019-09-11T06:16:08Z</dcterms:created>
  <dcterms:modified xsi:type="dcterms:W3CDTF">2020-06-09T17:33:38Z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0x0101001856C8F45D0823458A050B1917BB7E9D</vt:lpwstr>
  </property>
  <property fmtid="{D5CDD505-2E9C-101B-9397-08002B2CF9AE}" pid="3" name="_dlc_DocIdItemGuid">
    <vt:lpwstr>a795421f-372c-4911-b04c-d93dfb7e4a72</vt:lpwstr>
  </property>
</Properties>
</file>