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15" r:id="rId3"/>
    <p:sldId id="322" r:id="rId4"/>
    <p:sldId id="317" r:id="rId5"/>
    <p:sldId id="323" r:id="rId6"/>
    <p:sldId id="327" r:id="rId7"/>
    <p:sldId id="324" r:id="rId8"/>
    <p:sldId id="325" r:id="rId9"/>
    <p:sldId id="326" r:id="rId10"/>
    <p:sldId id="321" r:id="rId11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B8A"/>
    <a:srgbClr val="2155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06" autoAdjust="0"/>
  </p:normalViewPr>
  <p:slideViewPr>
    <p:cSldViewPr>
      <p:cViewPr>
        <p:scale>
          <a:sx n="70" d="100"/>
          <a:sy n="70" d="100"/>
        </p:scale>
        <p:origin x="-26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28173-31A7-46CE-92DF-84D0853E1682}" type="datetimeFigureOut">
              <a:rPr lang="cs-CZ" smtClean="0"/>
              <a:t>18.09.2019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2E8E5E-EAE9-4374-8AE3-58BB11233A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3619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D1B91-B33E-434F-AC9A-7137026118BB}" type="datetimeFigureOut">
              <a:rPr lang="cs-CZ" smtClean="0"/>
              <a:t>18.09.2019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13AB4-A5FE-4572-961F-4567223C741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6463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18.09.2019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18.09.2019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18.09.2019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18.09.2019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18.09.2019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18.09.2019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18.09.2019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5536" y="2348880"/>
            <a:ext cx="8352928" cy="4104456"/>
          </a:xfrm>
        </p:spPr>
        <p:txBody>
          <a:bodyPr>
            <a:noAutofit/>
          </a:bodyPr>
          <a:lstStyle/>
          <a:p>
            <a: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PREVENCE SEXUÁLNÍHO OBTĚŽOVÁNÍ</a:t>
            </a:r>
            <a:b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NA PRACOVIŠTI VE STÁTNÍ SPRÁVĚ </a:t>
            </a:r>
            <a:b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PŘÍRUČKA PRO ÚŘADY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800" dirty="0" smtClean="0">
                <a:solidFill>
                  <a:srgbClr val="2F4B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Lucie Hradecká, Odbor rovnosti žen a mužů, Úřad vlády ČR</a:t>
            </a:r>
            <a:br>
              <a:rPr lang="cs-CZ" sz="1800" dirty="0" smtClean="0">
                <a:solidFill>
                  <a:srgbClr val="2F4B8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800" dirty="0" smtClean="0">
                <a:solidFill>
                  <a:srgbClr val="2F4B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800" dirty="0">
                <a:solidFill>
                  <a:srgbClr val="2F4B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18. září </a:t>
            </a:r>
            <a:r>
              <a:rPr lang="cs-CZ" sz="1800" dirty="0" smtClean="0">
                <a:solidFill>
                  <a:srgbClr val="2F4B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r>
              <a:rPr lang="cs-CZ" sz="1800" dirty="0" smtClean="0">
                <a:solidFill>
                  <a:srgbClr val="2F4B8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600" dirty="0">
              <a:solidFill>
                <a:srgbClr val="2F4B8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466" y="620688"/>
            <a:ext cx="2383536" cy="73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76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>
            <a:normAutofit/>
          </a:bodyPr>
          <a:lstStyle/>
          <a:p>
            <a:r>
              <a:rPr lang="cs-CZ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endParaRPr lang="cs-CZ" sz="3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276871"/>
            <a:ext cx="8229600" cy="3096345"/>
          </a:xfrm>
        </p:spPr>
        <p:txBody>
          <a:bodyPr>
            <a:normAutofit/>
          </a:bodyPr>
          <a:lstStyle/>
          <a:p>
            <a:pPr marL="0" indent="0" algn="ctr">
              <a:buClr>
                <a:srgbClr val="2F4B8A"/>
              </a:buClr>
              <a:buNone/>
            </a:pPr>
            <a: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Lucie Hradecká</a:t>
            </a:r>
          </a:p>
          <a:p>
            <a:pPr marL="0" indent="0" algn="ctr">
              <a:buClr>
                <a:srgbClr val="2F4B8A"/>
              </a:buClr>
              <a:buNone/>
            </a:pPr>
            <a:r>
              <a:rPr lang="cs-CZ" sz="26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radecka.lucie@vlada.cz</a:t>
            </a:r>
            <a:endParaRPr lang="cs-CZ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130" y="5805264"/>
            <a:ext cx="2383536" cy="734568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12"/>
          <a:stretch/>
        </p:blipFill>
        <p:spPr>
          <a:xfrm>
            <a:off x="3578080" y="3863978"/>
            <a:ext cx="2217586" cy="123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30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Kontext</a:t>
            </a:r>
            <a:endParaRPr lang="en-GB" sz="3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61047"/>
          </a:xfrm>
        </p:spPr>
        <p:txBody>
          <a:bodyPr>
            <a:normAutofit/>
          </a:bodyPr>
          <a:lstStyle/>
          <a:p>
            <a:pPr>
              <a:buClr>
                <a:srgbClr val="2F4B8A"/>
              </a:buClr>
              <a:buFont typeface="Wingdings" panose="05000000000000000000" pitchFamily="2" charset="2"/>
              <a:buChar char="§"/>
            </a:pPr>
            <a:r>
              <a:rPr lang="en-GB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Minimální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standard </a:t>
            </a:r>
            <a:r>
              <a:rPr lang="en-GB" sz="2600" dirty="0" err="1">
                <a:latin typeface="Arial" panose="020B0604020202020204" pitchFamily="34" charset="0"/>
                <a:cs typeface="Arial" panose="020B0604020202020204" pitchFamily="34" charset="0"/>
              </a:rPr>
              <a:t>rovnosti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dirty="0" err="1">
                <a:latin typeface="Arial" panose="020B0604020202020204" pitchFamily="34" charset="0"/>
                <a:cs typeface="Arial" panose="020B0604020202020204" pitchFamily="34" charset="0"/>
              </a:rPr>
              <a:t>žen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2600" dirty="0" err="1">
                <a:latin typeface="Arial" panose="020B0604020202020204" pitchFamily="34" charset="0"/>
                <a:cs typeface="Arial" panose="020B0604020202020204" pitchFamily="34" charset="0"/>
              </a:rPr>
              <a:t>mužů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dirty="0" err="1"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dirty="0" err="1">
                <a:latin typeface="Arial" panose="020B0604020202020204" pitchFamily="34" charset="0"/>
                <a:cs typeface="Arial" panose="020B0604020202020204" pitchFamily="34" charset="0"/>
              </a:rPr>
              <a:t>státní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správě</a:t>
            </a:r>
            <a:r>
              <a:rPr lang="cs-CZ" sz="2600" dirty="0">
                <a:latin typeface="Arial" panose="020B0604020202020204" pitchFamily="34" charset="0"/>
                <a:cs typeface="Arial" panose="020B0604020202020204" pitchFamily="34" charset="0"/>
              </a:rPr>
              <a:t> →</a:t>
            </a:r>
            <a: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úkol č. 9: </a:t>
            </a:r>
            <a:r>
              <a:rPr lang="en-GB" sz="2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Zjišťovat</a:t>
            </a:r>
            <a:r>
              <a:rPr lang="en-GB" sz="26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600" i="1" dirty="0" err="1">
                <a:latin typeface="Arial" panose="020B0604020202020204" pitchFamily="34" charset="0"/>
                <a:cs typeface="Arial" panose="020B0604020202020204" pitchFamily="34" charset="0"/>
              </a:rPr>
              <a:t>monitorovat</a:t>
            </a:r>
            <a:r>
              <a:rPr lang="en-GB" sz="2600" i="1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2600" i="1" dirty="0" err="1">
                <a:latin typeface="Arial" panose="020B0604020202020204" pitchFamily="34" charset="0"/>
                <a:cs typeface="Arial" panose="020B0604020202020204" pitchFamily="34" charset="0"/>
              </a:rPr>
              <a:t>řešit</a:t>
            </a:r>
            <a:r>
              <a:rPr lang="en-GB" sz="2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i="1" dirty="0" err="1">
                <a:latin typeface="Arial" panose="020B0604020202020204" pitchFamily="34" charset="0"/>
                <a:cs typeface="Arial" panose="020B0604020202020204" pitchFamily="34" charset="0"/>
              </a:rPr>
              <a:t>případy</a:t>
            </a:r>
            <a:r>
              <a:rPr lang="en-GB" sz="2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i="1" dirty="0" err="1">
                <a:latin typeface="Arial" panose="020B0604020202020204" pitchFamily="34" charset="0"/>
                <a:cs typeface="Arial" panose="020B0604020202020204" pitchFamily="34" charset="0"/>
              </a:rPr>
              <a:t>sexuálního</a:t>
            </a:r>
            <a:r>
              <a:rPr lang="en-GB" sz="2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i="1" dirty="0" err="1">
                <a:latin typeface="Arial" panose="020B0604020202020204" pitchFamily="34" charset="0"/>
                <a:cs typeface="Arial" panose="020B0604020202020204" pitchFamily="34" charset="0"/>
              </a:rPr>
              <a:t>obtěžování</a:t>
            </a:r>
            <a:r>
              <a:rPr lang="en-GB" sz="2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i="1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2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pracovišt</a:t>
            </a:r>
            <a:r>
              <a:rPr lang="cs-CZ" sz="2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  <a:p>
            <a:pPr>
              <a:buClr>
                <a:srgbClr val="2F4B8A"/>
              </a:buClr>
              <a:buFont typeface="Wingdings" panose="05000000000000000000" pitchFamily="2" charset="2"/>
              <a:buChar char="§"/>
            </a:pPr>
            <a:r>
              <a:rPr lang="en-GB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Aktualizovaná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opatření</a:t>
            </a:r>
            <a: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Priorit</a:t>
            </a:r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2600" dirty="0" err="1">
                <a:latin typeface="Arial" panose="020B0604020202020204" pitchFamily="34" charset="0"/>
                <a:cs typeface="Arial" panose="020B0604020202020204" pitchFamily="34" charset="0"/>
              </a:rPr>
              <a:t>postupů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dirty="0" err="1">
                <a:latin typeface="Arial" panose="020B0604020202020204" pitchFamily="34" charset="0"/>
                <a:cs typeface="Arial" panose="020B0604020202020204" pitchFamily="34" charset="0"/>
              </a:rPr>
              <a:t>vlády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dirty="0" err="1">
                <a:latin typeface="Arial" panose="020B0604020202020204" pitchFamily="34" charset="0"/>
                <a:cs typeface="Arial" panose="020B0604020202020204" pitchFamily="34" charset="0"/>
              </a:rPr>
              <a:t>při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dirty="0" err="1">
                <a:latin typeface="Arial" panose="020B0604020202020204" pitchFamily="34" charset="0"/>
                <a:cs typeface="Arial" panose="020B0604020202020204" pitchFamily="34" charset="0"/>
              </a:rPr>
              <a:t>prosazování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dirty="0" err="1">
                <a:latin typeface="Arial" panose="020B0604020202020204" pitchFamily="34" charset="0"/>
                <a:cs typeface="Arial" panose="020B0604020202020204" pitchFamily="34" charset="0"/>
              </a:rPr>
              <a:t>rovnosti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600" dirty="0" err="1">
                <a:latin typeface="Arial" panose="020B0604020202020204" pitchFamily="34" charset="0"/>
                <a:cs typeface="Arial" panose="020B0604020202020204" pitchFamily="34" charset="0"/>
              </a:rPr>
              <a:t>žen</a:t>
            </a:r>
            <a:r>
              <a:rPr lang="en-GB" sz="2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2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mužů</a:t>
            </a:r>
            <a: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2016-2018</a:t>
            </a:r>
          </a:p>
          <a:p>
            <a:pPr lvl="1">
              <a:buClr>
                <a:srgbClr val="2F4B8A"/>
              </a:buClr>
              <a:buFont typeface="Wingdings" panose="05000000000000000000" pitchFamily="2" charset="2"/>
              <a:buChar char="Ø"/>
            </a:pPr>
            <a: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Provést šetření výskytu </a:t>
            </a:r>
            <a:r>
              <a:rPr lang="cs-CZ" sz="2600" dirty="0">
                <a:latin typeface="Arial" panose="020B0604020202020204" pitchFamily="34" charset="0"/>
                <a:cs typeface="Arial" panose="020B0604020202020204" pitchFamily="34" charset="0"/>
              </a:rPr>
              <a:t>sexuálního </a:t>
            </a:r>
            <a: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obtěžování  </a:t>
            </a:r>
          </a:p>
          <a:p>
            <a:pPr lvl="1">
              <a:buClr>
                <a:srgbClr val="2F4B8A"/>
              </a:buClr>
              <a:buFont typeface="Wingdings" panose="05000000000000000000" pitchFamily="2" charset="2"/>
              <a:buChar char="Ø"/>
            </a:pPr>
            <a: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Vytvořit opatření </a:t>
            </a:r>
            <a:r>
              <a:rPr lang="cs-CZ" sz="2600" dirty="0">
                <a:latin typeface="Arial" panose="020B0604020202020204" pitchFamily="34" charset="0"/>
                <a:cs typeface="Arial" panose="020B0604020202020204" pitchFamily="34" charset="0"/>
              </a:rPr>
              <a:t>za účelem prevence a potírání sexuálního </a:t>
            </a:r>
            <a: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obtěžování</a:t>
            </a:r>
          </a:p>
          <a:p>
            <a:pPr lvl="1">
              <a:buClr>
                <a:srgbClr val="2F4B8A"/>
              </a:buClr>
              <a:buFont typeface="Wingdings" panose="05000000000000000000" pitchFamily="2" charset="2"/>
              <a:buChar char="Ø"/>
            </a:pPr>
            <a:r>
              <a:rPr lang="cs-CZ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Poskytnout metodickou pomoc</a:t>
            </a:r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130" y="5805264"/>
            <a:ext cx="2383536" cy="73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11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obtezovani verze_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248" y="188640"/>
            <a:ext cx="4608000" cy="6517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274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cs-CZ" sz="3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Co je sexuální obtěžování</a:t>
            </a:r>
            <a:endParaRPr lang="cs-CZ" sz="3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388843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cs-CZ" sz="5100" b="1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cs-CZ" sz="5100" dirty="0">
                <a:latin typeface="Arial" panose="020B0604020202020204" pitchFamily="34" charset="0"/>
                <a:cs typeface="Arial" panose="020B0604020202020204" pitchFamily="34" charset="0"/>
              </a:rPr>
              <a:t>1.1.	Definice sexuálního a </a:t>
            </a:r>
            <a:r>
              <a:rPr lang="cs-CZ" sz="5100" dirty="0" err="1">
                <a:latin typeface="Arial" panose="020B0604020202020204" pitchFamily="34" charset="0"/>
                <a:cs typeface="Arial" panose="020B0604020202020204" pitchFamily="34" charset="0"/>
              </a:rPr>
              <a:t>genderově</a:t>
            </a:r>
            <a:r>
              <a:rPr lang="cs-CZ" sz="5100" dirty="0">
                <a:latin typeface="Arial" panose="020B0604020202020204" pitchFamily="34" charset="0"/>
                <a:cs typeface="Arial" panose="020B0604020202020204" pitchFamily="34" charset="0"/>
              </a:rPr>
              <a:t> podmíněného </a:t>
            </a:r>
            <a:r>
              <a:rPr lang="cs-CZ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	obtěžování</a:t>
            </a:r>
            <a:endParaRPr lang="cs-CZ" sz="5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1.2</a:t>
            </a:r>
            <a:r>
              <a:rPr lang="cs-CZ" sz="5100" dirty="0">
                <a:latin typeface="Arial" panose="020B0604020202020204" pitchFamily="34" charset="0"/>
                <a:cs typeface="Arial" panose="020B0604020202020204" pitchFamily="34" charset="0"/>
              </a:rPr>
              <a:t>.	Právní vymezení sexuálního </a:t>
            </a:r>
            <a:r>
              <a:rPr lang="cs-CZ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obtěžování</a:t>
            </a:r>
            <a:endParaRPr lang="cs-CZ" sz="5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1.3</a:t>
            </a:r>
            <a:r>
              <a:rPr lang="cs-CZ" sz="5100" dirty="0">
                <a:latin typeface="Arial" panose="020B0604020202020204" pitchFamily="34" charset="0"/>
                <a:cs typeface="Arial" panose="020B0604020202020204" pitchFamily="34" charset="0"/>
              </a:rPr>
              <a:t>.	Kdy a proč dochází k sexuálnímu obtěžování	</a:t>
            </a:r>
          </a:p>
          <a:p>
            <a:pPr marL="0" indent="0">
              <a:buNone/>
            </a:pPr>
            <a:r>
              <a:rPr lang="cs-CZ" sz="5100" dirty="0">
                <a:latin typeface="Arial" panose="020B0604020202020204" pitchFamily="34" charset="0"/>
                <a:cs typeface="Arial" panose="020B0604020202020204" pitchFamily="34" charset="0"/>
              </a:rPr>
              <a:t>1.4.	Co není sexuální obtěžování	</a:t>
            </a:r>
          </a:p>
          <a:p>
            <a:pPr marL="0" indent="0">
              <a:buNone/>
            </a:pPr>
            <a:r>
              <a:rPr lang="cs-CZ" sz="5100" dirty="0">
                <a:latin typeface="Arial" panose="020B0604020202020204" pitchFamily="34" charset="0"/>
                <a:cs typeface="Arial" panose="020B0604020202020204" pitchFamily="34" charset="0"/>
              </a:rPr>
              <a:t>1.5.	Blízké jevy – diskriminace, </a:t>
            </a:r>
            <a:r>
              <a:rPr lang="cs-CZ" sz="5100" dirty="0" err="1">
                <a:latin typeface="Arial" panose="020B0604020202020204" pitchFamily="34" charset="0"/>
                <a:cs typeface="Arial" panose="020B0604020202020204" pitchFamily="34" charset="0"/>
              </a:rPr>
              <a:t>mobbing</a:t>
            </a:r>
            <a:r>
              <a:rPr lang="cs-CZ" sz="5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sz="5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bossing</a:t>
            </a:r>
            <a:r>
              <a:rPr lang="cs-CZ" sz="51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cs-CZ" sz="5100" dirty="0">
                <a:latin typeface="Arial" panose="020B0604020202020204" pitchFamily="34" charset="0"/>
                <a:cs typeface="Arial" panose="020B0604020202020204" pitchFamily="34" charset="0"/>
              </a:rPr>
              <a:t>1.6.	Nejčastější mýty o sexuálním a </a:t>
            </a:r>
            <a:r>
              <a:rPr lang="cs-CZ" sz="5100" dirty="0" err="1">
                <a:latin typeface="Arial" panose="020B0604020202020204" pitchFamily="34" charset="0"/>
                <a:cs typeface="Arial" panose="020B0604020202020204" pitchFamily="34" charset="0"/>
              </a:rPr>
              <a:t>genderově</a:t>
            </a:r>
            <a:r>
              <a:rPr lang="cs-CZ" sz="5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	podmíněném obtěžování</a:t>
            </a:r>
            <a:r>
              <a:rPr lang="cs-CZ" sz="3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cs-CZ" sz="34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130" y="5805264"/>
            <a:ext cx="2383536" cy="73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34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76064"/>
          </a:xfrm>
        </p:spPr>
        <p:txBody>
          <a:bodyPr>
            <a:noAutofit/>
          </a:bodyPr>
          <a:lstStyle/>
          <a:p>
            <a:r>
              <a:rPr lang="cs-CZ" sz="34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3400" b="1" dirty="0">
                <a:latin typeface="Arial" panose="020B0604020202020204" pitchFamily="34" charset="0"/>
                <a:cs typeface="Arial" panose="020B0604020202020204" pitchFamily="34" charset="0"/>
              </a:rPr>
              <a:t>. Proč je sexuální obtěžování nebezpečné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38884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2.1</a:t>
            </a: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.	Důsledky pro toho, kdo je </a:t>
            </a: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obtěžován</a:t>
            </a:r>
          </a:p>
          <a:p>
            <a:pPr marL="0" indent="0">
              <a:buNone/>
            </a:pP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2.2</a:t>
            </a: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.	Důsledky pro toho, kdo obtěžuje	</a:t>
            </a:r>
          </a:p>
          <a:p>
            <a:pPr marL="0" indent="0">
              <a:buNone/>
            </a:pP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2.3.	Důsledky pro pracovní kolektiv a </a:t>
            </a: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instituci</a:t>
            </a:r>
            <a:endParaRPr lang="cs-CZ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130" y="5805264"/>
            <a:ext cx="2383536" cy="73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21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76064"/>
          </a:xfrm>
        </p:spPr>
        <p:txBody>
          <a:bodyPr>
            <a:noAutofit/>
          </a:bodyPr>
          <a:lstStyle/>
          <a:p>
            <a:r>
              <a:rPr lang="cs-CZ" sz="34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3400" b="1" dirty="0">
                <a:latin typeface="Arial" panose="020B0604020202020204" pitchFamily="34" charset="0"/>
                <a:cs typeface="Arial" panose="020B0604020202020204" pitchFamily="34" charset="0"/>
              </a:rPr>
              <a:t>. Případy z praxe</a:t>
            </a:r>
            <a:endParaRPr lang="cs-CZ" sz="3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388843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cs-CZ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Případ sexuálního obtěžování v průběhu výkonu koncipientské </a:t>
            </a: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praxe</a:t>
            </a:r>
          </a:p>
          <a:p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Propuštění zaměstnankyně, která se stala obětí sexuálního </a:t>
            </a: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obtěžování</a:t>
            </a:r>
          </a:p>
          <a:p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Dvouletá podmínka za obtěžování </a:t>
            </a: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podřízené</a:t>
            </a:r>
          </a:p>
          <a:p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Mladá policistka ukončila život přímo na </a:t>
            </a: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pracovišti</a:t>
            </a:r>
          </a:p>
          <a:p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Osahávání a obtěžování zaměstnankyň i veřejné pohrdání ženami ze strany nadřízeného</a:t>
            </a:r>
            <a:endParaRPr lang="cs-CZ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130" y="5805264"/>
            <a:ext cx="2383536" cy="73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90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76064"/>
          </a:xfrm>
        </p:spPr>
        <p:txBody>
          <a:bodyPr>
            <a:noAutofit/>
          </a:bodyPr>
          <a:lstStyle/>
          <a:p>
            <a:r>
              <a:rPr lang="cs-CZ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r>
              <a:rPr lang="cs-CZ" sz="3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Prevence </a:t>
            </a:r>
            <a:r>
              <a:rPr lang="cs-CZ" sz="3400" b="1" dirty="0">
                <a:latin typeface="Arial" panose="020B0604020202020204" pitchFamily="34" charset="0"/>
                <a:cs typeface="Arial" panose="020B0604020202020204" pitchFamily="34" charset="0"/>
              </a:rPr>
              <a:t>sexuálního obtěžování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38884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.1</a:t>
            </a: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.	Průzkumy výskytu sexuálního </a:t>
            </a: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obtěžování</a:t>
            </a:r>
          </a:p>
          <a:p>
            <a:pPr marL="0" indent="0">
              <a:buNone/>
            </a:pP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4.2</a:t>
            </a: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.	Školení	</a:t>
            </a:r>
          </a:p>
          <a:p>
            <a:pPr marL="0" indent="0">
              <a:buNone/>
            </a:pP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.3</a:t>
            </a: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.	Etický kodex, vnitřní předpisy a nastavení </a:t>
            </a: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	institucionálních </a:t>
            </a: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mechanismů	</a:t>
            </a:r>
          </a:p>
          <a:p>
            <a:pPr marL="0" indent="0">
              <a:buNone/>
            </a:pPr>
            <a:endParaRPr lang="cs-CZ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130" y="5805264"/>
            <a:ext cx="2383536" cy="73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51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76064"/>
          </a:xfrm>
        </p:spPr>
        <p:txBody>
          <a:bodyPr>
            <a:noAutofit/>
          </a:bodyPr>
          <a:lstStyle/>
          <a:p>
            <a:r>
              <a:rPr lang="cs-CZ" sz="34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cs-CZ" sz="3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cs-CZ" sz="3400" b="1" dirty="0">
                <a:latin typeface="Arial" panose="020B0604020202020204" pitchFamily="34" charset="0"/>
                <a:cs typeface="Arial" panose="020B0604020202020204" pitchFamily="34" charset="0"/>
              </a:rPr>
              <a:t>	Řešení sexuálního obtěžování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388843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cs-CZ" sz="3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5100" dirty="0">
                <a:latin typeface="Arial" panose="020B0604020202020204" pitchFamily="34" charset="0"/>
                <a:cs typeface="Arial" panose="020B0604020202020204" pitchFamily="34" charset="0"/>
              </a:rPr>
              <a:t>5.1.</a:t>
            </a: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4400" dirty="0">
                <a:latin typeface="Arial" panose="020B0604020202020204" pitchFamily="34" charset="0"/>
                <a:cs typeface="Arial" panose="020B0604020202020204" pitchFamily="34" charset="0"/>
              </a:rPr>
              <a:t>Mechanismy pro ohlášení sexuálního </a:t>
            </a:r>
            <a:r>
              <a:rPr lang="cs-CZ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obtěžování</a:t>
            </a:r>
            <a:endParaRPr lang="cs-CZ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4400" dirty="0">
                <a:latin typeface="Arial" panose="020B0604020202020204" pitchFamily="34" charset="0"/>
                <a:cs typeface="Arial" panose="020B0604020202020204" pitchFamily="34" charset="0"/>
              </a:rPr>
              <a:t>5.1.1.	Podání stížnosti v pracovněprávním poměru	</a:t>
            </a:r>
          </a:p>
          <a:p>
            <a:pPr marL="0" indent="0">
              <a:buNone/>
            </a:pPr>
            <a:r>
              <a:rPr lang="cs-CZ" sz="4400" dirty="0">
                <a:latin typeface="Arial" panose="020B0604020202020204" pitchFamily="34" charset="0"/>
                <a:cs typeface="Arial" panose="020B0604020202020204" pitchFamily="34" charset="0"/>
              </a:rPr>
              <a:t>5.1.2.	Podání stížnosti ve služebním poměru	</a:t>
            </a:r>
          </a:p>
          <a:p>
            <a:pPr marL="0" indent="0">
              <a:buNone/>
            </a:pPr>
            <a:r>
              <a:rPr lang="cs-CZ" sz="4400" dirty="0">
                <a:latin typeface="Arial" panose="020B0604020202020204" pitchFamily="34" charset="0"/>
                <a:cs typeface="Arial" panose="020B0604020202020204" pitchFamily="34" charset="0"/>
              </a:rPr>
              <a:t>5.1.3.	Podnět k zahájení kárného řízení	</a:t>
            </a:r>
          </a:p>
          <a:p>
            <a:pPr marL="0" indent="0">
              <a:buNone/>
            </a:pPr>
            <a:r>
              <a:rPr lang="cs-CZ" sz="4400" dirty="0">
                <a:latin typeface="Arial" panose="020B0604020202020204" pitchFamily="34" charset="0"/>
                <a:cs typeface="Arial" panose="020B0604020202020204" pitchFamily="34" charset="0"/>
              </a:rPr>
              <a:t>5.1.4.	Anonymní stížnost	</a:t>
            </a:r>
          </a:p>
          <a:p>
            <a:pPr marL="0" indent="0">
              <a:buNone/>
            </a:pPr>
            <a:r>
              <a:rPr lang="cs-CZ" sz="4400" dirty="0">
                <a:latin typeface="Arial" panose="020B0604020202020204" pitchFamily="34" charset="0"/>
                <a:cs typeface="Arial" panose="020B0604020202020204" pitchFamily="34" charset="0"/>
              </a:rPr>
              <a:t>5.2.	Komise objasňující sexuální obtěžování	</a:t>
            </a:r>
          </a:p>
          <a:p>
            <a:pPr marL="0" indent="0">
              <a:buNone/>
            </a:pPr>
            <a:r>
              <a:rPr lang="cs-CZ" sz="4400" dirty="0">
                <a:latin typeface="Arial" panose="020B0604020202020204" pitchFamily="34" charset="0"/>
                <a:cs typeface="Arial" panose="020B0604020202020204" pitchFamily="34" charset="0"/>
              </a:rPr>
              <a:t>5.3.	Postup při objasňování	</a:t>
            </a:r>
          </a:p>
          <a:p>
            <a:pPr marL="0" indent="0">
              <a:buNone/>
            </a:pPr>
            <a:r>
              <a:rPr lang="cs-CZ" sz="4400" dirty="0">
                <a:latin typeface="Arial" panose="020B0604020202020204" pitchFamily="34" charset="0"/>
                <a:cs typeface="Arial" panose="020B0604020202020204" pitchFamily="34" charset="0"/>
              </a:rPr>
              <a:t>5.4.	</a:t>
            </a:r>
            <a:r>
              <a:rPr lang="cs-CZ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Sankce</a:t>
            </a:r>
            <a:endParaRPr lang="cs-CZ" sz="4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4400" dirty="0">
                <a:latin typeface="Arial" panose="020B0604020202020204" pitchFamily="34" charset="0"/>
                <a:cs typeface="Arial" panose="020B0604020202020204" pitchFamily="34" charset="0"/>
              </a:rPr>
              <a:t>5.4.1.	Postih v rámci pracovněprávního poměru	</a:t>
            </a:r>
          </a:p>
          <a:p>
            <a:pPr marL="0" indent="0">
              <a:buNone/>
            </a:pPr>
            <a:r>
              <a:rPr lang="cs-CZ" sz="4400" dirty="0">
                <a:latin typeface="Arial" panose="020B0604020202020204" pitchFamily="34" charset="0"/>
                <a:cs typeface="Arial" panose="020B0604020202020204" pitchFamily="34" charset="0"/>
              </a:rPr>
              <a:t>5.4.2.	Postih v rámci služebního poměru	</a:t>
            </a:r>
          </a:p>
          <a:p>
            <a:pPr marL="0" indent="0">
              <a:buNone/>
            </a:pP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endParaRPr lang="cs-CZ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130" y="5805264"/>
            <a:ext cx="2383536" cy="73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0060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936104"/>
          </a:xfrm>
        </p:spPr>
        <p:txBody>
          <a:bodyPr>
            <a:noAutofit/>
          </a:bodyPr>
          <a:lstStyle/>
          <a:p>
            <a:r>
              <a:rPr lang="cs-CZ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cs-CZ" sz="3400" b="1" dirty="0">
                <a:latin typeface="Arial" panose="020B0604020202020204" pitchFamily="34" charset="0"/>
                <a:cs typeface="Arial" panose="020B0604020202020204" pitchFamily="34" charset="0"/>
              </a:rPr>
              <a:t>Jak </a:t>
            </a:r>
            <a:r>
              <a:rPr lang="cs-CZ" sz="3400" b="1" dirty="0">
                <a:latin typeface="Arial" panose="020B0604020202020204" pitchFamily="34" charset="0"/>
                <a:cs typeface="Arial" panose="020B0604020202020204" pitchFamily="34" charset="0"/>
              </a:rPr>
              <a:t>komunikovat </a:t>
            </a:r>
            <a:r>
              <a:rPr lang="cs-CZ" sz="3400" b="1" dirty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cs-CZ" sz="3400" b="1" dirty="0">
                <a:latin typeface="Arial" panose="020B0604020202020204" pitchFamily="34" charset="0"/>
                <a:cs typeface="Arial" panose="020B0604020202020204" pitchFamily="34" charset="0"/>
              </a:rPr>
              <a:t>případech sexuálního obtěžování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3843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6.1.	Komunikace s těmi, kdo jsou sexuálně </a:t>
            </a: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	obtěžováni</a:t>
            </a: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6.2.	Komunikace s těmi, kdo sexuálně </a:t>
            </a: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obtěžují</a:t>
            </a:r>
            <a:endParaRPr lang="cs-CZ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6.3.	Komunikace s těmi, kdo jsou svědky </a:t>
            </a: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a 	svědkyněmi </a:t>
            </a: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sexuálního obtěžování	</a:t>
            </a:r>
          </a:p>
          <a:p>
            <a:pPr marL="0" indent="0">
              <a:buNone/>
            </a:pPr>
            <a:r>
              <a:rPr lang="cs-CZ" sz="3000" dirty="0">
                <a:latin typeface="Arial" panose="020B0604020202020204" pitchFamily="34" charset="0"/>
                <a:cs typeface="Arial" panose="020B0604020202020204" pitchFamily="34" charset="0"/>
              </a:rPr>
              <a:t>6.4.	Komunikace s těmi, kdo mají </a:t>
            </a: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	zodpovědnost</a:t>
            </a:r>
            <a:endParaRPr lang="cs-CZ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endParaRPr lang="cs-CZ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130" y="5805264"/>
            <a:ext cx="2383536" cy="73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8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1181</TotalTime>
  <Words>147</Words>
  <Application>Microsoft Office PowerPoint</Application>
  <PresentationFormat>Předvádění na obrazovce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PREVENCE SEXUÁLNÍHO OBTĚŽOVÁNÍ NA PRACOVIŠTI VE STÁTNÍ SPRÁVĚ   PŘÍRUČKA PRO ÚŘADY   Lucie Hradecká, Odbor rovnosti žen a mužů, Úřad vlády ČR (18. září 2019)</vt:lpstr>
      <vt:lpstr>Kontext</vt:lpstr>
      <vt:lpstr>Prezentace aplikace PowerPoint</vt:lpstr>
      <vt:lpstr>1. Co je sexuální obtěžování</vt:lpstr>
      <vt:lpstr>2. Proč je sexuální obtěžování nebezpečné</vt:lpstr>
      <vt:lpstr>3. Případy z praxe</vt:lpstr>
      <vt:lpstr>4. Prevence sexuálního obtěžování</vt:lpstr>
      <vt:lpstr>5. Řešení sexuálního obtěžování</vt:lpstr>
      <vt:lpstr>6. Jak komunikovat o případech sexuálního obtěžování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Trličíková Michala (MPSV)</dc:creator>
  <cp:lastModifiedBy>Hradecká Lucie</cp:lastModifiedBy>
  <cp:revision>78</cp:revision>
  <cp:lastPrinted>2019-03-28T11:36:12Z</cp:lastPrinted>
  <dcterms:created xsi:type="dcterms:W3CDTF">2015-05-26T11:30:55Z</dcterms:created>
  <dcterms:modified xsi:type="dcterms:W3CDTF">2019-09-18T11:03:53Z</dcterms:modified>
</cp:coreProperties>
</file>