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2" r:id="rId3"/>
    <p:sldId id="264" r:id="rId4"/>
    <p:sldId id="265" r:id="rId5"/>
    <p:sldId id="266" r:id="rId6"/>
  </p:sldIdLst>
  <p:sldSz cx="13004800" cy="9753600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ktorinová Nikola" initials="VN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/>
      <a:tcStyle>
        <a:tcBdr/>
        <a:fill>
          <a:solidFill>
            <a:srgbClr val="FCE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0984" autoAdjust="0"/>
  </p:normalViewPr>
  <p:slideViewPr>
    <p:cSldViewPr>
      <p:cViewPr>
        <p:scale>
          <a:sx n="50" d="100"/>
          <a:sy n="50" d="100"/>
        </p:scale>
        <p:origin x="-2748" y="-6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54816A-C78E-4E31-B4EC-787311822AB4}" type="datetimeFigureOut">
              <a:rPr lang="cs-CZ" smtClean="0"/>
              <a:t>18.09.2019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925AED-D72D-4979-BB18-8497BBEEF23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6475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985484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4002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Expertní fáze přípravy poskytne komplexní identifikaci přetrvávajících problémů a návrh jejich řešení, a to jak na úrovni specifických cílů, tak na úrovni návrhu opatření. </a:t>
            </a:r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Výstup </a:t>
            </a:r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expertní fáze přípravy tak bude sloužit jako vstup pro druhou (konzultační) fázi přípravy strategie</a:t>
            </a:r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. (Opatření</a:t>
            </a:r>
            <a:r>
              <a:rPr lang="cs-CZ" sz="1000" b="0" baseline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a indikátory = největší obtížnost = hl. příčina zpoždění). </a:t>
            </a:r>
            <a:endParaRPr lang="cs-CZ" sz="1000" b="0" dirty="0" smtClean="0">
              <a:effectLst/>
              <a:latin typeface="+mn-lt"/>
              <a:ea typeface="+mn-ea"/>
              <a:cs typeface="+mn-cs"/>
              <a:sym typeface="Helvetica Neue"/>
            </a:endParaRPr>
          </a:p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000" b="0" dirty="0" smtClean="0">
              <a:effectLst/>
              <a:latin typeface="+mn-lt"/>
              <a:ea typeface="+mn-ea"/>
              <a:cs typeface="+mn-cs"/>
              <a:sym typeface="Helvetica Neue"/>
            </a:endParaRPr>
          </a:p>
          <a:p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Konzultační fáze bude plynule navazovat na expertní fázi přípravy. Konzultační fáze bude probíhat paralelně ve třech rovinách.</a:t>
            </a:r>
          </a:p>
          <a:p>
            <a:endParaRPr lang="cs-CZ" sz="1000" b="0" dirty="0" smtClean="0">
              <a:effectLst/>
              <a:latin typeface="+mn-lt"/>
              <a:ea typeface="+mn-ea"/>
              <a:cs typeface="+mn-cs"/>
              <a:sym typeface="Helvetica Neue"/>
            </a:endParaRPr>
          </a:p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Do schvalovací fáze bude zapojena Rada vlády pro rovnost žen a mužů (která je o přípravě strategie průběžně informována). V prosinci 2019 / lednu 2020 proběhne tematické jednání Rady specificky zaměřené na projednání strategie. V případě jejího schválení ze strany Rady bude následně strategie předložena ke konzultaci Evropské komisi a následně zaslána do mezirezortního připomínkového řízení.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9782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2030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000" b="0" dirty="0" smtClean="0"/>
              <a:t>Hloubkové rozhovory inspirované HCD přístupem proběhly v květnu-červenci. Momentálně dochází k jejich vypořádání v návaznosti</a:t>
            </a:r>
            <a:r>
              <a:rPr lang="cs-CZ" sz="1000" b="0" baseline="0" dirty="0" smtClean="0"/>
              <a:t> na výstupy tematických pracovních skupin.</a:t>
            </a:r>
            <a:endParaRPr lang="cs-CZ" sz="1000" b="0" dirty="0" smtClean="0"/>
          </a:p>
          <a:p>
            <a:endParaRPr lang="cs-CZ" sz="1000" b="0" dirty="0" smtClean="0">
              <a:effectLst/>
              <a:latin typeface="+mn-lt"/>
              <a:ea typeface="+mn-ea"/>
              <a:cs typeface="+mn-cs"/>
              <a:sym typeface="Helvetica Neue"/>
            </a:endParaRPr>
          </a:p>
          <a:p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Veřejnost bude mít možnost se do této fáze zapojit i  v rámci plánované zjednodušené veřejné konzultace, která bude trvat </a:t>
            </a:r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5-6 </a:t>
            </a:r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týdnů. Cílem konzultace bude získat zpětnou vazbu od odborné  i širší veřejnosti k návrhu Strategie rovnosti 2021+, identifikovat případné chybějící oblasti, ověřit relevantnost a realizovatelnost navrhovaných cílů, případně využít možnosti zapojit se podněty stran souvisejících opatření. </a:t>
            </a:r>
          </a:p>
          <a:p>
            <a:endParaRPr lang="cs-CZ" sz="1000" b="0" dirty="0" smtClean="0">
              <a:effectLst/>
              <a:latin typeface="+mn-lt"/>
              <a:ea typeface="+mn-ea"/>
              <a:cs typeface="+mn-cs"/>
              <a:sym typeface="Helvetica Neue"/>
            </a:endParaRPr>
          </a:p>
          <a:p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Na</a:t>
            </a:r>
            <a:r>
              <a:rPr lang="cs-CZ" sz="1000" b="0" baseline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podzim</a:t>
            </a:r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</a:t>
            </a:r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2019 budou zahájeny konzultace s jednotlivými výbory a pracovními skupinami Rady vlády pro rovnost žen a mužů. Konzultace s výbory a pracovními skupinami budou sloužit k diskusi o specifických cílech a navržených opatřeních a dialogu mezi akademickou sférou/občanským sektorem a státní správou. </a:t>
            </a:r>
          </a:p>
          <a:p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 </a:t>
            </a:r>
          </a:p>
          <a:p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Souběžně</a:t>
            </a:r>
            <a:r>
              <a:rPr lang="cs-CZ" sz="1000" b="0" baseline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s tím</a:t>
            </a:r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 </a:t>
            </a:r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budou zahájeny konzultace s dotčenými subjekty – především jednotlivými ministerstvy. Před konzultacemi budou předmětným subjektům poskytnuty výstupy tematických pracovních </a:t>
            </a:r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skupin. </a:t>
            </a:r>
            <a:r>
              <a:rPr lang="cs-CZ" sz="1000" b="0" dirty="0" smtClean="0">
                <a:effectLst/>
                <a:latin typeface="+mn-lt"/>
                <a:ea typeface="+mn-ea"/>
                <a:cs typeface="+mn-cs"/>
                <a:sym typeface="Helvetica Neue"/>
              </a:rPr>
              <a:t>Tato část konzultace bude probíhat především bilaterálně prostřednictvím pracovních jednání s jednotlivými ministerstvy. Cílem této části konzultace bude dosavadní expertní výstupy reflektovat z pohledu realistických možností státní správy. Tato část veřejné konzultace by se měla zaměřovat především na diskusi o navržených opatřeních a jejich precizaci tak, aby co nejvíce odpovídali podmínkám a možnostem státní správy.</a:t>
            </a:r>
          </a:p>
          <a:p>
            <a:endParaRPr lang="cs-CZ" dirty="0" smtClean="0"/>
          </a:p>
          <a:p>
            <a:r>
              <a:rPr lang="cs-CZ" dirty="0" smtClean="0"/>
              <a:t>(Vzhledem</a:t>
            </a:r>
            <a:r>
              <a:rPr lang="cs-CZ" baseline="0" dirty="0" smtClean="0"/>
              <a:t> ke zpoždění expertní fáze musí jednotlivé části konzultační fáze probíhat s jistým překryvem / paralelně.)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45196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7898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Název a pod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Text názvu</a:t>
            </a:r>
          </a:p>
        </p:txBody>
      </p:sp>
      <p:sp>
        <p:nvSpPr>
          <p:cNvPr id="12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á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  <a:lvl2pPr marL="777875" indent="-333375" algn="ctr">
              <a:spcBef>
                <a:spcPts val="0"/>
              </a:spcBef>
              <a:defRPr sz="2400" i="1"/>
            </a:lvl2pPr>
            <a:lvl3pPr marL="1222375" indent="-333375" algn="ctr">
              <a:spcBef>
                <a:spcPts val="0"/>
              </a:spcBef>
              <a:defRPr sz="2400" i="1"/>
            </a:lvl3pPr>
            <a:lvl4pPr marL="1666875" indent="-333375" algn="ctr">
              <a:spcBef>
                <a:spcPts val="0"/>
              </a:spcBef>
              <a:defRPr sz="2400" i="1"/>
            </a:lvl4pPr>
            <a:lvl5pPr marL="2111375" indent="-333375" algn="ctr">
              <a:spcBef>
                <a:spcPts val="0"/>
              </a:spcBef>
              <a:defRPr sz="2400" i="1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94" name="„Sem napište citát.“"/>
          <p:cNvSpPr txBox="1">
            <a:spLocks noGrp="1"/>
          </p:cNvSpPr>
          <p:nvPr>
            <p:ph type="body" sz="quarter" idx="13"/>
          </p:nvPr>
        </p:nvSpPr>
        <p:spPr>
          <a:xfrm>
            <a:off x="1270000" y="4267112"/>
            <a:ext cx="10464800" cy="609777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3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9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Obrázek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ky – na šíř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rázek"/>
          <p:cNvSpPr>
            <a:spLocks noGrp="1"/>
          </p:cNvSpPr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ext názvu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Text názvu</a:t>
            </a:r>
          </a:p>
        </p:txBody>
      </p:sp>
      <p:sp>
        <p:nvSpPr>
          <p:cNvPr id="22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- ve střed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názvu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3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ky –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rázek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ext názvu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 názvu</a:t>
            </a:r>
          </a:p>
        </p:txBody>
      </p:sp>
      <p:sp>
        <p:nvSpPr>
          <p:cNvPr id="40" name="Text úrovně 1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-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49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a 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57" name="Text úrovně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58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, odrážky, 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Obrázek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ext názv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67" name="Text úrovně 1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68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úrovně 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6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ky – 3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brázek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Obrázek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Obrázek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 názvu</a:t>
            </a:r>
          </a:p>
        </p:txBody>
      </p:sp>
      <p:sp>
        <p:nvSpPr>
          <p:cNvPr id="3" name="Text úrovně 1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hyperlink" Target="mailto:viktorinova.nikola@vlada.cz" TargetMode="External"/><Relationship Id="rId4" Type="http://schemas.openxmlformats.org/officeDocument/2006/relationships/hyperlink" Target="mailto:Hradecka.lucie@vlada.c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Z PRES 2022"/>
          <p:cNvSpPr txBox="1">
            <a:spLocks noGrp="1"/>
          </p:cNvSpPr>
          <p:nvPr>
            <p:ph type="ctrTitle"/>
          </p:nvPr>
        </p:nvSpPr>
        <p:spPr>
          <a:xfrm>
            <a:off x="1269999" y="2932583"/>
            <a:ext cx="10464801" cy="1728194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566674">
              <a:defRPr sz="6402"/>
            </a:pPr>
            <a:r>
              <a:rPr lang="it-IT" dirty="0" smtClean="0"/>
              <a:t>Strategie </a:t>
            </a:r>
            <a:r>
              <a:rPr lang="it-IT" dirty="0"/>
              <a:t>rovnosti </a:t>
            </a:r>
            <a:r>
              <a:rPr lang="it-IT" dirty="0" smtClean="0"/>
              <a:t>žen a mužů </a:t>
            </a:r>
            <a:r>
              <a:rPr lang="it-IT" dirty="0"/>
              <a:t>pro </a:t>
            </a:r>
            <a:r>
              <a:rPr lang="it-IT" dirty="0" smtClean="0"/>
              <a:t>období po </a:t>
            </a:r>
            <a:r>
              <a:rPr lang="it-IT" dirty="0"/>
              <a:t>roce 2020</a:t>
            </a:r>
            <a:endParaRPr dirty="0"/>
          </a:p>
        </p:txBody>
      </p:sp>
      <p:pic>
        <p:nvPicPr>
          <p:cNvPr id="120" name="logo_uv.jpg" descr="logo_uv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72951" y="603323"/>
            <a:ext cx="6058899" cy="1894811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9 September 2019…"/>
          <p:cNvSpPr txBox="1"/>
          <p:nvPr/>
        </p:nvSpPr>
        <p:spPr>
          <a:xfrm>
            <a:off x="2630976" y="5692904"/>
            <a:ext cx="7790594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+mn-lt"/>
                <a:ea typeface="+mn-ea"/>
                <a:cs typeface="+mn-cs"/>
                <a:sym typeface="Helvetica Neue"/>
              </a:defRPr>
            </a:pPr>
            <a:r>
              <a:rPr lang="cs-CZ" dirty="0" smtClean="0"/>
              <a:t>18.</a:t>
            </a:r>
            <a:r>
              <a:rPr dirty="0" smtClean="0"/>
              <a:t> </a:t>
            </a:r>
            <a:r>
              <a:rPr lang="cs-CZ" dirty="0"/>
              <a:t>z</a:t>
            </a:r>
            <a:r>
              <a:rPr lang="cs-CZ" dirty="0" smtClean="0"/>
              <a:t>áří </a:t>
            </a:r>
            <a:r>
              <a:rPr dirty="0" smtClean="0"/>
              <a:t>2019</a:t>
            </a:r>
            <a:endParaRPr dirty="0"/>
          </a:p>
          <a:p>
            <a:pPr>
              <a:defRPr b="1">
                <a:latin typeface="+mn-lt"/>
                <a:ea typeface="+mn-ea"/>
                <a:cs typeface="+mn-cs"/>
                <a:sym typeface="Helvetica Neue"/>
              </a:defRPr>
            </a:pPr>
            <a:endParaRPr dirty="0"/>
          </a:p>
          <a:p>
            <a:pPr>
              <a:defRPr>
                <a:latin typeface="+mn-lt"/>
                <a:ea typeface="+mn-ea"/>
                <a:cs typeface="+mn-cs"/>
                <a:sym typeface="Helvetica Neue"/>
              </a:defRPr>
            </a:pPr>
            <a:r>
              <a:rPr dirty="0" err="1"/>
              <a:t>Kristýna</a:t>
            </a:r>
            <a:r>
              <a:rPr dirty="0"/>
              <a:t> </a:t>
            </a:r>
            <a:r>
              <a:rPr dirty="0" err="1" smtClean="0"/>
              <a:t>Kabzanová</a:t>
            </a:r>
            <a:r>
              <a:rPr lang="cs-CZ" dirty="0" smtClean="0"/>
              <a:t>, Lucie Hradecká, Nikola Viktorinová</a:t>
            </a:r>
          </a:p>
          <a:p>
            <a:pPr>
              <a:defRPr>
                <a:latin typeface="+mn-lt"/>
                <a:ea typeface="+mn-ea"/>
                <a:cs typeface="+mn-cs"/>
                <a:sym typeface="Helvetica Neue"/>
              </a:defRPr>
            </a:pPr>
            <a:endParaRPr lang="cs-CZ" dirty="0" smtClean="0"/>
          </a:p>
          <a:p>
            <a:pPr>
              <a:defRPr>
                <a:latin typeface="+mn-lt"/>
                <a:ea typeface="+mn-ea"/>
                <a:cs typeface="+mn-cs"/>
                <a:sym typeface="Helvetica Neue"/>
              </a:defRPr>
            </a:pPr>
            <a:r>
              <a:rPr lang="cs-CZ" dirty="0" smtClean="0"/>
              <a:t>Odbor rovnosti žen a mužů</a:t>
            </a:r>
          </a:p>
          <a:p>
            <a:pPr>
              <a:defRPr>
                <a:latin typeface="+mn-lt"/>
                <a:ea typeface="+mn-ea"/>
                <a:cs typeface="+mn-cs"/>
                <a:sym typeface="Helvetica Neue"/>
              </a:defRPr>
            </a:pPr>
            <a:r>
              <a:rPr lang="cs-CZ" dirty="0" smtClean="0"/>
              <a:t>Úřad vlády ČR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logo_uv.jpg" descr="logo_uv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08067" y="8374174"/>
            <a:ext cx="3334760" cy="1042887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traight Connector 3859"/>
          <p:cNvSpPr/>
          <p:nvPr/>
        </p:nvSpPr>
        <p:spPr>
          <a:xfrm flipH="1">
            <a:off x="491169" y="2283196"/>
            <a:ext cx="1" cy="4066147"/>
          </a:xfrm>
          <a:prstGeom prst="line">
            <a:avLst/>
          </a:prstGeom>
          <a:ln w="31750">
            <a:solidFill>
              <a:srgbClr val="595959"/>
            </a:solidFill>
            <a:prstDash val="sysDot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6" name="Straight Connector 3860"/>
          <p:cNvSpPr/>
          <p:nvPr/>
        </p:nvSpPr>
        <p:spPr>
          <a:xfrm flipH="1">
            <a:off x="4205887" y="2335690"/>
            <a:ext cx="1" cy="4066147"/>
          </a:xfrm>
          <a:prstGeom prst="line">
            <a:avLst/>
          </a:prstGeom>
          <a:ln w="31750">
            <a:solidFill>
              <a:srgbClr val="595959"/>
            </a:solidFill>
            <a:prstDash val="sysDot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7" name="Straight Connector 3861"/>
          <p:cNvSpPr/>
          <p:nvPr/>
        </p:nvSpPr>
        <p:spPr>
          <a:xfrm flipH="1">
            <a:off x="7920604" y="2320638"/>
            <a:ext cx="1" cy="4066147"/>
          </a:xfrm>
          <a:prstGeom prst="line">
            <a:avLst/>
          </a:prstGeom>
          <a:ln w="31750">
            <a:solidFill>
              <a:srgbClr val="595959"/>
            </a:solidFill>
            <a:prstDash val="sysDot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148" name="Rectangle 1"/>
          <p:cNvSpPr/>
          <p:nvPr/>
        </p:nvSpPr>
        <p:spPr>
          <a:xfrm>
            <a:off x="7945487" y="6471942"/>
            <a:ext cx="4392489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802625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149" name="Rectangle 1"/>
          <p:cNvSpPr/>
          <p:nvPr/>
        </p:nvSpPr>
        <p:spPr>
          <a:xfrm>
            <a:off x="4198144" y="6471942"/>
            <a:ext cx="4392489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004C98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150" name="Rectangle 1"/>
          <p:cNvSpPr/>
          <p:nvPr/>
        </p:nvSpPr>
        <p:spPr>
          <a:xfrm>
            <a:off x="488242" y="6471942"/>
            <a:ext cx="4392489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140C47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151" name="The preparation phas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1666894"/>
          </a:xfrm>
          <a:prstGeom prst="rect">
            <a:avLst/>
          </a:prstGeom>
        </p:spPr>
        <p:txBody>
          <a:bodyPr/>
          <a:lstStyle>
            <a:lvl1pPr>
              <a:defRPr sz="5000"/>
            </a:lvl1pPr>
          </a:lstStyle>
          <a:p>
            <a:r>
              <a:rPr lang="cs-CZ" dirty="0"/>
              <a:t>P</a:t>
            </a:r>
            <a:r>
              <a:rPr lang="cs-CZ" dirty="0" smtClean="0"/>
              <a:t>roces </a:t>
            </a:r>
            <a:r>
              <a:rPr lang="cs-CZ" dirty="0"/>
              <a:t>přípravy </a:t>
            </a:r>
            <a:endParaRPr dirty="0"/>
          </a:p>
        </p:txBody>
      </p:sp>
      <p:sp>
        <p:nvSpPr>
          <p:cNvPr id="152" name="Expert phase"/>
          <p:cNvSpPr txBox="1"/>
          <p:nvPr/>
        </p:nvSpPr>
        <p:spPr>
          <a:xfrm>
            <a:off x="1313681" y="6631981"/>
            <a:ext cx="19155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cs-CZ" dirty="0" smtClean="0"/>
              <a:t>Expertní fáze</a:t>
            </a:r>
            <a:endParaRPr dirty="0"/>
          </a:p>
        </p:txBody>
      </p:sp>
      <p:sp>
        <p:nvSpPr>
          <p:cNvPr id="153" name="Consultation phase"/>
          <p:cNvSpPr txBox="1"/>
          <p:nvPr/>
        </p:nvSpPr>
        <p:spPr>
          <a:xfrm>
            <a:off x="4873816" y="6637413"/>
            <a:ext cx="2378857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cs-CZ" dirty="0" smtClean="0"/>
              <a:t>Konzultační fáze</a:t>
            </a:r>
            <a:endParaRPr dirty="0"/>
          </a:p>
        </p:txBody>
      </p:sp>
      <p:sp>
        <p:nvSpPr>
          <p:cNvPr id="154" name="Approval phase"/>
          <p:cNvSpPr txBox="1"/>
          <p:nvPr/>
        </p:nvSpPr>
        <p:spPr>
          <a:xfrm>
            <a:off x="8562885" y="6631980"/>
            <a:ext cx="2430153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cs-CZ" dirty="0" smtClean="0"/>
              <a:t>Schvalovací fáze</a:t>
            </a:r>
            <a:endParaRPr dirty="0"/>
          </a:p>
        </p:txBody>
      </p:sp>
      <p:sp>
        <p:nvSpPr>
          <p:cNvPr id="155" name="Thematic expert groups established on each of the chapters.…"/>
          <p:cNvSpPr txBox="1"/>
          <p:nvPr/>
        </p:nvSpPr>
        <p:spPr>
          <a:xfrm>
            <a:off x="730070" y="2835125"/>
            <a:ext cx="3236917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180473" indent="-180473" algn="l">
              <a:buSzPct val="100000"/>
              <a:buChar char="•"/>
              <a:defRPr sz="1800"/>
            </a:pPr>
            <a:r>
              <a:rPr lang="cs-CZ" sz="1800" dirty="0"/>
              <a:t>Tematické pracovní </a:t>
            </a:r>
            <a:r>
              <a:rPr lang="cs-CZ" sz="1800" dirty="0" smtClean="0"/>
              <a:t>skupiny k jednotlivým oblastem</a:t>
            </a:r>
          </a:p>
          <a:p>
            <a:pPr algn="l">
              <a:buSzPct val="100000"/>
              <a:defRPr sz="1800"/>
            </a:pPr>
            <a:endParaRPr dirty="0"/>
          </a:p>
          <a:p>
            <a:pPr marL="180473" indent="-180473" algn="l">
              <a:buSzPct val="100000"/>
              <a:buChar char="•"/>
              <a:defRPr sz="1800"/>
            </a:pPr>
            <a:r>
              <a:rPr lang="cs-CZ" dirty="0" smtClean="0"/>
              <a:t>Identifikace </a:t>
            </a:r>
            <a:r>
              <a:rPr lang="cs-CZ" dirty="0"/>
              <a:t>přetrvávajících problémů a návrh jejich řešení, a to jak na úrovni specifických cílů, tak na úrovni návrhu </a:t>
            </a:r>
            <a:r>
              <a:rPr lang="cs-CZ" dirty="0" smtClean="0"/>
              <a:t>opatření</a:t>
            </a:r>
            <a:endParaRPr dirty="0"/>
          </a:p>
        </p:txBody>
      </p:sp>
      <p:sp>
        <p:nvSpPr>
          <p:cNvPr id="156" name="Consultation with the public: Human centered design.…"/>
          <p:cNvSpPr txBox="1"/>
          <p:nvPr/>
        </p:nvSpPr>
        <p:spPr>
          <a:xfrm>
            <a:off x="4444785" y="2558125"/>
            <a:ext cx="3236917" cy="287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180473" indent="-180473" algn="l">
              <a:buSzPct val="100000"/>
              <a:buChar char="•"/>
              <a:defRPr sz="1800"/>
            </a:pPr>
            <a:r>
              <a:rPr lang="cs-CZ" sz="1800" dirty="0" smtClean="0"/>
              <a:t>Konzultace </a:t>
            </a:r>
            <a:r>
              <a:rPr lang="cs-CZ" sz="1800" dirty="0"/>
              <a:t>s výbory a pracovními skupinami Rady vlády pro rovnost žen a </a:t>
            </a:r>
            <a:r>
              <a:rPr lang="cs-CZ" sz="1800" dirty="0" smtClean="0"/>
              <a:t>mužů</a:t>
            </a:r>
          </a:p>
          <a:p>
            <a:pPr marL="180473" indent="-180473" algn="l">
              <a:buSzPct val="100000"/>
              <a:buChar char="•"/>
              <a:defRPr sz="1800"/>
            </a:pPr>
            <a:endParaRPr lang="cs-CZ" sz="1800" dirty="0" smtClean="0"/>
          </a:p>
          <a:p>
            <a:pPr marL="180473" lvl="0" indent="-180473" algn="l">
              <a:buSzPct val="100000"/>
              <a:buFontTx/>
              <a:buChar char="•"/>
              <a:defRPr sz="1800"/>
            </a:pPr>
            <a:r>
              <a:rPr lang="cs-CZ" sz="1800" dirty="0"/>
              <a:t>Konzultace s dotčenými </a:t>
            </a:r>
            <a:r>
              <a:rPr lang="cs-CZ" sz="1800" dirty="0" smtClean="0"/>
              <a:t>subjekty</a:t>
            </a:r>
          </a:p>
          <a:p>
            <a:pPr lvl="0" algn="l">
              <a:buSzPct val="100000"/>
              <a:defRPr sz="1800"/>
            </a:pPr>
            <a:endParaRPr lang="cs-CZ" sz="1800" dirty="0" smtClean="0"/>
          </a:p>
          <a:p>
            <a:pPr marL="180473" lvl="0" indent="-180473" algn="l">
              <a:buSzPct val="100000"/>
              <a:buFontTx/>
              <a:buChar char="•"/>
              <a:defRPr sz="1800"/>
            </a:pPr>
            <a:r>
              <a:rPr lang="cs-CZ" dirty="0" smtClean="0"/>
              <a:t>Konzultace </a:t>
            </a:r>
            <a:r>
              <a:rPr lang="cs-CZ" dirty="0"/>
              <a:t>s veřejností</a:t>
            </a:r>
          </a:p>
          <a:p>
            <a:pPr algn="l">
              <a:buSzPct val="100000"/>
              <a:defRPr sz="1800"/>
            </a:pPr>
            <a:endParaRPr dirty="0"/>
          </a:p>
        </p:txBody>
      </p:sp>
      <p:sp>
        <p:nvSpPr>
          <p:cNvPr id="157" name="Consulted with the Government Council for Equality of Women and Men.…"/>
          <p:cNvSpPr txBox="1"/>
          <p:nvPr/>
        </p:nvSpPr>
        <p:spPr>
          <a:xfrm>
            <a:off x="8159504" y="2500536"/>
            <a:ext cx="3236917" cy="287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180473" indent="-180473" algn="l">
              <a:buSzPct val="100000"/>
              <a:buChar char="•"/>
              <a:defRPr sz="1800"/>
            </a:pPr>
            <a:r>
              <a:rPr lang="cs-CZ" dirty="0"/>
              <a:t>Rada vlády pro rovnost žen a </a:t>
            </a:r>
            <a:r>
              <a:rPr lang="cs-CZ" dirty="0" smtClean="0"/>
              <a:t>mužů</a:t>
            </a:r>
            <a:endParaRPr dirty="0"/>
          </a:p>
          <a:p>
            <a:pPr algn="l">
              <a:defRPr sz="1800"/>
            </a:pPr>
            <a:endParaRPr dirty="0"/>
          </a:p>
          <a:p>
            <a:pPr marL="180473" indent="-180473" algn="l">
              <a:buSzPct val="100000"/>
              <a:buChar char="•"/>
              <a:defRPr sz="1800"/>
            </a:pPr>
            <a:r>
              <a:rPr lang="cs-CZ" dirty="0" smtClean="0"/>
              <a:t>Evropská komise</a:t>
            </a:r>
            <a:endParaRPr dirty="0"/>
          </a:p>
          <a:p>
            <a:pPr algn="l">
              <a:defRPr sz="1800"/>
            </a:pPr>
            <a:endParaRPr dirty="0"/>
          </a:p>
          <a:p>
            <a:pPr marL="180473" indent="-180473" algn="l">
              <a:buSzPct val="100000"/>
              <a:buChar char="•"/>
              <a:defRPr sz="1800"/>
            </a:pPr>
            <a:r>
              <a:rPr lang="cs-CZ" dirty="0" smtClean="0"/>
              <a:t>Mezirezortní připomínkové řízení</a:t>
            </a:r>
          </a:p>
          <a:p>
            <a:pPr marL="180473" indent="-180473" algn="l">
              <a:buSzPct val="100000"/>
              <a:buChar char="•"/>
              <a:defRPr sz="1800"/>
            </a:pPr>
            <a:endParaRPr lang="cs-CZ" dirty="0"/>
          </a:p>
          <a:p>
            <a:pPr marL="180473" indent="-180473" algn="l">
              <a:buSzPct val="100000"/>
              <a:buChar char="•"/>
              <a:defRPr sz="1800"/>
            </a:pPr>
            <a:r>
              <a:rPr lang="cs-CZ" dirty="0"/>
              <a:t>Projednání a schválení ze strany vlády ČR</a:t>
            </a:r>
            <a:endParaRPr dirty="0"/>
          </a:p>
        </p:txBody>
      </p:sp>
      <p:sp>
        <p:nvSpPr>
          <p:cNvPr id="158" name="(January - September 2019)"/>
          <p:cNvSpPr txBox="1"/>
          <p:nvPr/>
        </p:nvSpPr>
        <p:spPr>
          <a:xfrm>
            <a:off x="1219904" y="7514335"/>
            <a:ext cx="2103140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rPr dirty="0" smtClean="0"/>
              <a:t>(</a:t>
            </a:r>
            <a:r>
              <a:rPr lang="cs-CZ" dirty="0" smtClean="0"/>
              <a:t>l</a:t>
            </a:r>
            <a:r>
              <a:rPr lang="cs-CZ" dirty="0" smtClean="0"/>
              <a:t>eden</a:t>
            </a:r>
            <a:r>
              <a:rPr lang="cs-CZ" dirty="0"/>
              <a:t> </a:t>
            </a:r>
            <a:r>
              <a:rPr lang="cs-CZ" dirty="0" smtClean="0"/>
              <a:t>–  z</a:t>
            </a:r>
            <a:r>
              <a:rPr lang="cs-CZ" dirty="0" smtClean="0"/>
              <a:t>áří </a:t>
            </a:r>
            <a:r>
              <a:rPr dirty="0" smtClean="0"/>
              <a:t>2019</a:t>
            </a:r>
            <a:r>
              <a:rPr dirty="0"/>
              <a:t>)</a:t>
            </a:r>
          </a:p>
        </p:txBody>
      </p:sp>
      <p:sp>
        <p:nvSpPr>
          <p:cNvPr id="159" name="(July - December 2019)"/>
          <p:cNvSpPr txBox="1"/>
          <p:nvPr/>
        </p:nvSpPr>
        <p:spPr>
          <a:xfrm>
            <a:off x="4857789" y="7514335"/>
            <a:ext cx="2410917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rPr lang="cs-CZ" dirty="0" smtClean="0"/>
              <a:t>(říjen</a:t>
            </a:r>
            <a:r>
              <a:rPr lang="cs-CZ" dirty="0" smtClean="0"/>
              <a:t> </a:t>
            </a:r>
            <a:r>
              <a:rPr lang="cs-CZ" dirty="0" smtClean="0"/>
              <a:t>–</a:t>
            </a:r>
            <a:r>
              <a:rPr dirty="0" smtClean="0"/>
              <a:t> </a:t>
            </a:r>
            <a:r>
              <a:rPr lang="cs-CZ" dirty="0"/>
              <a:t>p</a:t>
            </a:r>
            <a:r>
              <a:rPr lang="cs-CZ" dirty="0" smtClean="0"/>
              <a:t>rosinec </a:t>
            </a:r>
            <a:r>
              <a:rPr dirty="0" smtClean="0"/>
              <a:t>2019</a:t>
            </a:r>
            <a:r>
              <a:rPr dirty="0"/>
              <a:t>)</a:t>
            </a:r>
          </a:p>
        </p:txBody>
      </p:sp>
      <p:sp>
        <p:nvSpPr>
          <p:cNvPr id="160" name="(January - December 2020)"/>
          <p:cNvSpPr txBox="1"/>
          <p:nvPr/>
        </p:nvSpPr>
        <p:spPr>
          <a:xfrm>
            <a:off x="8572507" y="7514335"/>
            <a:ext cx="2410917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rPr dirty="0" smtClean="0"/>
              <a:t>(</a:t>
            </a:r>
            <a:r>
              <a:rPr lang="cs-CZ" dirty="0"/>
              <a:t>l</a:t>
            </a:r>
            <a:r>
              <a:rPr lang="cs-CZ" dirty="0"/>
              <a:t>eden – </a:t>
            </a:r>
            <a:r>
              <a:rPr lang="cs-CZ" dirty="0" smtClean="0"/>
              <a:t>červen </a:t>
            </a:r>
            <a:r>
              <a:rPr dirty="0" smtClean="0"/>
              <a:t>2020</a:t>
            </a:r>
            <a:r>
              <a:rPr dirty="0"/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logo_uv.jpg" descr="logo_uv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08067" y="8374174"/>
            <a:ext cx="3334760" cy="1042887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Rectangle 1"/>
          <p:cNvSpPr/>
          <p:nvPr/>
        </p:nvSpPr>
        <p:spPr>
          <a:xfrm>
            <a:off x="475761" y="1473731"/>
            <a:ext cx="547620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140C47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181" name="Rectangle 1"/>
          <p:cNvSpPr/>
          <p:nvPr/>
        </p:nvSpPr>
        <p:spPr>
          <a:xfrm>
            <a:off x="475761" y="3486008"/>
            <a:ext cx="547620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140C47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182" name="Rectangle 1"/>
          <p:cNvSpPr/>
          <p:nvPr/>
        </p:nvSpPr>
        <p:spPr>
          <a:xfrm>
            <a:off x="475761" y="4481712"/>
            <a:ext cx="547620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140C47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700">
                <a:solidFill>
                  <a:srgbClr val="404040"/>
                </a:solidFill>
              </a:defRPr>
            </a:lvl1pPr>
          </a:lstStyle>
          <a:p>
            <a:r>
              <a:t> </a:t>
            </a:r>
          </a:p>
        </p:txBody>
      </p:sp>
      <p:sp>
        <p:nvSpPr>
          <p:cNvPr id="183" name="Rectangle 1"/>
          <p:cNvSpPr/>
          <p:nvPr/>
        </p:nvSpPr>
        <p:spPr>
          <a:xfrm>
            <a:off x="475761" y="5442035"/>
            <a:ext cx="547620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140C47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184" name="Rectangle 1"/>
          <p:cNvSpPr/>
          <p:nvPr/>
        </p:nvSpPr>
        <p:spPr>
          <a:xfrm>
            <a:off x="475761" y="6403270"/>
            <a:ext cx="547620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140C47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185" name="Rectangle 1"/>
          <p:cNvSpPr/>
          <p:nvPr/>
        </p:nvSpPr>
        <p:spPr>
          <a:xfrm>
            <a:off x="475761" y="7357286"/>
            <a:ext cx="547620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140C47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186" name="Rectangle 1"/>
          <p:cNvSpPr/>
          <p:nvPr/>
        </p:nvSpPr>
        <p:spPr>
          <a:xfrm>
            <a:off x="475761" y="2478145"/>
            <a:ext cx="547620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140C47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187" name="Rectangle 1"/>
          <p:cNvSpPr/>
          <p:nvPr/>
        </p:nvSpPr>
        <p:spPr>
          <a:xfrm>
            <a:off x="475761" y="469317"/>
            <a:ext cx="547620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140C47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188" name="Institutional security"/>
          <p:cNvSpPr txBox="1"/>
          <p:nvPr/>
        </p:nvSpPr>
        <p:spPr>
          <a:xfrm>
            <a:off x="669753" y="506244"/>
            <a:ext cx="3811125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rPr lang="cs-CZ" dirty="0"/>
              <a:t>Institucionální zabezpečení rovnosti žen a mužů</a:t>
            </a:r>
            <a:endParaRPr dirty="0"/>
          </a:p>
        </p:txBody>
      </p:sp>
      <p:sp>
        <p:nvSpPr>
          <p:cNvPr id="189" name="Balanced representation…"/>
          <p:cNvSpPr txBox="1"/>
          <p:nvPr/>
        </p:nvSpPr>
        <p:spPr>
          <a:xfrm>
            <a:off x="790685" y="1510659"/>
            <a:ext cx="3690193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2000"/>
            </a:pPr>
            <a:r>
              <a:rPr lang="cs-CZ" dirty="0"/>
              <a:t>Vyrovnané zastoupení žen a mužů v rozhodovacích pozicích</a:t>
            </a:r>
            <a:endParaRPr dirty="0"/>
          </a:p>
        </p:txBody>
      </p:sp>
      <p:sp>
        <p:nvSpPr>
          <p:cNvPr id="190" name="Labour market and business"/>
          <p:cNvSpPr txBox="1"/>
          <p:nvPr/>
        </p:nvSpPr>
        <p:spPr>
          <a:xfrm>
            <a:off x="785939" y="2528144"/>
            <a:ext cx="3694939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r>
              <a:rPr lang="cs-CZ" dirty="0"/>
              <a:t>Rovnost žen a mužů na trhu práce a v podnikání</a:t>
            </a:r>
            <a:endParaRPr dirty="0"/>
          </a:p>
        </p:txBody>
      </p:sp>
      <p:sp>
        <p:nvSpPr>
          <p:cNvPr id="191" name="Reconciliation of working,…"/>
          <p:cNvSpPr txBox="1"/>
          <p:nvPr/>
        </p:nvSpPr>
        <p:spPr>
          <a:xfrm>
            <a:off x="805233" y="3519487"/>
            <a:ext cx="3675646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2000"/>
            </a:pPr>
            <a:r>
              <a:rPr lang="cs-CZ" dirty="0"/>
              <a:t>Slaďování pracovního, soukromého a rodinného života</a:t>
            </a:r>
            <a:endParaRPr dirty="0"/>
          </a:p>
        </p:txBody>
      </p:sp>
      <p:sp>
        <p:nvSpPr>
          <p:cNvPr id="192" name="Dignity and integrity of women"/>
          <p:cNvSpPr txBox="1"/>
          <p:nvPr/>
        </p:nvSpPr>
        <p:spPr>
          <a:xfrm>
            <a:off x="669754" y="5612463"/>
            <a:ext cx="4032448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pPr algn="ctr"/>
            <a:r>
              <a:rPr lang="cs-CZ" dirty="0" smtClean="0"/>
              <a:t>Důstojnost </a:t>
            </a:r>
            <a:r>
              <a:rPr lang="cs-CZ" dirty="0"/>
              <a:t>a integrita žen a mužů </a:t>
            </a:r>
            <a:endParaRPr dirty="0"/>
          </a:p>
        </p:txBody>
      </p:sp>
      <p:sp>
        <p:nvSpPr>
          <p:cNvPr id="193" name="External relations"/>
          <p:cNvSpPr txBox="1"/>
          <p:nvPr/>
        </p:nvSpPr>
        <p:spPr>
          <a:xfrm>
            <a:off x="669753" y="6440198"/>
            <a:ext cx="4032449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pPr algn="ctr"/>
            <a:r>
              <a:rPr lang="cs-CZ" dirty="0"/>
              <a:t> Rovnost žen a mužů ve vnějších vztazích</a:t>
            </a:r>
          </a:p>
        </p:txBody>
      </p:sp>
      <p:sp>
        <p:nvSpPr>
          <p:cNvPr id="194" name="Education, research, and…"/>
          <p:cNvSpPr txBox="1"/>
          <p:nvPr/>
        </p:nvSpPr>
        <p:spPr>
          <a:xfrm>
            <a:off x="669753" y="4517727"/>
            <a:ext cx="4032448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2000"/>
            </a:pPr>
            <a:r>
              <a:rPr lang="cs-CZ" dirty="0"/>
              <a:t>Vzdělávání, výzkum a rovnost žen a mužů ve znalostní společnosti</a:t>
            </a:r>
            <a:endParaRPr dirty="0"/>
          </a:p>
        </p:txBody>
      </p:sp>
      <p:sp>
        <p:nvSpPr>
          <p:cNvPr id="195" name="Everyday life and lifestyle"/>
          <p:cNvSpPr txBox="1"/>
          <p:nvPr/>
        </p:nvSpPr>
        <p:spPr>
          <a:xfrm>
            <a:off x="873304" y="7521077"/>
            <a:ext cx="3088895" cy="4117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pPr algn="ctr"/>
            <a:r>
              <a:rPr lang="cs-CZ" dirty="0"/>
              <a:t>Všední život a životní styl </a:t>
            </a:r>
            <a:endParaRPr dirty="0"/>
          </a:p>
        </p:txBody>
      </p:sp>
      <p:sp>
        <p:nvSpPr>
          <p:cNvPr id="196" name="Rectangle 1"/>
          <p:cNvSpPr/>
          <p:nvPr/>
        </p:nvSpPr>
        <p:spPr>
          <a:xfrm>
            <a:off x="7209131" y="3486008"/>
            <a:ext cx="546795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802625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197" name="Rectangle 1"/>
          <p:cNvSpPr/>
          <p:nvPr/>
        </p:nvSpPr>
        <p:spPr>
          <a:xfrm>
            <a:off x="7193491" y="5442035"/>
            <a:ext cx="549923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004C98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198" name="Rectangle 1"/>
          <p:cNvSpPr/>
          <p:nvPr/>
        </p:nvSpPr>
        <p:spPr>
          <a:xfrm>
            <a:off x="7193491" y="1473731"/>
            <a:ext cx="549923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004C98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199" name="Rectangle 1"/>
          <p:cNvSpPr/>
          <p:nvPr/>
        </p:nvSpPr>
        <p:spPr>
          <a:xfrm>
            <a:off x="7193491" y="2491216"/>
            <a:ext cx="549923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004C98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200" name="Safety and life without fear"/>
          <p:cNvSpPr txBox="1"/>
          <p:nvPr/>
        </p:nvSpPr>
        <p:spPr>
          <a:xfrm>
            <a:off x="7475887" y="5612463"/>
            <a:ext cx="2994409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rPr lang="cs-CZ" dirty="0"/>
              <a:t>Bezpečí a život bez násilí</a:t>
            </a:r>
          </a:p>
        </p:txBody>
      </p:sp>
      <p:sp>
        <p:nvSpPr>
          <p:cNvPr id="201" name="Labour market and…"/>
          <p:cNvSpPr txBox="1"/>
          <p:nvPr/>
        </p:nvSpPr>
        <p:spPr>
          <a:xfrm>
            <a:off x="7475887" y="2528144"/>
            <a:ext cx="3995065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2000"/>
            </a:pPr>
            <a:r>
              <a:rPr lang="cs-CZ" dirty="0"/>
              <a:t>Trh práce a slaďování soukromého a pracovního života</a:t>
            </a:r>
          </a:p>
        </p:txBody>
      </p:sp>
      <p:sp>
        <p:nvSpPr>
          <p:cNvPr id="202" name="Public life…"/>
          <p:cNvSpPr txBox="1"/>
          <p:nvPr/>
        </p:nvSpPr>
        <p:spPr>
          <a:xfrm>
            <a:off x="7475887" y="1664547"/>
            <a:ext cx="3265317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000"/>
            </a:pPr>
            <a:r>
              <a:rPr lang="cs-CZ" dirty="0"/>
              <a:t>Veřejný život a rozhodování</a:t>
            </a:r>
          </a:p>
        </p:txBody>
      </p:sp>
      <p:sp>
        <p:nvSpPr>
          <p:cNvPr id="203" name="Rectangle 1"/>
          <p:cNvSpPr/>
          <p:nvPr/>
        </p:nvSpPr>
        <p:spPr>
          <a:xfrm>
            <a:off x="7193491" y="4480799"/>
            <a:ext cx="5499236" cy="79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004C98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204" name="Education and research"/>
          <p:cNvSpPr txBox="1"/>
          <p:nvPr/>
        </p:nvSpPr>
        <p:spPr>
          <a:xfrm>
            <a:off x="7475887" y="4671615"/>
            <a:ext cx="2212144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rPr lang="cs-CZ" dirty="0"/>
              <a:t>Vzdělávání a věda</a:t>
            </a:r>
          </a:p>
        </p:txBody>
      </p:sp>
      <p:sp>
        <p:nvSpPr>
          <p:cNvPr id="205" name="Rectangle 1"/>
          <p:cNvSpPr/>
          <p:nvPr/>
        </p:nvSpPr>
        <p:spPr>
          <a:xfrm>
            <a:off x="7177851" y="464399"/>
            <a:ext cx="549923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004C98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206" name="Rectangle 1"/>
          <p:cNvSpPr/>
          <p:nvPr/>
        </p:nvSpPr>
        <p:spPr>
          <a:xfrm>
            <a:off x="7193491" y="6443818"/>
            <a:ext cx="549923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004C98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207" name="Sufficient capacities…"/>
          <p:cNvSpPr txBox="1"/>
          <p:nvPr/>
        </p:nvSpPr>
        <p:spPr>
          <a:xfrm>
            <a:off x="7475886" y="506244"/>
            <a:ext cx="4211090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2000"/>
            </a:pPr>
            <a:r>
              <a:rPr lang="cs-CZ" dirty="0"/>
              <a:t>Dostatečné kapacity (institucionální zabezpečení rovnosti)</a:t>
            </a:r>
          </a:p>
        </p:txBody>
      </p:sp>
      <p:sp>
        <p:nvSpPr>
          <p:cNvPr id="208" name="External relations"/>
          <p:cNvSpPr txBox="1"/>
          <p:nvPr/>
        </p:nvSpPr>
        <p:spPr>
          <a:xfrm>
            <a:off x="7475887" y="6634634"/>
            <a:ext cx="4800994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rPr lang="cs-CZ" dirty="0"/>
              <a:t>Rovnost žen a mužů ve vnějších vztazích</a:t>
            </a:r>
          </a:p>
        </p:txBody>
      </p:sp>
      <p:sp>
        <p:nvSpPr>
          <p:cNvPr id="209" name="Health"/>
          <p:cNvSpPr txBox="1"/>
          <p:nvPr/>
        </p:nvSpPr>
        <p:spPr>
          <a:xfrm>
            <a:off x="7475887" y="3676824"/>
            <a:ext cx="828753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rPr lang="cs-CZ" dirty="0" smtClean="0"/>
              <a:t>Zdraví</a:t>
            </a:r>
            <a:endParaRPr dirty="0"/>
          </a:p>
        </p:txBody>
      </p:sp>
      <p:sp>
        <p:nvSpPr>
          <p:cNvPr id="210" name="Rectangle 1"/>
          <p:cNvSpPr/>
          <p:nvPr/>
        </p:nvSpPr>
        <p:spPr>
          <a:xfrm>
            <a:off x="7193491" y="7488781"/>
            <a:ext cx="5499236" cy="792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6641" y="0"/>
                </a:lnTo>
                <a:lnTo>
                  <a:pt x="16641" y="2154"/>
                </a:lnTo>
                <a:lnTo>
                  <a:pt x="17792" y="2154"/>
                </a:lnTo>
                <a:lnTo>
                  <a:pt x="21600" y="10800"/>
                </a:lnTo>
                <a:lnTo>
                  <a:pt x="17792" y="19446"/>
                </a:lnTo>
                <a:lnTo>
                  <a:pt x="16641" y="19446"/>
                </a:lnTo>
                <a:lnTo>
                  <a:pt x="166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rgbClr val="004C98"/>
            </a:solidFill>
          </a:ln>
        </p:spPr>
        <p:txBody>
          <a:bodyPr lIns="50800" tIns="50800" rIns="50800" bIns="50800" anchor="ctr"/>
          <a:lstStyle/>
          <a:p>
            <a:pPr>
              <a:defRPr sz="2700">
                <a:solidFill>
                  <a:srgbClr val="404040"/>
                </a:solidFill>
              </a:defRPr>
            </a:pPr>
            <a:endParaRPr/>
          </a:p>
        </p:txBody>
      </p:sp>
      <p:sp>
        <p:nvSpPr>
          <p:cNvPr id="211" name="Society and media"/>
          <p:cNvSpPr txBox="1"/>
          <p:nvPr/>
        </p:nvSpPr>
        <p:spPr>
          <a:xfrm>
            <a:off x="7475887" y="7656806"/>
            <a:ext cx="2425344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/>
            </a:lvl1pPr>
          </a:lstStyle>
          <a:p>
            <a:r>
              <a:rPr lang="cs-CZ" dirty="0"/>
              <a:t>Společnost a média </a:t>
            </a:r>
          </a:p>
        </p:txBody>
      </p:sp>
      <p:sp>
        <p:nvSpPr>
          <p:cNvPr id="212" name="Čára"/>
          <p:cNvSpPr/>
          <p:nvPr/>
        </p:nvSpPr>
        <p:spPr>
          <a:xfrm flipV="1">
            <a:off x="6153051" y="3233209"/>
            <a:ext cx="856916" cy="708600"/>
          </a:xfrm>
          <a:prstGeom prst="line">
            <a:avLst/>
          </a:prstGeom>
          <a:ln w="50800">
            <a:solidFill>
              <a:srgbClr val="120C43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13" name="Čára"/>
          <p:cNvSpPr/>
          <p:nvPr/>
        </p:nvSpPr>
        <p:spPr>
          <a:xfrm>
            <a:off x="6136865" y="1869731"/>
            <a:ext cx="871729" cy="1"/>
          </a:xfrm>
          <a:prstGeom prst="line">
            <a:avLst/>
          </a:prstGeom>
          <a:ln w="50800">
            <a:solidFill>
              <a:srgbClr val="120C43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14" name="Čára"/>
          <p:cNvSpPr/>
          <p:nvPr/>
        </p:nvSpPr>
        <p:spPr>
          <a:xfrm>
            <a:off x="6136865" y="2874145"/>
            <a:ext cx="871729" cy="1"/>
          </a:xfrm>
          <a:prstGeom prst="line">
            <a:avLst/>
          </a:prstGeom>
          <a:ln w="50800">
            <a:solidFill>
              <a:srgbClr val="120C43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15" name="Čára"/>
          <p:cNvSpPr/>
          <p:nvPr/>
        </p:nvSpPr>
        <p:spPr>
          <a:xfrm>
            <a:off x="6066536" y="4886621"/>
            <a:ext cx="871728" cy="1"/>
          </a:xfrm>
          <a:prstGeom prst="line">
            <a:avLst/>
          </a:prstGeom>
          <a:ln w="50800">
            <a:solidFill>
              <a:srgbClr val="120C43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16" name="Čára"/>
          <p:cNvSpPr/>
          <p:nvPr/>
        </p:nvSpPr>
        <p:spPr>
          <a:xfrm>
            <a:off x="6136865" y="5817647"/>
            <a:ext cx="871729" cy="1"/>
          </a:xfrm>
          <a:prstGeom prst="line">
            <a:avLst/>
          </a:prstGeom>
          <a:ln w="50800">
            <a:solidFill>
              <a:srgbClr val="120C43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17" name="Čára"/>
          <p:cNvSpPr/>
          <p:nvPr/>
        </p:nvSpPr>
        <p:spPr>
          <a:xfrm>
            <a:off x="6136865" y="6799270"/>
            <a:ext cx="871729" cy="1"/>
          </a:xfrm>
          <a:prstGeom prst="line">
            <a:avLst/>
          </a:prstGeom>
          <a:ln w="50800">
            <a:solidFill>
              <a:srgbClr val="120C43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18" name="Čára"/>
          <p:cNvSpPr/>
          <p:nvPr/>
        </p:nvSpPr>
        <p:spPr>
          <a:xfrm>
            <a:off x="6136865" y="7780893"/>
            <a:ext cx="871729" cy="1"/>
          </a:xfrm>
          <a:prstGeom prst="line">
            <a:avLst/>
          </a:prstGeom>
          <a:ln w="50800">
            <a:solidFill>
              <a:srgbClr val="120C43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19" name="Čára"/>
          <p:cNvSpPr/>
          <p:nvPr/>
        </p:nvSpPr>
        <p:spPr>
          <a:xfrm>
            <a:off x="6136865" y="865317"/>
            <a:ext cx="871729" cy="1"/>
          </a:xfrm>
          <a:prstGeom prst="line">
            <a:avLst/>
          </a:prstGeom>
          <a:ln w="50800">
            <a:solidFill>
              <a:srgbClr val="120C43"/>
            </a:solidFill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Z PRES…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1666894"/>
          </a:xfrm>
          <a:prstGeom prst="rect">
            <a:avLst/>
          </a:prstGeom>
        </p:spPr>
        <p:txBody>
          <a:bodyPr/>
          <a:lstStyle>
            <a:lvl1pPr>
              <a:defRPr sz="5000"/>
            </a:lvl1pPr>
          </a:lstStyle>
          <a:p>
            <a:r>
              <a:rPr lang="cs-CZ" dirty="0" smtClean="0"/>
              <a:t>Konzultační fáze</a:t>
            </a:r>
            <a:endParaRPr dirty="0"/>
          </a:p>
        </p:txBody>
      </p:sp>
      <p:sp>
        <p:nvSpPr>
          <p:cNvPr id="222" name="Presidency trio: France, Czech Republic, Sweden…"/>
          <p:cNvSpPr txBox="1">
            <a:spLocks noGrp="1"/>
          </p:cNvSpPr>
          <p:nvPr>
            <p:ph type="body" idx="1"/>
          </p:nvPr>
        </p:nvSpPr>
        <p:spPr>
          <a:xfrm>
            <a:off x="952500" y="2116731"/>
            <a:ext cx="11099800" cy="606160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cs-CZ" dirty="0" smtClean="0"/>
              <a:t>Konzultace </a:t>
            </a:r>
            <a:r>
              <a:rPr lang="cs-CZ" dirty="0"/>
              <a:t>s jednotlivými výbory a pracovními skupinami Rady vlády pro rovnost žen a </a:t>
            </a:r>
            <a:r>
              <a:rPr lang="cs-CZ" dirty="0" smtClean="0"/>
              <a:t>mužů</a:t>
            </a:r>
          </a:p>
          <a:p>
            <a:r>
              <a:rPr lang="cs-CZ" dirty="0" smtClean="0"/>
              <a:t>Bilaterální pracovní jednání s dotčenými </a:t>
            </a:r>
            <a:r>
              <a:rPr lang="cs-CZ" dirty="0" smtClean="0"/>
              <a:t>subjekty</a:t>
            </a:r>
          </a:p>
          <a:p>
            <a:r>
              <a:rPr lang="cs-CZ" dirty="0" smtClean="0"/>
              <a:t>Konzultace s veřejností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cs-CZ" dirty="0" smtClean="0"/>
              <a:t>Online </a:t>
            </a:r>
            <a:r>
              <a:rPr lang="cs-CZ" dirty="0"/>
              <a:t>veřejná konzultace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cs-CZ" dirty="0" smtClean="0"/>
              <a:t>Hloubkové </a:t>
            </a:r>
            <a:r>
              <a:rPr lang="cs-CZ" dirty="0"/>
              <a:t>rozhovory inspirované HCD </a:t>
            </a:r>
            <a:r>
              <a:rPr lang="cs-CZ" dirty="0" smtClean="0"/>
              <a:t>přístupem</a:t>
            </a:r>
            <a:endParaRPr lang="cs-CZ" dirty="0"/>
          </a:p>
        </p:txBody>
      </p:sp>
      <p:pic>
        <p:nvPicPr>
          <p:cNvPr id="223" name="logo_uv.jpg" descr="logo_uv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08067" y="8374174"/>
            <a:ext cx="3334760" cy="10428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logo_uv.jpg" descr="logo_uv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08067" y="8374174"/>
            <a:ext cx="3334760" cy="1042887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Kristýna Kabzanová…"/>
          <p:cNvSpPr txBox="1"/>
          <p:nvPr/>
        </p:nvSpPr>
        <p:spPr>
          <a:xfrm>
            <a:off x="4568305" y="3532843"/>
            <a:ext cx="4214295" cy="2687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>
                <a:latin typeface="+mn-lt"/>
                <a:ea typeface="+mn-ea"/>
                <a:cs typeface="+mn-cs"/>
                <a:sym typeface="Helvetica Neue"/>
              </a:defRPr>
            </a:pPr>
            <a:r>
              <a:rPr lang="cs-CZ" sz="2500" b="1" dirty="0">
                <a:sym typeface="Helvetica Neue"/>
              </a:rPr>
              <a:t>Děkujeme za pozornost. </a:t>
            </a:r>
          </a:p>
          <a:p>
            <a:pPr>
              <a:defRPr b="1">
                <a:latin typeface="+mn-lt"/>
                <a:ea typeface="+mn-ea"/>
                <a:cs typeface="+mn-cs"/>
                <a:sym typeface="Helvetica Neue"/>
              </a:defRPr>
            </a:pPr>
            <a:endParaRPr lang="cs-CZ" dirty="0" smtClean="0">
              <a:hlinkClick r:id="rId4"/>
            </a:endParaRPr>
          </a:p>
          <a:p>
            <a:pPr>
              <a:defRPr b="1">
                <a:latin typeface="+mn-lt"/>
                <a:ea typeface="+mn-ea"/>
                <a:cs typeface="+mn-cs"/>
                <a:sym typeface="Helvetica Neue"/>
              </a:defRPr>
            </a:pPr>
            <a:endParaRPr lang="cs-CZ" dirty="0">
              <a:hlinkClick r:id="rId4"/>
            </a:endParaRPr>
          </a:p>
          <a:p>
            <a:pPr>
              <a:defRPr b="1">
                <a:latin typeface="+mn-lt"/>
                <a:ea typeface="+mn-ea"/>
                <a:cs typeface="+mn-cs"/>
                <a:sym typeface="Helvetica Neue"/>
              </a:defRPr>
            </a:pPr>
            <a:r>
              <a:rPr lang="cs-CZ" dirty="0" smtClean="0">
                <a:hlinkClick r:id="rId4"/>
              </a:rPr>
              <a:t>hradecka.lucie@vlada.cz</a:t>
            </a:r>
            <a:endParaRPr lang="cs-CZ" dirty="0" smtClean="0"/>
          </a:p>
          <a:p>
            <a:pPr>
              <a:defRPr b="1">
                <a:latin typeface="+mn-lt"/>
                <a:ea typeface="+mn-ea"/>
                <a:cs typeface="+mn-cs"/>
                <a:sym typeface="Helvetica Neue"/>
              </a:defRPr>
            </a:pPr>
            <a:endParaRPr lang="cs-CZ" dirty="0"/>
          </a:p>
          <a:p>
            <a:pPr>
              <a:defRPr b="1">
                <a:latin typeface="+mn-lt"/>
                <a:ea typeface="+mn-ea"/>
                <a:cs typeface="+mn-cs"/>
                <a:sym typeface="Helvetica Neue"/>
              </a:defRPr>
            </a:pPr>
            <a:r>
              <a:rPr lang="cs-CZ" dirty="0">
                <a:hlinkClick r:id="rId5"/>
              </a:rPr>
              <a:t>v</a:t>
            </a:r>
            <a:r>
              <a:rPr lang="cs-CZ" dirty="0" smtClean="0">
                <a:hlinkClick r:id="rId5"/>
              </a:rPr>
              <a:t>iktorinova.nikola@vlada.cz</a:t>
            </a:r>
            <a:endParaRPr lang="cs-CZ" dirty="0" smtClean="0"/>
          </a:p>
          <a:p>
            <a:pPr>
              <a:defRPr b="1">
                <a:latin typeface="+mn-lt"/>
                <a:ea typeface="+mn-ea"/>
                <a:cs typeface="+mn-cs"/>
                <a:sym typeface="Helvetica Neue"/>
              </a:defRPr>
            </a:pP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374</Words>
  <Application>Microsoft Office PowerPoint</Application>
  <PresentationFormat>Vlastní</PresentationFormat>
  <Paragraphs>72</Paragraphs>
  <Slides>5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White</vt:lpstr>
      <vt:lpstr>Strategie rovnosti žen a mužů pro období po roce 2020</vt:lpstr>
      <vt:lpstr>Proces přípravy </vt:lpstr>
      <vt:lpstr>Prezentace aplikace PowerPoint</vt:lpstr>
      <vt:lpstr>Konzultační fáze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Czech Republic’s strategy for gender equality</dc:title>
  <dc:creator>Viktorinová Nikola</dc:creator>
  <cp:lastModifiedBy>Hradecká Lucie</cp:lastModifiedBy>
  <cp:revision>15</cp:revision>
  <cp:lastPrinted>2019-09-18T11:01:01Z</cp:lastPrinted>
  <dcterms:modified xsi:type="dcterms:W3CDTF">2019-09-18T11:03:35Z</dcterms:modified>
</cp:coreProperties>
</file>