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5"/>
  </p:notesMasterIdLst>
  <p:handoutMasterIdLst>
    <p:handoutMasterId r:id="rId16"/>
  </p:handoutMasterIdLst>
  <p:sldIdLst>
    <p:sldId id="259" r:id="rId3"/>
    <p:sldId id="261" r:id="rId4"/>
    <p:sldId id="289" r:id="rId5"/>
    <p:sldId id="294" r:id="rId6"/>
    <p:sldId id="270" r:id="rId7"/>
    <p:sldId id="295" r:id="rId8"/>
    <p:sldId id="269" r:id="rId9"/>
    <p:sldId id="290" r:id="rId10"/>
    <p:sldId id="292" r:id="rId11"/>
    <p:sldId id="293" r:id="rId12"/>
    <p:sldId id="291" r:id="rId13"/>
    <p:sldId id="275" r:id="rId1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56" autoAdjust="0"/>
  </p:normalViewPr>
  <p:slideViewPr>
    <p:cSldViewPr>
      <p:cViewPr varScale="1">
        <p:scale>
          <a:sx n="86" d="100"/>
          <a:sy n="86" d="100"/>
        </p:scale>
        <p:origin x="720" y="52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442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B803F-5DFE-4F76-B186-51F3779A05F7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39952-050D-4175-B030-9D3DA96FC0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906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18DD9-1AAA-42D0-BAF0-8E38A3B00612}" type="datetimeFigureOut">
              <a:rPr lang="en-US" smtClean="0"/>
              <a:pPr/>
              <a:t>9/23/2020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43E52-46A9-4874-B4B2-350544C4E9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226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62000" y="1300719"/>
            <a:ext cx="6477000" cy="4924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457200" y="914400"/>
            <a:ext cx="4038600" cy="3486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464820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8"/>
          </p:nvPr>
        </p:nvSpPr>
        <p:spPr>
          <a:xfrm>
            <a:off x="4800600" y="863600"/>
            <a:ext cx="3962400" cy="65146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1600"/>
              </a:spcAft>
              <a:buNone/>
              <a:defRPr sz="2000"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900">
                <a:solidFill>
                  <a:schemeClr val="accent3"/>
                </a:solidFill>
                <a:latin typeface="+mn-lt"/>
              </a:defRPr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EA1023-5162-4B8C-BAC7-0AE5D4257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20"/>
          </p:nvPr>
        </p:nvSpPr>
        <p:spPr>
          <a:xfrm>
            <a:off x="457200" y="4686300"/>
            <a:ext cx="289560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ERGE-EI_logo_whit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391400" y="4287750"/>
            <a:ext cx="1101644" cy="417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96000" y="0"/>
            <a:ext cx="1548000" cy="514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ERGE-EI_logo_whi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052708" y="141514"/>
            <a:ext cx="645792" cy="244800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A1023-5162-4B8C-BAC7-0AE5D42577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idea.cerge-ei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762000" y="1300719"/>
            <a:ext cx="7620000" cy="984885"/>
          </a:xfrm>
        </p:spPr>
        <p:txBody>
          <a:bodyPr/>
          <a:lstStyle/>
          <a:p>
            <a:r>
              <a:rPr lang="cs-CZ" dirty="0" smtClean="0"/>
              <a:t>Institut pro demokracii a ekonomickou analýzu - IDEA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67870" y="4007224"/>
            <a:ext cx="603773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2000"/>
              </a:lnSpc>
            </a:pPr>
            <a:endParaRPr lang="en-US" sz="2500" baseline="30000" dirty="0" smtClean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Délka mateřské a rodičovské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61277"/>
            <a:ext cx="6839673" cy="406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31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6477000" cy="307777"/>
          </a:xfrm>
        </p:spPr>
        <p:txBody>
          <a:bodyPr/>
          <a:lstStyle/>
          <a:p>
            <a:r>
              <a:rPr lang="cs-CZ" dirty="0" smtClean="0"/>
              <a:t>Odpracované hodiny v domácnostech s dvěma pracujícími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590551"/>
            <a:ext cx="6858001" cy="427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43800" y="3257550"/>
            <a:ext cx="1371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Zdroj: Czech </a:t>
            </a:r>
            <a:r>
              <a:rPr lang="cs-CZ" sz="1400" dirty="0" err="1" smtClean="0"/>
              <a:t>household</a:t>
            </a:r>
            <a:r>
              <a:rPr lang="cs-CZ" sz="1400" dirty="0" smtClean="0"/>
              <a:t> panel </a:t>
            </a:r>
            <a:r>
              <a:rPr lang="cs-CZ" sz="1400" dirty="0" err="1" smtClean="0"/>
              <a:t>survey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7918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4EA1023-5162-4B8C-BAC7-0AE5D42577E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77915" y="1733550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prstClr val="black"/>
                </a:solidFill>
                <a:latin typeface="+mj-lt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+mj-lt"/>
              </a:rPr>
              <a:t>      Filip Pertold, Ph.D.</a:t>
            </a:r>
            <a:br>
              <a:rPr lang="cs-CZ" dirty="0" smtClean="0">
                <a:solidFill>
                  <a:prstClr val="black"/>
                </a:solidFill>
                <a:latin typeface="+mj-lt"/>
              </a:rPr>
            </a:br>
            <a:r>
              <a:rPr lang="cs-CZ" dirty="0" smtClean="0">
                <a:solidFill>
                  <a:prstClr val="black"/>
                </a:solidFill>
                <a:latin typeface="+mj-lt"/>
              </a:rPr>
              <a:t>       filip.pertold@cerge-ei.cz</a:t>
            </a:r>
          </a:p>
          <a:p>
            <a:endParaRPr lang="cs-CZ" dirty="0">
              <a:solidFill>
                <a:prstClr val="black"/>
              </a:solidFill>
              <a:latin typeface="+mj-lt"/>
            </a:endParaRPr>
          </a:p>
          <a:p>
            <a:r>
              <a:rPr lang="cs-CZ" dirty="0" smtClean="0">
                <a:solidFill>
                  <a:prstClr val="black"/>
                </a:solidFill>
                <a:latin typeface="+mj-lt"/>
              </a:rPr>
              <a:t>       www.cerge-ei.cz</a:t>
            </a:r>
          </a:p>
          <a:p>
            <a:r>
              <a:rPr lang="cs-CZ" dirty="0">
                <a:solidFill>
                  <a:prstClr val="black"/>
                </a:solidFill>
                <a:latin typeface="+mj-lt"/>
              </a:rPr>
              <a:t> </a:t>
            </a:r>
            <a:r>
              <a:rPr lang="cs-CZ" dirty="0" smtClean="0">
                <a:solidFill>
                  <a:prstClr val="black"/>
                </a:solidFill>
                <a:latin typeface="+mj-lt"/>
              </a:rPr>
              <a:t>      www.cz.cerge-ei.cz</a:t>
            </a:r>
          </a:p>
          <a:p>
            <a:r>
              <a:rPr lang="cs-CZ" dirty="0" smtClean="0">
                <a:solidFill>
                  <a:prstClr val="black"/>
                </a:solidFill>
                <a:latin typeface="+mj-lt"/>
              </a:rPr>
              <a:t>       </a:t>
            </a:r>
            <a:r>
              <a:rPr lang="cs-CZ" dirty="0" smtClean="0">
                <a:solidFill>
                  <a:prstClr val="black"/>
                </a:solidFill>
                <a:latin typeface="+mj-lt"/>
                <a:hlinkClick r:id="rId2"/>
              </a:rPr>
              <a:t>www.idea.cerge-ei.cz</a:t>
            </a:r>
            <a:endParaRPr lang="cs-CZ" dirty="0" smtClean="0">
              <a:solidFill>
                <a:prstClr val="black"/>
              </a:solidFill>
              <a:latin typeface="+mj-lt"/>
            </a:endParaRPr>
          </a:p>
          <a:p>
            <a:endParaRPr lang="cs-CZ" dirty="0">
              <a:solidFill>
                <a:prstClr val="black"/>
              </a:solidFill>
              <a:latin typeface="+mj-lt"/>
            </a:endParaRPr>
          </a:p>
          <a:p>
            <a:endParaRPr lang="cs-CZ" dirty="0" smtClean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353" y="2666402"/>
            <a:ext cx="279474" cy="27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211" y="2085974"/>
            <a:ext cx="341759" cy="341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974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4EA1023-5162-4B8C-BAC7-0AE5D42577E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768096" y="171450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dirty="0" err="1" smtClean="0">
                <a:latin typeface="+mj-lt"/>
              </a:rPr>
              <a:t>Dopady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pandemie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na</a:t>
            </a:r>
            <a:r>
              <a:rPr lang="en-US" sz="3200" dirty="0" smtClean="0">
                <a:latin typeface="+mj-lt"/>
              </a:rPr>
              <a:t> mu</a:t>
            </a:r>
            <a:r>
              <a:rPr lang="cs-CZ" sz="3200" dirty="0" smtClean="0">
                <a:latin typeface="+mj-lt"/>
              </a:rPr>
              <a:t>že a ženy</a:t>
            </a:r>
            <a:endParaRPr lang="cs-CZ" dirty="0" smtClean="0">
              <a:latin typeface="+mj-lt"/>
            </a:endParaRPr>
          </a:p>
          <a:p>
            <a:pPr algn="ctr"/>
            <a:endParaRPr lang="cs-CZ" dirty="0" smtClean="0">
              <a:solidFill>
                <a:schemeClr val="accent3"/>
              </a:solidFill>
              <a:latin typeface="+mj-lt"/>
            </a:endParaRPr>
          </a:p>
          <a:p>
            <a:pPr algn="ctr"/>
            <a:r>
              <a:rPr lang="cs-CZ" dirty="0" smtClean="0">
                <a:solidFill>
                  <a:schemeClr val="accent3"/>
                </a:solidFill>
                <a:latin typeface="+mj-lt"/>
              </a:rPr>
              <a:t>Filip </a:t>
            </a:r>
            <a:r>
              <a:rPr lang="cs-CZ" dirty="0" err="1" smtClean="0">
                <a:solidFill>
                  <a:schemeClr val="accent3"/>
                </a:solidFill>
                <a:latin typeface="+mj-lt"/>
              </a:rPr>
              <a:t>Pertold</a:t>
            </a:r>
            <a:endParaRPr lang="cs-CZ" dirty="0" smtClean="0">
              <a:solidFill>
                <a:schemeClr val="accent3"/>
              </a:solidFill>
              <a:latin typeface="+mj-lt"/>
            </a:endParaRPr>
          </a:p>
          <a:p>
            <a:pPr algn="ctr"/>
            <a:r>
              <a:rPr lang="cs-CZ" dirty="0" smtClean="0">
                <a:solidFill>
                  <a:schemeClr val="accent3"/>
                </a:solidFill>
                <a:latin typeface="+mj-lt"/>
              </a:rPr>
              <a:t>IDEA při CERGE-EI</a:t>
            </a:r>
            <a:br>
              <a:rPr lang="cs-CZ" dirty="0" smtClean="0">
                <a:solidFill>
                  <a:schemeClr val="accent3"/>
                </a:solidFill>
                <a:latin typeface="+mj-lt"/>
              </a:rPr>
            </a:br>
            <a:r>
              <a:rPr lang="cs-CZ" dirty="0" smtClean="0">
                <a:solidFill>
                  <a:schemeClr val="accent3"/>
                </a:solidFill>
                <a:latin typeface="+mj-lt"/>
              </a:rPr>
              <a:t/>
            </a:r>
            <a:br>
              <a:rPr lang="cs-CZ" dirty="0" smtClean="0">
                <a:solidFill>
                  <a:schemeClr val="accent3"/>
                </a:solidFill>
                <a:latin typeface="+mj-lt"/>
              </a:rPr>
            </a:br>
            <a:endParaRPr lang="cs-CZ" dirty="0">
              <a:solidFill>
                <a:schemeClr val="accent3"/>
              </a:solidFill>
              <a:latin typeface="+mj-lt"/>
            </a:endParaRPr>
          </a:p>
          <a:p>
            <a:pPr algn="ctr"/>
            <a:endParaRPr lang="cs-CZ" sz="1200" dirty="0" smtClean="0">
              <a:solidFill>
                <a:schemeClr val="accent3"/>
              </a:solidFill>
              <a:latin typeface="+mj-lt"/>
            </a:endParaRPr>
          </a:p>
          <a:p>
            <a:pPr algn="ctr"/>
            <a:endParaRPr lang="cs-CZ" sz="1200" dirty="0">
              <a:solidFill>
                <a:schemeClr val="accent3"/>
              </a:solidFill>
              <a:latin typeface="+mj-lt"/>
            </a:endParaRPr>
          </a:p>
          <a:p>
            <a:pPr algn="ctr"/>
            <a:r>
              <a:rPr lang="cs-CZ" sz="1200" dirty="0" smtClean="0">
                <a:solidFill>
                  <a:schemeClr val="accent3"/>
                </a:solidFill>
                <a:latin typeface="+mj-lt"/>
              </a:rPr>
              <a:t>CERGE-EI je společné pracoviště Univerzity Karlovy v Praze a Akademie věd ČR</a:t>
            </a:r>
            <a:endParaRPr lang="cs-CZ" sz="1200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850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5410200" cy="307777"/>
          </a:xfrm>
        </p:spPr>
        <p:txBody>
          <a:bodyPr/>
          <a:lstStyle/>
          <a:p>
            <a:r>
              <a:rPr lang="cs-CZ" dirty="0" smtClean="0"/>
              <a:t>Zaměstnanost mužů a žen v sektorech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78420"/>
            <a:ext cx="6553200" cy="416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699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5943600" cy="307777"/>
          </a:xfrm>
        </p:spPr>
        <p:txBody>
          <a:bodyPr/>
          <a:lstStyle/>
          <a:p>
            <a:r>
              <a:rPr lang="cs-CZ" dirty="0" smtClean="0"/>
              <a:t>Příliv a odliv osob do nezaměstnanost.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189330"/>
            <a:ext cx="8192745" cy="336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31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4EA1023-5162-4B8C-BAC7-0AE5D42577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68097" y="1347614"/>
            <a:ext cx="3299848" cy="338437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>
              <a:solidFill>
                <a:schemeClr val="accent3"/>
              </a:solidFill>
              <a:latin typeface="Fazeta Light Text" pitchFamily="50" charset="0"/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7086600" cy="307777"/>
          </a:xfrm>
        </p:spPr>
        <p:txBody>
          <a:bodyPr/>
          <a:lstStyle/>
          <a:p>
            <a:r>
              <a:rPr lang="cs-CZ" dirty="0" smtClean="0"/>
              <a:t>Vývo</a:t>
            </a:r>
            <a:r>
              <a:rPr lang="cs-CZ" dirty="0" smtClean="0"/>
              <a:t>j podílu nezaměstnaných. </a:t>
            </a:r>
            <a:endParaRPr lang="en-US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315554"/>
            <a:ext cx="7956843" cy="3077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095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Zástupný symbol pro text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Věk a pohlaví, </a:t>
            </a:r>
            <a:r>
              <a:rPr lang="cs-CZ" dirty="0" err="1" smtClean="0"/>
              <a:t>year</a:t>
            </a:r>
            <a:r>
              <a:rPr lang="cs-CZ" dirty="0" smtClean="0"/>
              <a:t> to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changes</a:t>
            </a:r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590549"/>
            <a:ext cx="5715000" cy="442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3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4EA1023-5162-4B8C-BAC7-0AE5D42577E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1123950"/>
            <a:ext cx="7290055" cy="301752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68580" indent="-68580" algn="l" defTabSz="685800" rtl="0" eaLnBrk="1" latinLnBrk="0" hangingPunct="1">
              <a:lnSpc>
                <a:spcPct val="90000"/>
              </a:lnSpc>
              <a:spcBef>
                <a:spcPts val="900"/>
              </a:spcBef>
              <a:spcAft>
                <a:spcPts val="15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88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360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577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8293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85800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95528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912114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021842" indent="-102870" algn="l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Font typeface="Wingdings 3" pitchFamily="18" charset="2"/>
              <a:buChar char="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endParaRPr lang="cs-CZ" dirty="0">
              <a:solidFill>
                <a:schemeClr val="accent3"/>
              </a:solidFill>
              <a:latin typeface="Fazeta Medium Text" pitchFamily="50" charset="0"/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6400800" cy="307777"/>
          </a:xfrm>
        </p:spPr>
        <p:txBody>
          <a:bodyPr/>
          <a:lstStyle/>
          <a:p>
            <a:r>
              <a:rPr lang="cs-CZ" dirty="0" smtClean="0"/>
              <a:t>Dopad </a:t>
            </a:r>
            <a:r>
              <a:rPr lang="cs-CZ" dirty="0" err="1" smtClean="0"/>
              <a:t>epidemi</a:t>
            </a:r>
            <a:r>
              <a:rPr lang="cs-CZ" dirty="0" smtClean="0"/>
              <a:t> na psychické zdraví mužů a žen.  </a:t>
            </a:r>
            <a:endParaRPr lang="en-US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423" y="508562"/>
            <a:ext cx="7153154" cy="412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358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 smtClean="0"/>
              <a:t>Muži versus ženy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124" y="543286"/>
            <a:ext cx="7245752" cy="405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33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57200" y="162867"/>
            <a:ext cx="6553200" cy="307777"/>
          </a:xfrm>
        </p:spPr>
        <p:txBody>
          <a:bodyPr/>
          <a:lstStyle/>
          <a:p>
            <a:r>
              <a:rPr lang="cs-CZ" dirty="0" smtClean="0"/>
              <a:t>Ženy s a bez dětí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1352550"/>
            <a:ext cx="2286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020" y="540393"/>
            <a:ext cx="6967959" cy="406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01129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CERGE-EI Color Theme">
      <a:dk1>
        <a:srgbClr val="E10E49"/>
      </a:dk1>
      <a:lt1>
        <a:srgbClr val="FFFFFF"/>
      </a:lt1>
      <a:dk2>
        <a:srgbClr val="BB133E"/>
      </a:dk2>
      <a:lt2>
        <a:srgbClr val="FFFFFF"/>
      </a:lt2>
      <a:accent1>
        <a:srgbClr val="BB133E"/>
      </a:accent1>
      <a:accent2>
        <a:srgbClr val="E10E49"/>
      </a:accent2>
      <a:accent3>
        <a:srgbClr val="2526A9"/>
      </a:accent3>
      <a:accent4>
        <a:srgbClr val="4C5CC5"/>
      </a:accent4>
      <a:accent5>
        <a:srgbClr val="818A8F"/>
      </a:accent5>
      <a:accent6>
        <a:srgbClr val="D1D4D3"/>
      </a:accent6>
      <a:hlink>
        <a:srgbClr val="0000FF"/>
      </a:hlink>
      <a:folHlink>
        <a:srgbClr val="800080"/>
      </a:folHlink>
    </a:clrScheme>
    <a:fontScheme name="Custom 1">
      <a:majorFont>
        <a:latin typeface="Time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">
  <a:themeElements>
    <a:clrScheme name="CERGE-EI Colors">
      <a:dk1>
        <a:srgbClr val="E10E49"/>
      </a:dk1>
      <a:lt1>
        <a:srgbClr val="FFFFFF"/>
      </a:lt1>
      <a:dk2>
        <a:srgbClr val="BB133E"/>
      </a:dk2>
      <a:lt2>
        <a:srgbClr val="FFFFFF"/>
      </a:lt2>
      <a:accent1>
        <a:srgbClr val="BB133E"/>
      </a:accent1>
      <a:accent2>
        <a:srgbClr val="E10E49"/>
      </a:accent2>
      <a:accent3>
        <a:srgbClr val="000000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CERGE-EI Fonts">
      <a:majorFont>
        <a:latin typeface="Time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</TotalTime>
  <Words>112</Words>
  <Application>Microsoft Office PowerPoint</Application>
  <PresentationFormat>Předvádění na obrazovce (16:9)</PresentationFormat>
  <Paragraphs>27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20" baseType="lpstr">
      <vt:lpstr>Arial</vt:lpstr>
      <vt:lpstr>Calibri</vt:lpstr>
      <vt:lpstr>Fazeta Light Text</vt:lpstr>
      <vt:lpstr>Fazeta Medium Text</vt:lpstr>
      <vt:lpstr>Times</vt:lpstr>
      <vt:lpstr>Tw Cen MT</vt:lpstr>
      <vt:lpstr>Title Slide</vt:lpstr>
      <vt:lpstr>Content Slide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Western-style graduate education in economics entirely in English</dc:title>
  <dc:creator>David</dc:creator>
  <cp:lastModifiedBy>Pertold Filip</cp:lastModifiedBy>
  <cp:revision>101</cp:revision>
  <dcterms:created xsi:type="dcterms:W3CDTF">2015-11-24T11:24:47Z</dcterms:created>
  <dcterms:modified xsi:type="dcterms:W3CDTF">2020-09-23T09:56:31Z</dcterms:modified>
</cp:coreProperties>
</file>