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69" r:id="rId8"/>
    <p:sldId id="272" r:id="rId9"/>
    <p:sldId id="271" r:id="rId10"/>
    <p:sldId id="268" r:id="rId11"/>
  </p:sldIdLst>
  <p:sldSz cx="12192000" cy="6858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04B423-8C32-4EA4-B8B1-18C3C3348353}" v="4" dt="2020-09-23T09:02:37.6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chová Ilona Mgr. et Bc." userId="S::ilona.vlachova@mdcr.cz::2a053c80-4521-4f89-9864-e5c96a89abe9" providerId="AD" clId="Web-{2904B423-8C32-4EA4-B8B1-18C3C3348353}"/>
    <pc:docChg chg="modSld">
      <pc:chgData name="Vlachová Ilona Mgr. et Bc." userId="S::ilona.vlachova@mdcr.cz::2a053c80-4521-4f89-9864-e5c96a89abe9" providerId="AD" clId="Web-{2904B423-8C32-4EA4-B8B1-18C3C3348353}" dt="2020-09-23T09:02:37.638" v="3" actId="14100"/>
      <pc:docMkLst>
        <pc:docMk/>
      </pc:docMkLst>
      <pc:sldChg chg="modSp">
        <pc:chgData name="Vlachová Ilona Mgr. et Bc." userId="S::ilona.vlachova@mdcr.cz::2a053c80-4521-4f89-9864-e5c96a89abe9" providerId="AD" clId="Web-{2904B423-8C32-4EA4-B8B1-18C3C3348353}" dt="2020-09-23T09:02:37.638" v="3" actId="14100"/>
        <pc:sldMkLst>
          <pc:docMk/>
          <pc:sldMk cId="3042834566" sldId="273"/>
        </pc:sldMkLst>
        <pc:spChg chg="mod">
          <ac:chgData name="Vlachová Ilona Mgr. et Bc." userId="S::ilona.vlachova@mdcr.cz::2a053c80-4521-4f89-9864-e5c96a89abe9" providerId="AD" clId="Web-{2904B423-8C32-4EA4-B8B1-18C3C3348353}" dt="2020-09-23T09:02:37.638" v="3" actId="14100"/>
          <ac:spMkLst>
            <pc:docMk/>
            <pc:sldMk cId="3042834566" sldId="273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cs-C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cs-CZ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cs-CZ" sz="4400" b="0" strike="noStrike" spc="-1">
                <a:solidFill>
                  <a:srgbClr val="000000"/>
                </a:solidFill>
                <a:latin typeface="Calibri Light"/>
              </a:rPr>
              <a:t>Kliknutím lze upravit styl.</a:t>
            </a:r>
            <a:endParaRPr lang="cs-CZ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32000" indent="-3240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Kliknutím lze upravit styly předlohy textu.</a:t>
            </a:r>
          </a:p>
          <a:p>
            <a:pPr marL="864000" lvl="1" indent="-324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strike="noStrike" spc="-1">
                <a:solidFill>
                  <a:srgbClr val="000000"/>
                </a:solidFill>
                <a:latin typeface="Calibri"/>
              </a:rPr>
              <a:t>Druhá úroveň</a:t>
            </a:r>
          </a:p>
          <a:p>
            <a:pPr marL="1296000" lvl="2" indent="-288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latin typeface="Calibri"/>
              </a:rPr>
              <a:t>Třetí úroveň</a:t>
            </a:r>
          </a:p>
          <a:p>
            <a:pPr marL="1728000" lvl="3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Čtvrtá úroveň</a:t>
            </a:r>
          </a:p>
          <a:p>
            <a:pPr marL="2160000" lvl="4" indent="-2160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Pátá úroveň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082890D-EFFF-44E8-B7B5-C65560008B21}" type="datetime">
              <a:rPr lang="cs-CZ" sz="1200" b="0" strike="noStrike" spc="-1">
                <a:solidFill>
                  <a:srgbClr val="8B8B8B"/>
                </a:solidFill>
                <a:latin typeface="Calibri"/>
              </a:rPr>
              <a:t>23.09.2020</a:t>
            </a:fld>
            <a:endParaRPr lang="cs-CZ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cs-CZ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6C2ED7F4-C24B-48F1-A4A4-26A7AA079D81}" type="slidenum">
              <a:rPr lang="cs-CZ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cs-CZ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0000">
              <a:srgbClr val="FFFFFF"/>
            </a:gs>
            <a:gs pos="100000">
              <a:srgbClr val="ABC0E4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Obrázek 5"/>
          <p:cNvPicPr/>
          <p:nvPr/>
        </p:nvPicPr>
        <p:blipFill>
          <a:blip r:embed="rId2"/>
          <a:stretch/>
        </p:blipFill>
        <p:spPr>
          <a:xfrm>
            <a:off x="1427040" y="5910480"/>
            <a:ext cx="2962080" cy="846360"/>
          </a:xfrm>
          <a:prstGeom prst="rect">
            <a:avLst/>
          </a:prstGeom>
          <a:ln>
            <a:noFill/>
          </a:ln>
        </p:spPr>
      </p:pic>
      <p:pic>
        <p:nvPicPr>
          <p:cNvPr id="42" name="Obrázek 4"/>
          <p:cNvPicPr/>
          <p:nvPr/>
        </p:nvPicPr>
        <p:blipFill>
          <a:blip r:embed="rId3"/>
          <a:stretch/>
        </p:blipFill>
        <p:spPr>
          <a:xfrm>
            <a:off x="8612640" y="6067440"/>
            <a:ext cx="1965960" cy="498960"/>
          </a:xfrm>
          <a:prstGeom prst="rect">
            <a:avLst/>
          </a:prstGeom>
          <a:ln>
            <a:noFill/>
          </a:ln>
        </p:spPr>
      </p:pic>
      <p:sp>
        <p:nvSpPr>
          <p:cNvPr id="43" name="TextShape 1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cs-CZ" sz="4800" b="0" strike="noStrike" spc="-1">
                <a:solidFill>
                  <a:srgbClr val="000000"/>
                </a:solidFill>
                <a:latin typeface="Calibri"/>
              </a:rPr>
              <a:t>Dotazníkové šetření sexuálního obtěžování v MD</a:t>
            </a: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lang="cs-CZ" sz="48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Srpen/září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0000">
              <a:srgbClr val="FFFFFF"/>
            </a:gs>
            <a:gs pos="100000">
              <a:srgbClr val="ABC0E4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Obrázek 5"/>
          <p:cNvPicPr/>
          <p:nvPr/>
        </p:nvPicPr>
        <p:blipFill>
          <a:blip r:embed="rId2"/>
          <a:stretch/>
        </p:blipFill>
        <p:spPr>
          <a:xfrm>
            <a:off x="1427040" y="5910480"/>
            <a:ext cx="2962080" cy="846360"/>
          </a:xfrm>
          <a:prstGeom prst="rect">
            <a:avLst/>
          </a:prstGeom>
          <a:ln>
            <a:noFill/>
          </a:ln>
        </p:spPr>
      </p:pic>
      <p:pic>
        <p:nvPicPr>
          <p:cNvPr id="63" name="Obrázek 4"/>
          <p:cNvPicPr/>
          <p:nvPr/>
        </p:nvPicPr>
        <p:blipFill>
          <a:blip r:embed="rId3"/>
          <a:stretch/>
        </p:blipFill>
        <p:spPr>
          <a:xfrm>
            <a:off x="8612640" y="6067440"/>
            <a:ext cx="1965960" cy="498960"/>
          </a:xfrm>
          <a:prstGeom prst="rect">
            <a:avLst/>
          </a:prstGeom>
          <a:ln>
            <a:noFill/>
          </a:ln>
        </p:spPr>
      </p:pic>
      <p:sp>
        <p:nvSpPr>
          <p:cNvPr id="64" name="TextShape 1"/>
          <p:cNvSpPr txBox="1"/>
          <p:nvPr/>
        </p:nvSpPr>
        <p:spPr>
          <a:xfrm>
            <a:off x="646651" y="22748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5400" b="1" strike="noStrike" spc="-1">
                <a:solidFill>
                  <a:srgbClr val="000000"/>
                </a:solidFill>
                <a:latin typeface="Calibri"/>
              </a:rPr>
              <a:t>Děkuji za pozornost</a:t>
            </a:r>
          </a:p>
          <a:p>
            <a:pPr algn="ctr">
              <a:lnSpc>
                <a:spcPct val="90000"/>
              </a:lnSpc>
            </a:pPr>
            <a:endParaRPr lang="cs-CZ" sz="3200" b="1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90000"/>
              </a:lnSpc>
            </a:pPr>
            <a:r>
              <a:rPr lang="cs-CZ" sz="3200" b="1" strike="noStrike" spc="-1">
                <a:solidFill>
                  <a:srgbClr val="000000"/>
                </a:solidFill>
                <a:latin typeface="Calibri"/>
              </a:rPr>
              <a:t>Vít Strobach</a:t>
            </a:r>
          </a:p>
          <a:p>
            <a:pPr algn="ctr">
              <a:lnSpc>
                <a:spcPct val="90000"/>
              </a:lnSpc>
            </a:pPr>
            <a:r>
              <a:rPr lang="cs-CZ" sz="3200" b="1" spc="-1">
                <a:solidFill>
                  <a:srgbClr val="000000"/>
                </a:solidFill>
                <a:latin typeface="Calibri"/>
              </a:rPr>
              <a:t>vit.strobach@mdcr.cz</a:t>
            </a:r>
            <a:endParaRPr lang="cs-CZ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/>
          </p:nvPr>
        </p:nvSpPr>
        <p:spPr>
          <a:xfrm>
            <a:off x="838080" y="-153153"/>
            <a:ext cx="10095363" cy="6662313"/>
          </a:xfrm>
        </p:spPr>
        <p:txBody>
          <a:bodyPr/>
          <a:lstStyle/>
          <a:p>
            <a:pPr marL="0" indent="0">
              <a:buNone/>
            </a:pPr>
            <a:endParaRPr lang="cs-CZ"/>
          </a:p>
          <a:p>
            <a:r>
              <a:rPr lang="cs-CZ"/>
              <a:t>2018 – Nora: Genderové informační centrum; genderový audit</a:t>
            </a:r>
          </a:p>
          <a:p>
            <a:pPr marL="0" indent="0">
              <a:buNone/>
            </a:pPr>
            <a:r>
              <a:rPr lang="cs-CZ"/>
              <a:t>- cca 10% uvádí nepřímou zkušenost se sex. obtěžováním,  </a:t>
            </a:r>
          </a:p>
          <a:p>
            <a:pPr marL="0" indent="0">
              <a:buNone/>
            </a:pPr>
            <a:r>
              <a:rPr lang="cs-CZ"/>
              <a:t>osobně zažilo cca 2%</a:t>
            </a:r>
          </a:p>
          <a:p>
            <a:pPr lvl="0">
              <a:buFontTx/>
              <a:buChar char="-"/>
            </a:pPr>
            <a:r>
              <a:rPr lang="cs-CZ"/>
              <a:t>co konkrétně se děje, jak rozumí zaměstnanci/</a:t>
            </a:r>
            <a:r>
              <a:rPr lang="cs-CZ" err="1"/>
              <a:t>kyně</a:t>
            </a:r>
            <a:r>
              <a:rPr lang="cs-CZ"/>
              <a:t> pojmu sex. obtěžování, kdo se ho dopouští (v jaké pracovní pozici vůči obětem)? Co dál s daty?</a:t>
            </a:r>
          </a:p>
          <a:p>
            <a:pPr marL="0" lvl="0" indent="0">
              <a:buNone/>
            </a:pPr>
            <a:endParaRPr lang="cs-CZ"/>
          </a:p>
          <a:p>
            <a:pPr lvl="0"/>
            <a:r>
              <a:rPr lang="cs-CZ"/>
              <a:t>Prevence sex. násilí ve státní správě: modelové situace, navržený postup řešení, zavedení preventivních opatření a šetření výskytu – dotazník 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834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/>
          </p:nvPr>
        </p:nvSpPr>
        <p:spPr>
          <a:xfrm>
            <a:off x="838080" y="-481781"/>
            <a:ext cx="10515240" cy="6990941"/>
          </a:xfrm>
        </p:spPr>
        <p:txBody>
          <a:bodyPr/>
          <a:lstStyle/>
          <a:p>
            <a:pPr>
              <a:spcBef>
                <a:spcPts val="1001"/>
              </a:spcBef>
            </a:pPr>
            <a:r>
              <a:rPr lang="cs-CZ" spc="-1">
                <a:solidFill>
                  <a:srgbClr val="000000"/>
                </a:solidFill>
                <a:latin typeface="Calibri"/>
              </a:rPr>
              <a:t>Zpracování: </a:t>
            </a:r>
          </a:p>
          <a:p>
            <a:pPr indent="-228240">
              <a:spcBef>
                <a:spcPts val="1001"/>
              </a:spcBef>
              <a:buClr>
                <a:srgbClr val="000000"/>
              </a:buClr>
              <a:buFont typeface="Arial"/>
              <a:buChar char="-"/>
            </a:pPr>
            <a:r>
              <a:rPr lang="cs-CZ" spc="-1">
                <a:solidFill>
                  <a:srgbClr val="000000"/>
                </a:solidFill>
                <a:latin typeface="Calibri"/>
              </a:rPr>
              <a:t>elektronicky (</a:t>
            </a:r>
            <a:r>
              <a:rPr lang="cs-CZ" spc="-1" err="1">
                <a:solidFill>
                  <a:srgbClr val="000000"/>
                </a:solidFill>
                <a:latin typeface="Calibri"/>
              </a:rPr>
              <a:t>Survio</a:t>
            </a:r>
            <a:r>
              <a:rPr lang="cs-CZ" spc="-1">
                <a:solidFill>
                  <a:srgbClr val="000000"/>
                </a:solidFill>
                <a:latin typeface="Calibri"/>
              </a:rPr>
              <a:t>) i papírově (anonymní schránka)</a:t>
            </a:r>
          </a:p>
          <a:p>
            <a:pPr marL="360">
              <a:spcBef>
                <a:spcPts val="1001"/>
              </a:spcBef>
              <a:buClr>
                <a:srgbClr val="000000"/>
              </a:buClr>
            </a:pPr>
            <a:endParaRPr lang="cs-CZ" spc="-1">
              <a:solidFill>
                <a:srgbClr val="000000"/>
              </a:solidFill>
              <a:latin typeface="Calibri"/>
            </a:endParaRPr>
          </a:p>
          <a:p>
            <a:pPr marL="360">
              <a:spcBef>
                <a:spcPts val="1001"/>
              </a:spcBef>
              <a:buClr>
                <a:srgbClr val="000000"/>
              </a:buClr>
            </a:pPr>
            <a:r>
              <a:rPr lang="cs-CZ" spc="-1">
                <a:solidFill>
                  <a:srgbClr val="000000"/>
                </a:solidFill>
                <a:latin typeface="Calibri"/>
              </a:rPr>
              <a:t>Návratnost: </a:t>
            </a:r>
          </a:p>
          <a:p>
            <a:pPr indent="-228240">
              <a:spcBef>
                <a:spcPts val="1001"/>
              </a:spcBef>
              <a:buClr>
                <a:srgbClr val="000000"/>
              </a:buClr>
              <a:buFont typeface="Arial"/>
              <a:buChar char="-"/>
            </a:pPr>
            <a:r>
              <a:rPr lang="cs-CZ" spc="-1">
                <a:solidFill>
                  <a:srgbClr val="000000"/>
                </a:solidFill>
                <a:latin typeface="Calibri"/>
              </a:rPr>
              <a:t>145 dotazníků, 33% MD  (140 elektronicky x 5 papír)</a:t>
            </a:r>
          </a:p>
          <a:p>
            <a:pPr indent="-228240">
              <a:spcBef>
                <a:spcPts val="1001"/>
              </a:spcBef>
              <a:buClr>
                <a:srgbClr val="000000"/>
              </a:buClr>
              <a:buFont typeface="Arial"/>
              <a:buChar char="-"/>
            </a:pPr>
            <a:r>
              <a:rPr lang="cs-CZ" spc="-1">
                <a:solidFill>
                  <a:srgbClr val="000000"/>
                </a:solidFill>
                <a:latin typeface="Calibri"/>
              </a:rPr>
              <a:t>57 mužů, 88 žen</a:t>
            </a:r>
          </a:p>
          <a:p>
            <a:pPr indent="-228240">
              <a:spcBef>
                <a:spcPts val="1001"/>
              </a:spcBef>
              <a:buClr>
                <a:srgbClr val="000000"/>
              </a:buClr>
              <a:buFont typeface="Arial"/>
              <a:buChar char="-"/>
            </a:pPr>
            <a:r>
              <a:rPr lang="cs-CZ" spc="-1">
                <a:solidFill>
                  <a:srgbClr val="000000"/>
                </a:solidFill>
                <a:latin typeface="Calibri"/>
              </a:rPr>
              <a:t>Nejčastější respondent/</a:t>
            </a:r>
            <a:r>
              <a:rPr lang="cs-CZ" spc="-1" err="1">
                <a:solidFill>
                  <a:srgbClr val="000000"/>
                </a:solidFill>
                <a:latin typeface="Calibri"/>
              </a:rPr>
              <a:t>ka</a:t>
            </a:r>
            <a:r>
              <a:rPr lang="cs-CZ" spc="-1">
                <a:solidFill>
                  <a:srgbClr val="000000"/>
                </a:solidFill>
                <a:latin typeface="Calibri"/>
              </a:rPr>
              <a:t>: 24-30 let</a:t>
            </a:r>
          </a:p>
          <a:p>
            <a:pPr marL="0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4615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1600" b="1"/>
              <a:t>Pokud jste zažil/a na pracovišti sexuální obtěžování a rozhodl/a jste se jej neohlásit, z jakého důvodu jste se tak rozhodl/a?</a:t>
            </a:r>
            <a:endParaRPr lang="cs-CZ" sz="1600"/>
          </a:p>
          <a:p>
            <a:pPr marL="0" indent="0">
              <a:buNone/>
            </a:pPr>
            <a:r>
              <a:rPr lang="cs-CZ" sz="1600" i="1"/>
              <a:t>U této otázky lze vybrat více odpovědí</a:t>
            </a:r>
            <a:endParaRPr lang="cs-CZ" sz="1600"/>
          </a:p>
          <a:p>
            <a:pPr marL="0" indent="0">
              <a:buNone/>
            </a:pPr>
            <a:endParaRPr lang="cs-CZ" sz="1600"/>
          </a:p>
          <a:p>
            <a:r>
              <a:rPr lang="en-US" sz="1600"/>
              <a:t>☐</a:t>
            </a:r>
            <a:r>
              <a:rPr lang="cs-CZ" sz="1600"/>
              <a:t> Bál/a jsem se následků ze strany pachatele/</a:t>
            </a:r>
            <a:r>
              <a:rPr lang="cs-CZ" sz="1600" err="1"/>
              <a:t>ky</a:t>
            </a:r>
            <a:r>
              <a:rPr lang="cs-CZ" sz="1600"/>
              <a:t>.</a:t>
            </a:r>
          </a:p>
          <a:p>
            <a:r>
              <a:rPr lang="en-US" sz="1600"/>
              <a:t>☐</a:t>
            </a:r>
            <a:r>
              <a:rPr lang="cs-CZ" sz="1600"/>
              <a:t> Myslel/a jsem si, že mi nikdo nebude věřit.</a:t>
            </a:r>
          </a:p>
          <a:p>
            <a:r>
              <a:rPr lang="en-US" sz="1600"/>
              <a:t>☐</a:t>
            </a:r>
            <a:r>
              <a:rPr lang="cs-CZ" sz="1600"/>
              <a:t> Obával/a jsem se reakce ze strany kolegů/kolegyň.</a:t>
            </a:r>
          </a:p>
          <a:p>
            <a:r>
              <a:rPr lang="en-US" sz="1600"/>
              <a:t>☐</a:t>
            </a:r>
            <a:r>
              <a:rPr lang="cs-CZ" sz="1600"/>
              <a:t> Nechtěl/a jsem o tom s nikým mluvit.</a:t>
            </a:r>
          </a:p>
          <a:p>
            <a:r>
              <a:rPr lang="en-US" sz="1600"/>
              <a:t>☐</a:t>
            </a:r>
            <a:r>
              <a:rPr lang="cs-CZ" sz="1600"/>
              <a:t> Nechtěl/a jsem, aby byl/a pachatel/</a:t>
            </a:r>
            <a:r>
              <a:rPr lang="cs-CZ" sz="1600" err="1"/>
              <a:t>ka</a:t>
            </a:r>
            <a:r>
              <a:rPr lang="cs-CZ" sz="1600"/>
              <a:t> za své chování postihován.</a:t>
            </a:r>
          </a:p>
          <a:p>
            <a:r>
              <a:rPr lang="en-US" sz="1600"/>
              <a:t>☐</a:t>
            </a:r>
            <a:r>
              <a:rPr lang="cs-CZ" sz="1600"/>
              <a:t> Nevěřil/a jsem, že by to nadřízení/é adekvátně či profesionálně řešili.</a:t>
            </a:r>
          </a:p>
          <a:p>
            <a:r>
              <a:rPr lang="en-US" sz="1600"/>
              <a:t>☐</a:t>
            </a:r>
            <a:r>
              <a:rPr lang="cs-CZ" sz="1600"/>
              <a:t> V danou chvíli jsem nepovažovala problematické jednání za sexuální obtěžování.</a:t>
            </a:r>
          </a:p>
          <a:p>
            <a:r>
              <a:rPr lang="en-US" sz="1600"/>
              <a:t>☐</a:t>
            </a:r>
            <a:r>
              <a:rPr lang="cs-CZ" sz="1600"/>
              <a:t> jiný důvod (uveďte jaký) …………………………………………………………………………………………………………………</a:t>
            </a:r>
          </a:p>
          <a:p>
            <a:pPr marL="0" indent="0">
              <a:buNone/>
            </a:pPr>
            <a:endParaRPr lang="cs-CZ" sz="1600"/>
          </a:p>
          <a:p>
            <a:endParaRPr lang="cs-CZ" sz="1600"/>
          </a:p>
        </p:txBody>
      </p:sp>
    </p:spTree>
    <p:extLst>
      <p:ext uri="{BB962C8B-B14F-4D97-AF65-F5344CB8AC3E}">
        <p14:creationId xmlns:p14="http://schemas.microsoft.com/office/powerpoint/2010/main" val="192725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/>
          </p:nvPr>
        </p:nvSpPr>
        <p:spPr>
          <a:xfrm>
            <a:off x="838080" y="-2861187"/>
            <a:ext cx="10515240" cy="9370347"/>
          </a:xfrm>
        </p:spPr>
        <p:txBody>
          <a:bodyPr/>
          <a:lstStyle/>
          <a:p>
            <a:pPr marL="0" indent="0">
              <a:buNone/>
            </a:pPr>
            <a:r>
              <a:rPr lang="cs-CZ" sz="1600" b="1"/>
              <a:t>Pokud byste nyní kvůli sexuálnímu obtěžování podával/a stížnost, věděl/a byste, jakým formálně správným způsobem a kde/komu stížnost předložit?</a:t>
            </a:r>
            <a:endParaRPr lang="cs-CZ" sz="1600"/>
          </a:p>
          <a:p>
            <a:r>
              <a:rPr lang="en-US" sz="1600"/>
              <a:t>☐</a:t>
            </a:r>
            <a:r>
              <a:rPr lang="cs-CZ" sz="1600"/>
              <a:t> ano		 </a:t>
            </a:r>
            <a:r>
              <a:rPr lang="en-US" sz="1600"/>
              <a:t>☐</a:t>
            </a:r>
            <a:r>
              <a:rPr lang="cs-CZ" sz="1600"/>
              <a:t> ne</a:t>
            </a:r>
          </a:p>
          <a:p>
            <a:pPr marL="0" indent="0">
              <a:buNone/>
            </a:pPr>
            <a:r>
              <a:rPr lang="cs-CZ" sz="1600" b="1"/>
              <a:t>10. Máte důvěru v to, že by Vaše případná stížnost byla řádně a bezodkladně řešena?</a:t>
            </a:r>
            <a:endParaRPr lang="cs-CZ" sz="1600"/>
          </a:p>
          <a:p>
            <a:r>
              <a:rPr lang="en-US" sz="1600"/>
              <a:t>☐</a:t>
            </a:r>
            <a:r>
              <a:rPr lang="cs-CZ" sz="1600"/>
              <a:t> ano		 </a:t>
            </a:r>
            <a:r>
              <a:rPr lang="en-US" sz="1600"/>
              <a:t>☐</a:t>
            </a:r>
            <a:r>
              <a:rPr lang="cs-CZ" sz="1600"/>
              <a:t> ne </a:t>
            </a:r>
          </a:p>
          <a:p>
            <a:pPr marL="0" indent="0">
              <a:buNone/>
            </a:pPr>
            <a:r>
              <a:rPr lang="cs-CZ" sz="1600" b="1"/>
              <a:t>11. V níže uvedené tabulce označte vhodnost jednotlivých institucí, které byste použila pro nahlášení sexuálního obtěžování, pakliže by byly na vašem úřade dostupné.</a:t>
            </a:r>
            <a:endParaRPr lang="cs-CZ" sz="1600"/>
          </a:p>
          <a:p>
            <a:pPr marL="0" indent="0">
              <a:buNone/>
            </a:pPr>
            <a:r>
              <a:rPr lang="cs-CZ" sz="1600" i="1"/>
              <a:t>Vyberte jednu odpověď v každém řádku</a:t>
            </a:r>
            <a:endParaRPr lang="cs-CZ" sz="160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404142"/>
              </p:ext>
            </p:extLst>
          </p:nvPr>
        </p:nvGraphicFramePr>
        <p:xfrm>
          <a:off x="757382" y="3234813"/>
          <a:ext cx="10529453" cy="22146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58235">
                  <a:extLst>
                    <a:ext uri="{9D8B030D-6E8A-4147-A177-3AD203B41FA5}">
                      <a16:colId xmlns:a16="http://schemas.microsoft.com/office/drawing/2014/main" val="2802511369"/>
                    </a:ext>
                  </a:extLst>
                </a:gridCol>
                <a:gridCol w="1990406">
                  <a:extLst>
                    <a:ext uri="{9D8B030D-6E8A-4147-A177-3AD203B41FA5}">
                      <a16:colId xmlns:a16="http://schemas.microsoft.com/office/drawing/2014/main" val="172918019"/>
                    </a:ext>
                  </a:extLst>
                </a:gridCol>
                <a:gridCol w="1990406">
                  <a:extLst>
                    <a:ext uri="{9D8B030D-6E8A-4147-A177-3AD203B41FA5}">
                      <a16:colId xmlns:a16="http://schemas.microsoft.com/office/drawing/2014/main" val="1705080084"/>
                    </a:ext>
                  </a:extLst>
                </a:gridCol>
                <a:gridCol w="1990406">
                  <a:extLst>
                    <a:ext uri="{9D8B030D-6E8A-4147-A177-3AD203B41FA5}">
                      <a16:colId xmlns:a16="http://schemas.microsoft.com/office/drawing/2014/main" val="3828757368"/>
                    </a:ext>
                  </a:extLst>
                </a:gridCol>
              </a:tblGrid>
              <a:tr h="322787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VHODNÁ 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NEVÍM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NEVHODNÁ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4477673"/>
                  </a:ext>
                </a:extLst>
              </a:tr>
              <a:tr h="60070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anonymní schránka umístěna na vhodném místě vašeho pracoviště, tj. zaručujícím anonymní podání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anchorCtr="1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1896275"/>
                  </a:ext>
                </a:extLst>
              </a:tr>
              <a:tr h="3227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stížnost adresovaná služebnímu orgánu či nadřízenému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0410149"/>
                  </a:ext>
                </a:extLst>
              </a:tr>
              <a:tr h="6455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stížnost adresovaná pověřené a s problematikou sexuálního obtěžování proškolené osobě (ombudsman/ka)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8720749"/>
                  </a:ext>
                </a:extLst>
              </a:tr>
              <a:tr h="3227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prošetřovatel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40597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581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720894"/>
              </p:ext>
            </p:extLst>
          </p:nvPr>
        </p:nvGraphicFramePr>
        <p:xfrm>
          <a:off x="2332583" y="1081549"/>
          <a:ext cx="7345424" cy="45425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2104">
                  <a:extLst>
                    <a:ext uri="{9D8B030D-6E8A-4147-A177-3AD203B41FA5}">
                      <a16:colId xmlns:a16="http://schemas.microsoft.com/office/drawing/2014/main" val="3799703135"/>
                    </a:ext>
                  </a:extLst>
                </a:gridCol>
                <a:gridCol w="3673320">
                  <a:extLst>
                    <a:ext uri="{9D8B030D-6E8A-4147-A177-3AD203B41FA5}">
                      <a16:colId xmlns:a16="http://schemas.microsoft.com/office/drawing/2014/main" val="396334232"/>
                    </a:ext>
                  </a:extLst>
                </a:gridCol>
              </a:tblGrid>
              <a:tr h="2677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věková diskriminace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1545261"/>
                  </a:ext>
                </a:extLst>
              </a:tr>
              <a:tr h="8678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šikana ze strany představených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5293054"/>
                  </a:ext>
                </a:extLst>
              </a:tr>
              <a:tr h="56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šikana ze strany kolegy/ně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8925258"/>
                  </a:ext>
                </a:extLst>
              </a:tr>
              <a:tr h="56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platová diskriminace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98714"/>
                  </a:ext>
                </a:extLst>
              </a:tr>
              <a:tr h="56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diskriminace na základě pohlaví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4492654"/>
                  </a:ext>
                </a:extLst>
              </a:tr>
              <a:tr h="8678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diskriminace na základě názorů (politických, náboženských)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285202"/>
                  </a:ext>
                </a:extLst>
              </a:tr>
              <a:tr h="5678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diskriminace na základě rasy, etnika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6869134"/>
                  </a:ext>
                </a:extLst>
              </a:tr>
              <a:tr h="2677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nesetkal/a jsem se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☐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0384922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subTitle"/>
          </p:nvPr>
        </p:nvSpPr>
        <p:spPr bwMode="auto">
          <a:xfrm>
            <a:off x="572609" y="200125"/>
            <a:ext cx="767665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Pokud jste se setkali v posledních dvou letech s jinou formou diskriminace, zaškrtněte jakou. </a:t>
            </a:r>
            <a:endParaRPr kumimoji="0" lang="cs-CZ" altLang="cs-CZ" sz="16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1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 této otázky lze vybrat více odpovědí</a:t>
            </a:r>
            <a:endParaRPr kumimoji="0" lang="cs-CZ" altLang="cs-CZ" sz="1600" b="0" i="0" u="none" strike="noStrike" cap="none" normalizeH="0" baseline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54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16363" y="1016000"/>
            <a:ext cx="86544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Nejčastější jevy:</a:t>
            </a:r>
          </a:p>
          <a:p>
            <a:endParaRPr lang="cs-CZ"/>
          </a:p>
          <a:p>
            <a:pPr marL="342900" indent="-342900">
              <a:buAutoNum type="alphaLcParenR"/>
            </a:pPr>
            <a:r>
              <a:rPr lang="cs-CZ"/>
              <a:t>Nevhodné/zesměšňující poznámky</a:t>
            </a:r>
          </a:p>
          <a:p>
            <a:pPr marL="342900" indent="-342900">
              <a:buAutoNum type="alphaLcParenR"/>
            </a:pPr>
            <a:r>
              <a:rPr lang="cs-CZ"/>
              <a:t>Sexuálně laděné poznámky/vtipy</a:t>
            </a:r>
          </a:p>
          <a:p>
            <a:pPr marL="342900" indent="-342900">
              <a:buAutoNum type="alphaLcParenR"/>
            </a:pPr>
            <a:r>
              <a:rPr lang="cs-CZ"/>
              <a:t>Zobrazení žen/mužů jako sex. objektů</a:t>
            </a:r>
          </a:p>
          <a:p>
            <a:endParaRPr lang="cs-CZ"/>
          </a:p>
          <a:p>
            <a:r>
              <a:rPr lang="cs-CZ"/>
              <a:t>Méně časté: </a:t>
            </a:r>
          </a:p>
          <a:p>
            <a:pPr marL="342900" indent="-342900">
              <a:buAutoNum type="alphaLcParenR"/>
            </a:pPr>
            <a:r>
              <a:rPr lang="cs-CZ"/>
              <a:t>Nevhodný/zesměšňující popis těla</a:t>
            </a:r>
          </a:p>
          <a:p>
            <a:pPr marL="342900" indent="-342900">
              <a:buAutoNum type="alphaLcParenR"/>
            </a:pPr>
            <a:r>
              <a:rPr lang="cs-CZ"/>
              <a:t>Diskuze o sexu</a:t>
            </a:r>
          </a:p>
          <a:p>
            <a:pPr marL="342900" indent="-342900">
              <a:buAutoNum type="alphaLcParenR"/>
            </a:pPr>
            <a:r>
              <a:rPr lang="cs-CZ"/>
              <a:t>Komentování sex. orientace</a:t>
            </a:r>
          </a:p>
          <a:p>
            <a:pPr marL="342900" indent="-342900">
              <a:buAutoNum type="alphaLcParenR"/>
            </a:pPr>
            <a:r>
              <a:rPr lang="cs-CZ"/>
              <a:t>Nevhodné dotýkání</a:t>
            </a:r>
          </a:p>
          <a:p>
            <a:pPr marL="342900" indent="-342900">
              <a:buAutoNum type="alphaLcParenR"/>
            </a:pPr>
            <a:r>
              <a:rPr lang="cs-CZ"/>
              <a:t>Znevažující chování na základě pohlaví</a:t>
            </a:r>
          </a:p>
        </p:txBody>
      </p:sp>
    </p:spTree>
    <p:extLst>
      <p:ext uri="{BB962C8B-B14F-4D97-AF65-F5344CB8AC3E}">
        <p14:creationId xmlns:p14="http://schemas.microsoft.com/office/powerpoint/2010/main" val="1747310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cs-CZ"/>
              <a:t>V roli pachatelů 50% muži, 9,5% ženy, 40,5% muži i ženy</a:t>
            </a:r>
          </a:p>
          <a:p>
            <a:r>
              <a:rPr lang="cs-CZ"/>
              <a:t>19 % představených</a:t>
            </a:r>
          </a:p>
          <a:p>
            <a:r>
              <a:rPr lang="cs-CZ"/>
              <a:t>33 % nemá důvěru v řádné a bezodkladné řešení ze strany úřadu</a:t>
            </a:r>
          </a:p>
          <a:p>
            <a:r>
              <a:rPr lang="cs-CZ"/>
              <a:t>40% neví, komu si stěžovat</a:t>
            </a:r>
          </a:p>
          <a:p>
            <a:r>
              <a:rPr lang="cs-CZ"/>
              <a:t>Nejvhodnější podání stížnosti: anonymní schránka/pověřená osoba (ombudsman/</a:t>
            </a:r>
            <a:r>
              <a:rPr lang="cs-CZ" err="1"/>
              <a:t>ka</a:t>
            </a:r>
            <a:r>
              <a:rPr lang="cs-CZ"/>
              <a:t>)</a:t>
            </a:r>
          </a:p>
          <a:p>
            <a:r>
              <a:rPr lang="cs-CZ"/>
              <a:t>Nejčastější diskriminace: věková/platová/pohlaví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3281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pc="-1">
                <a:solidFill>
                  <a:srgbClr val="000000"/>
                </a:solidFill>
                <a:latin typeface="Calibri"/>
              </a:rPr>
              <a:t>Praktické rady: </a:t>
            </a:r>
          </a:p>
          <a:p>
            <a:r>
              <a:rPr lang="cs-CZ" spc="-1">
                <a:solidFill>
                  <a:srgbClr val="000000"/>
                </a:solidFill>
                <a:latin typeface="Calibri"/>
              </a:rPr>
              <a:t>zkušební šetření</a:t>
            </a:r>
          </a:p>
          <a:p>
            <a:r>
              <a:rPr lang="cs-CZ" spc="-1">
                <a:solidFill>
                  <a:srgbClr val="000000"/>
                </a:solidFill>
                <a:latin typeface="Calibri"/>
              </a:rPr>
              <a:t>kdo posílá</a:t>
            </a:r>
          </a:p>
          <a:p>
            <a:r>
              <a:rPr lang="cs-CZ" spc="-1">
                <a:solidFill>
                  <a:srgbClr val="000000"/>
                </a:solidFill>
                <a:latin typeface="Calibri"/>
              </a:rPr>
              <a:t>doba zahájení</a:t>
            </a:r>
          </a:p>
          <a:p>
            <a:r>
              <a:rPr lang="cs-CZ" spc="-1">
                <a:solidFill>
                  <a:srgbClr val="000000"/>
                </a:solidFill>
                <a:latin typeface="Calibri"/>
              </a:rPr>
              <a:t>krátký vysvětlující mail, včetně „příslibu“ jednoduchosti (70% dotazníků za 2-10min)</a:t>
            </a:r>
          </a:p>
          <a:p>
            <a:r>
              <a:rPr lang="cs-CZ" spc="-1">
                <a:solidFill>
                  <a:srgbClr val="000000"/>
                </a:solidFill>
                <a:latin typeface="Calibri"/>
              </a:rPr>
              <a:t>2x upozornění na blížící se konec šetření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3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Lukašík Tomáš Ing.</dc:creator>
  <dc:description/>
  <cp:revision>1</cp:revision>
  <cp:lastPrinted>2018-05-25T10:52:07Z</cp:lastPrinted>
  <dcterms:created xsi:type="dcterms:W3CDTF">2015-06-22T14:47:22Z</dcterms:created>
  <dcterms:modified xsi:type="dcterms:W3CDTF">2020-09-23T09:02:59Z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Širokoúhlá obrazovka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