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2" r:id="rId7"/>
    <p:sldId id="271" r:id="rId8"/>
    <p:sldId id="263" r:id="rId9"/>
    <p:sldId id="264" r:id="rId10"/>
    <p:sldId id="265" r:id="rId11"/>
    <p:sldId id="266" r:id="rId12"/>
    <p:sldId id="270" r:id="rId13"/>
  </p:sldIdLst>
  <p:sldSz cx="9144000" cy="6858000" type="screen4x3"/>
  <p:notesSz cx="6797675" cy="987425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01B18C25-22D1-4035-94F3-CFF8DFFE4604}" type="datetimeFigureOut">
              <a:rPr lang="cs-CZ" smtClean="0"/>
              <a:pPr/>
              <a:t>24.3.2017</a:t>
            </a:fld>
            <a:endParaRPr lang="cs-CZ"/>
          </a:p>
        </p:txBody>
      </p:sp>
      <p:sp>
        <p:nvSpPr>
          <p:cNvPr id="4" name="Zástupný symbol pro obrázek snímku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8D881C59-DE19-4453-89E6-DF00EDBB0CF9}" type="slidenum">
              <a:rPr lang="cs-CZ" smtClean="0"/>
              <a:pPr/>
              <a:t>‹#›</a:t>
            </a:fld>
            <a:endParaRPr lang="cs-CZ"/>
          </a:p>
        </p:txBody>
      </p:sp>
    </p:spTree>
    <p:extLst>
      <p:ext uri="{BB962C8B-B14F-4D97-AF65-F5344CB8AC3E}">
        <p14:creationId xmlns:p14="http://schemas.microsoft.com/office/powerpoint/2010/main" val="2460924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8D881C59-DE19-4453-89E6-DF00EDBB0CF9}" type="slidenum">
              <a:rPr lang="cs-CZ" smtClean="0"/>
              <a:pPr/>
              <a:t>1</a:t>
            </a:fld>
            <a:endParaRPr lang="cs-CZ"/>
          </a:p>
        </p:txBody>
      </p:sp>
    </p:spTree>
    <p:extLst>
      <p:ext uri="{BB962C8B-B14F-4D97-AF65-F5344CB8AC3E}">
        <p14:creationId xmlns:p14="http://schemas.microsoft.com/office/powerpoint/2010/main" val="1677224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8D881C59-DE19-4453-89E6-DF00EDBB0CF9}" type="slidenum">
              <a:rPr lang="cs-CZ" smtClean="0"/>
              <a:pPr/>
              <a:t>2</a:t>
            </a:fld>
            <a:endParaRPr lang="cs-CZ"/>
          </a:p>
        </p:txBody>
      </p:sp>
    </p:spTree>
    <p:extLst>
      <p:ext uri="{BB962C8B-B14F-4D97-AF65-F5344CB8AC3E}">
        <p14:creationId xmlns:p14="http://schemas.microsoft.com/office/powerpoint/2010/main" val="1428370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8D881C59-DE19-4453-89E6-DF00EDBB0CF9}" type="slidenum">
              <a:rPr lang="cs-CZ" smtClean="0"/>
              <a:pPr/>
              <a:t>3</a:t>
            </a:fld>
            <a:endParaRPr lang="cs-CZ"/>
          </a:p>
        </p:txBody>
      </p:sp>
    </p:spTree>
    <p:extLst>
      <p:ext uri="{BB962C8B-B14F-4D97-AF65-F5344CB8AC3E}">
        <p14:creationId xmlns:p14="http://schemas.microsoft.com/office/powerpoint/2010/main" val="2630073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r>
              <a:rPr lang="cs-CZ" sz="1200" kern="1200" dirty="0" smtClean="0">
                <a:solidFill>
                  <a:schemeClr val="tx1"/>
                </a:solidFill>
                <a:latin typeface="+mn-lt"/>
                <a:ea typeface="+mn-ea"/>
                <a:cs typeface="+mn-cs"/>
              </a:rPr>
              <a:t>Sexismus je rovněž pojem právem nedefinovaný, nicméně obecně jej lze definovat jako nerovné zacházení na základě pohlaví, jako typ diskriminace, který se v reklamě projevuje tím, že např. ponižuje, zesměšňuje nebo znevažuje ženy (a </a:t>
            </a:r>
            <a:r>
              <a:rPr lang="cs-CZ" sz="1200" kern="1200" dirty="0" err="1" smtClean="0">
                <a:solidFill>
                  <a:schemeClr val="tx1"/>
                </a:solidFill>
                <a:latin typeface="+mn-lt"/>
                <a:ea typeface="+mn-ea"/>
                <a:cs typeface="+mn-cs"/>
              </a:rPr>
              <a:t>řídčeji</a:t>
            </a:r>
            <a:r>
              <a:rPr lang="cs-CZ" sz="1200" kern="1200" dirty="0" smtClean="0">
                <a:solidFill>
                  <a:schemeClr val="tx1"/>
                </a:solidFill>
                <a:latin typeface="+mn-lt"/>
                <a:ea typeface="+mn-ea"/>
                <a:cs typeface="+mn-cs"/>
              </a:rPr>
              <a:t> i muže) s využitím stereotypů, anebo jako sexuální </a:t>
            </a:r>
            <a:r>
              <a:rPr lang="cs-CZ" sz="1200" kern="1200" dirty="0" err="1" smtClean="0">
                <a:solidFill>
                  <a:schemeClr val="tx1"/>
                </a:solidFill>
                <a:latin typeface="+mn-lt"/>
                <a:ea typeface="+mn-ea"/>
                <a:cs typeface="+mn-cs"/>
              </a:rPr>
              <a:t>objektifikace</a:t>
            </a:r>
            <a:r>
              <a:rPr lang="cs-CZ" sz="1200" kern="1200" dirty="0" smtClean="0">
                <a:solidFill>
                  <a:schemeClr val="tx1"/>
                </a:solidFill>
                <a:latin typeface="+mn-lt"/>
                <a:ea typeface="+mn-ea"/>
                <a:cs typeface="+mn-cs"/>
              </a:rPr>
              <a:t>.</a:t>
            </a:r>
          </a:p>
          <a:p>
            <a:r>
              <a:rPr lang="cs-CZ" sz="1200" kern="1200" dirty="0" smtClean="0">
                <a:solidFill>
                  <a:schemeClr val="tx1"/>
                </a:solidFill>
                <a:latin typeface="+mn-lt"/>
                <a:ea typeface="+mn-ea"/>
                <a:cs typeface="+mn-cs"/>
              </a:rPr>
              <a:t>Sexismus je tedy možno definovat jako otevřené nebo skryté vyjádření nižší hodnoty žen vůči mužům nebo naopak. Reklama obsahuje sexismus, pokud přímo či nepřímo uvádí či staví na předpokladu, že jedno z pohlaví, zpravidla ženy, je méně důležité nebo schopné než pohlaví druhé. Formou sexismu je zobrazování osob jako objektů, nikoliv subjektů, tedy redukce lidské osoby na tělesnou schránku, opomíjení její osobnosti a popírání s tím související důstojnosti a hodnoty dané osoby (sexuální </a:t>
            </a:r>
            <a:r>
              <a:rPr lang="cs-CZ" sz="1200" kern="1200" dirty="0" err="1" smtClean="0">
                <a:solidFill>
                  <a:schemeClr val="tx1"/>
                </a:solidFill>
                <a:latin typeface="+mn-lt"/>
                <a:ea typeface="+mn-ea"/>
                <a:cs typeface="+mn-cs"/>
              </a:rPr>
              <a:t>objektifikace</a:t>
            </a:r>
            <a:r>
              <a:rPr lang="cs-CZ" sz="1200" kern="1200" dirty="0" smtClean="0">
                <a:solidFill>
                  <a:schemeClr val="tx1"/>
                </a:solidFill>
                <a:latin typeface="+mn-lt"/>
                <a:ea typeface="+mn-ea"/>
                <a:cs typeface="+mn-cs"/>
              </a:rPr>
              <a:t>). </a:t>
            </a:r>
          </a:p>
          <a:p>
            <a:r>
              <a:rPr lang="cs-CZ" sz="1200" kern="1200" dirty="0" smtClean="0">
                <a:solidFill>
                  <a:schemeClr val="tx1"/>
                </a:solidFill>
                <a:latin typeface="+mn-lt"/>
                <a:ea typeface="+mn-ea"/>
                <a:cs typeface="+mn-cs"/>
              </a:rPr>
              <a:t>Některé formy sexismu v reklamě mohou naplnit kategorie, které jsou uvedeny v § 2 odst. 3 zákona o regulaci reklamy v demonstrativním výčtu reklamy, která je vždy v rozporu s dobrými mravy - diskriminace na základě pohlaví a snižování lidské důstojnosti (viz níže). </a:t>
            </a:r>
          </a:p>
          <a:p>
            <a:endParaRPr lang="cs-CZ" dirty="0"/>
          </a:p>
        </p:txBody>
      </p:sp>
      <p:sp>
        <p:nvSpPr>
          <p:cNvPr id="4" name="Zástupný symbol pro číslo snímku 3"/>
          <p:cNvSpPr>
            <a:spLocks noGrp="1"/>
          </p:cNvSpPr>
          <p:nvPr>
            <p:ph type="sldNum" sz="quarter" idx="10"/>
          </p:nvPr>
        </p:nvSpPr>
        <p:spPr/>
        <p:txBody>
          <a:bodyPr/>
          <a:lstStyle/>
          <a:p>
            <a:fld id="{8D881C59-DE19-4453-89E6-DF00EDBB0CF9}" type="slidenum">
              <a:rPr lang="cs-CZ" smtClean="0"/>
              <a:pPr/>
              <a:t>4</a:t>
            </a:fld>
            <a:endParaRPr lang="cs-CZ"/>
          </a:p>
        </p:txBody>
      </p:sp>
    </p:spTree>
    <p:extLst>
      <p:ext uri="{BB962C8B-B14F-4D97-AF65-F5344CB8AC3E}">
        <p14:creationId xmlns:p14="http://schemas.microsoft.com/office/powerpoint/2010/main" val="647237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r>
              <a:rPr lang="cs-CZ" sz="1200" b="1" kern="1200" dirty="0" smtClean="0">
                <a:solidFill>
                  <a:schemeClr val="tx1"/>
                </a:solidFill>
                <a:latin typeface="+mn-lt"/>
                <a:ea typeface="+mn-ea"/>
                <a:cs typeface="+mn-cs"/>
              </a:rPr>
              <a:t>Dobré mravy obecně</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Dobré mravy jsou neurčitou kategorií, kterou nelze přesně definovat a která se v čase vyvíjí, její </a:t>
            </a:r>
            <a:r>
              <a:rPr lang="cs-CZ" sz="1200" kern="1200" dirty="0" err="1" smtClean="0">
                <a:solidFill>
                  <a:schemeClr val="tx1"/>
                </a:solidFill>
                <a:latin typeface="+mn-lt"/>
                <a:ea typeface="+mn-ea"/>
                <a:cs typeface="+mn-cs"/>
              </a:rPr>
              <a:t>intepretace</a:t>
            </a:r>
            <a:r>
              <a:rPr lang="cs-CZ" sz="1200" kern="1200" dirty="0" smtClean="0">
                <a:solidFill>
                  <a:schemeClr val="tx1"/>
                </a:solidFill>
                <a:latin typeface="+mn-lt"/>
                <a:ea typeface="+mn-ea"/>
                <a:cs typeface="+mn-cs"/>
              </a:rPr>
              <a:t> se může lišit podle situace, ve které je rozpor s dobrými mravy posuzován. Podle nálezu Ústavního soudu (ÚS II. 249/97)jsou dobré mravy „souhrnem etických, obecně zachovávaných a uznávaných zásad, jejichž dodržování je mnohdy zajišťováno i právními normami tak, aby každé jednání bylo v souladu s obecnými morálními zásadami demokratické společnosti. Tento obecný horizont, který vývojem společnosti rozvíjí i svůj morální obsah v prostoru a času, musí být posuzován z hlediska konkrétního případu také právě v daném čase, na daném místě a ve vzájemném jednání účastníků právních vztahů.“Ve smyslu rozsudku </a:t>
            </a:r>
            <a:r>
              <a:rPr lang="cs-CZ" sz="1200" kern="1200" dirty="0" err="1" smtClean="0">
                <a:solidFill>
                  <a:schemeClr val="tx1"/>
                </a:solidFill>
                <a:latin typeface="+mn-lt"/>
                <a:ea typeface="+mn-ea"/>
                <a:cs typeface="+mn-cs"/>
              </a:rPr>
              <a:t>sp</a:t>
            </a:r>
            <a:r>
              <a:rPr lang="cs-CZ" sz="1200" kern="1200" dirty="0" smtClean="0">
                <a:solidFill>
                  <a:schemeClr val="tx1"/>
                </a:solidFill>
                <a:latin typeface="+mn-lt"/>
                <a:ea typeface="+mn-ea"/>
                <a:cs typeface="+mn-cs"/>
              </a:rPr>
              <a:t>. zn. I. ÚS 728/10 jsou dobré mravy takové mravy, které respektují všechny společenské, kulturní a mravní normy, jež v historickém vývoji osvědčují jistou neměnnost, jsou sdíleny rozhodující částí společnosti a mají povahu norem základních. </a:t>
            </a:r>
          </a:p>
          <a:p>
            <a:endParaRPr lang="cs-CZ" dirty="0"/>
          </a:p>
        </p:txBody>
      </p:sp>
      <p:sp>
        <p:nvSpPr>
          <p:cNvPr id="4" name="Zástupný symbol pro číslo snímku 3"/>
          <p:cNvSpPr>
            <a:spLocks noGrp="1"/>
          </p:cNvSpPr>
          <p:nvPr>
            <p:ph type="sldNum" sz="quarter" idx="10"/>
          </p:nvPr>
        </p:nvSpPr>
        <p:spPr/>
        <p:txBody>
          <a:bodyPr/>
          <a:lstStyle/>
          <a:p>
            <a:fld id="{8D881C59-DE19-4453-89E6-DF00EDBB0CF9}" type="slidenum">
              <a:rPr lang="cs-CZ" smtClean="0"/>
              <a:pPr/>
              <a:t>8</a:t>
            </a:fld>
            <a:endParaRPr lang="cs-CZ"/>
          </a:p>
        </p:txBody>
      </p:sp>
    </p:spTree>
    <p:extLst>
      <p:ext uri="{BB962C8B-B14F-4D97-AF65-F5344CB8AC3E}">
        <p14:creationId xmlns:p14="http://schemas.microsoft.com/office/powerpoint/2010/main" val="1224138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32500" lnSpcReduction="20000"/>
          </a:bodyPr>
          <a:lstStyle/>
          <a:p>
            <a:r>
              <a:rPr lang="cs-CZ" sz="1200" b="1" kern="1200" dirty="0" smtClean="0">
                <a:solidFill>
                  <a:schemeClr val="tx1"/>
                </a:solidFill>
                <a:latin typeface="+mn-lt"/>
                <a:ea typeface="+mn-ea"/>
                <a:cs typeface="+mn-cs"/>
              </a:rPr>
              <a:t>Sexismus </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Sexismus je rovněž pojem právem nedefinovaný, nicméně obecně jej lze definovat jako nerovné zacházení na základě pohlaví, jako typ diskriminace, který se v reklamě projevuje tím, že např. ponižuje, zesměšňuje nebo znevažuje ženy (a </a:t>
            </a:r>
            <a:r>
              <a:rPr lang="cs-CZ" sz="1200" kern="1200" dirty="0" err="1" smtClean="0">
                <a:solidFill>
                  <a:schemeClr val="tx1"/>
                </a:solidFill>
                <a:latin typeface="+mn-lt"/>
                <a:ea typeface="+mn-ea"/>
                <a:cs typeface="+mn-cs"/>
              </a:rPr>
              <a:t>řídčeji</a:t>
            </a:r>
            <a:r>
              <a:rPr lang="cs-CZ" sz="1200" kern="1200" dirty="0" smtClean="0">
                <a:solidFill>
                  <a:schemeClr val="tx1"/>
                </a:solidFill>
                <a:latin typeface="+mn-lt"/>
                <a:ea typeface="+mn-ea"/>
                <a:cs typeface="+mn-cs"/>
              </a:rPr>
              <a:t> i muže) s využitím stereotypů, anebo jako sexuální </a:t>
            </a:r>
            <a:r>
              <a:rPr lang="cs-CZ" sz="1200" kern="1200" dirty="0" err="1" smtClean="0">
                <a:solidFill>
                  <a:schemeClr val="tx1"/>
                </a:solidFill>
                <a:latin typeface="+mn-lt"/>
                <a:ea typeface="+mn-ea"/>
                <a:cs typeface="+mn-cs"/>
              </a:rPr>
              <a:t>objektifikace</a:t>
            </a:r>
            <a:r>
              <a:rPr lang="cs-CZ" sz="1200" kern="1200" dirty="0" smtClean="0">
                <a:solidFill>
                  <a:schemeClr val="tx1"/>
                </a:solidFill>
                <a:latin typeface="+mn-lt"/>
                <a:ea typeface="+mn-ea"/>
                <a:cs typeface="+mn-cs"/>
              </a:rPr>
              <a:t>.</a:t>
            </a:r>
          </a:p>
          <a:p>
            <a:r>
              <a:rPr lang="cs-CZ" sz="1200" kern="1200" dirty="0" smtClean="0">
                <a:solidFill>
                  <a:schemeClr val="tx1"/>
                </a:solidFill>
                <a:latin typeface="+mn-lt"/>
                <a:ea typeface="+mn-ea"/>
                <a:cs typeface="+mn-cs"/>
              </a:rPr>
              <a:t>Sexismus je tedy možno definovat jako otevřené nebo skryté vyjádření nižší hodnoty žen vůči mužům nebo naopak. Reklama obsahuje sexismus, pokud přímo či nepřímo uvádí či staví na předpokladu, že jedno z pohlaví, zpravidla ženy, je méně důležité nebo schopné než pohlaví druhé. Formou sexismu je zobrazování osob jako objektů, nikoliv subjektů, tedy redukce lidské osoby na tělesnou schránku, opomíjení její osobnosti a popírání s tím související důstojnosti a hodnoty dané osoby (sexuální </a:t>
            </a:r>
            <a:r>
              <a:rPr lang="cs-CZ" sz="1200" kern="1200" dirty="0" err="1" smtClean="0">
                <a:solidFill>
                  <a:schemeClr val="tx1"/>
                </a:solidFill>
                <a:latin typeface="+mn-lt"/>
                <a:ea typeface="+mn-ea"/>
                <a:cs typeface="+mn-cs"/>
              </a:rPr>
              <a:t>objektifikace</a:t>
            </a:r>
            <a:r>
              <a:rPr lang="cs-CZ" sz="1200" kern="1200" dirty="0" smtClean="0">
                <a:solidFill>
                  <a:schemeClr val="tx1"/>
                </a:solidFill>
                <a:latin typeface="+mn-lt"/>
                <a:ea typeface="+mn-ea"/>
                <a:cs typeface="+mn-cs"/>
              </a:rPr>
              <a:t>). </a:t>
            </a:r>
          </a:p>
          <a:p>
            <a:r>
              <a:rPr lang="cs-CZ" sz="1200" kern="1200" dirty="0" smtClean="0">
                <a:solidFill>
                  <a:schemeClr val="tx1"/>
                </a:solidFill>
                <a:latin typeface="+mn-lt"/>
                <a:ea typeface="+mn-ea"/>
                <a:cs typeface="+mn-cs"/>
              </a:rPr>
              <a:t>Některé formy sexismu v reklamě mohou naplnit kategorie, které jsou uvedeny v § 2 odst. 3 zákona o regulaci reklamy v demonstrativním výčtu reklamy, která je vždy v rozporu s dobrými mravy - diskriminace na základě pohlaví a snižování lidské důstojnosti (viz níže). </a:t>
            </a:r>
          </a:p>
          <a:p>
            <a:r>
              <a:rPr lang="cs-CZ" sz="1200" b="1" kern="1200" dirty="0" smtClean="0">
                <a:solidFill>
                  <a:schemeClr val="tx1"/>
                </a:solidFill>
                <a:latin typeface="+mn-lt"/>
                <a:ea typeface="+mn-ea"/>
                <a:cs typeface="+mn-cs"/>
              </a:rPr>
              <a:t>Reklama obsahující diskriminaci z důvodu pohlaví</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Za diskriminaci se obecně považuje rozlišování a zejména znevýhodňování lidí na základě vnějších znaků resp. na základě charakteristik, které zásadně nemohou ovlivnit. Jedním z těchto znaků je i pohlaví. K rozlišování dochází na základě stereotypních představ (předsudků), které jsou s daným znakem spojeny.  Podle  </a:t>
            </a:r>
            <a:r>
              <a:rPr lang="cs-CZ" sz="1200" kern="1200" dirty="0" err="1" smtClean="0">
                <a:solidFill>
                  <a:schemeClr val="tx1"/>
                </a:solidFill>
                <a:latin typeface="+mn-lt"/>
                <a:ea typeface="+mn-ea"/>
                <a:cs typeface="+mn-cs"/>
              </a:rPr>
              <a:t>antidiskriminačního</a:t>
            </a:r>
            <a:r>
              <a:rPr lang="cs-CZ" sz="1200" kern="1200" dirty="0" smtClean="0">
                <a:solidFill>
                  <a:schemeClr val="tx1"/>
                </a:solidFill>
                <a:latin typeface="+mn-lt"/>
                <a:ea typeface="+mn-ea"/>
                <a:cs typeface="+mn-cs"/>
              </a:rPr>
              <a:t> zákona (zákon č. 198/2009 Sb.) je diskriminací takové jednání, včetně opomenutí, kdy se s jednou osobou zachází méně příznivě, než se zachází nebo zacházelo nebo by se zacházelo s jinou osobou ve srovnatelné situaci, a to z důvodu rasy, etnického původu, národnosti, pohlaví, sexuální orientace, věku, zdravotního postižení, náboženského vyznání, víry či světového názoru.</a:t>
            </a:r>
          </a:p>
          <a:p>
            <a:pPr hangingPunct="0"/>
            <a:r>
              <a:rPr lang="cs-CZ" sz="1200" kern="1200" dirty="0" smtClean="0">
                <a:solidFill>
                  <a:schemeClr val="tx1"/>
                </a:solidFill>
                <a:latin typeface="+mn-lt"/>
                <a:ea typeface="+mn-ea"/>
                <a:cs typeface="+mn-cs"/>
              </a:rPr>
              <a:t>Pro definování diskriminace v reklamě nelze vycházet přímo z obecně užívané  definice diskriminace, neboť reklama sama o sobě nemá přímý potenciál znevýhodňovat individuálně určenou osobu na základě vnějších znaků, resp. způsobit konkrétní osobě přímou újmu. Avšak vzhledem k tomu, že k diskriminaci z důvodu pohlaví dochází na základě stereotypních představ o rolích a charakteristikách osob – příslušníků daného pohlaví, je třeba jako diskriminující hodnotit i reklamu, která přispívá k utvrzování a reprodukci těchto stereotypů ve společnosti. Stereotypy pak mohou být i kvůli reklamě vnímány jako přirozené či dokonce jako jediné možné uspořádání společnosti, což, aplikováno v konkrétní situaci, může vést k diskriminaci v užším slova smyslu. </a:t>
            </a:r>
            <a:r>
              <a:rPr lang="cs-CZ" sz="1200" b="1" kern="1200" dirty="0" smtClean="0">
                <a:solidFill>
                  <a:schemeClr val="tx1"/>
                </a:solidFill>
                <a:latin typeface="+mn-lt"/>
                <a:ea typeface="+mn-ea"/>
                <a:cs typeface="+mn-cs"/>
              </a:rPr>
              <a:t>Při hodnocení reklamy je třeba mít na paměti, že reklama nejen odráží sociální realitu, ale také má schopnost ji do jisté míry utvářet a formovat, a proto je důležité, aby prezentovala jen to, co je společensky žádoucí, tedy to, co není v rozporu s dobrými mravy</a:t>
            </a:r>
            <a:r>
              <a:rPr lang="cs-CZ" sz="1200" kern="1200" dirty="0" smtClean="0">
                <a:solidFill>
                  <a:schemeClr val="tx1"/>
                </a:solidFill>
                <a:latin typeface="+mn-lt"/>
                <a:ea typeface="+mn-ea"/>
                <a:cs typeface="+mn-cs"/>
              </a:rPr>
              <a:t>(viz i např. usnesení Evropského parlamentu   A6-0199/2008 – Zpráva o vlivu marketingu a reklamy na rovnost mužů a žen,  usnesení EP ze dne 12. 3. 2013 o odstranění </a:t>
            </a:r>
            <a:r>
              <a:rPr lang="cs-CZ" sz="1200" kern="1200" dirty="0" err="1" smtClean="0">
                <a:solidFill>
                  <a:schemeClr val="tx1"/>
                </a:solidFill>
                <a:latin typeface="+mn-lt"/>
                <a:ea typeface="+mn-ea"/>
                <a:cs typeface="+mn-cs"/>
              </a:rPr>
              <a:t>genderových</a:t>
            </a:r>
            <a:r>
              <a:rPr lang="cs-CZ" sz="1200" kern="1200" dirty="0" smtClean="0">
                <a:solidFill>
                  <a:schemeClr val="tx1"/>
                </a:solidFill>
                <a:latin typeface="+mn-lt"/>
                <a:ea typeface="+mn-ea"/>
                <a:cs typeface="+mn-cs"/>
              </a:rPr>
              <a:t> stereotypů v EU 2012/2116 (INI) ).</a:t>
            </a:r>
          </a:p>
          <a:p>
            <a:r>
              <a:rPr lang="cs-CZ" sz="1200" b="1" kern="1200" dirty="0" smtClean="0">
                <a:solidFill>
                  <a:schemeClr val="tx1"/>
                </a:solidFill>
                <a:latin typeface="+mn-lt"/>
                <a:ea typeface="+mn-ea"/>
                <a:cs typeface="+mn-cs"/>
              </a:rPr>
              <a:t>V této souvislosti je třeba mít rovněž na paměti, že sama skutečnost, že reklama odráží každodenní zkušenosti a aktuálně žitou realitu, neznamená, že tato reklama nemůže být v rozporu s dobrými mravy.</a:t>
            </a:r>
            <a:endParaRPr lang="cs-CZ" sz="1200" kern="1200" dirty="0" smtClean="0">
              <a:solidFill>
                <a:schemeClr val="tx1"/>
              </a:solidFill>
              <a:latin typeface="+mn-lt"/>
              <a:ea typeface="+mn-ea"/>
              <a:cs typeface="+mn-cs"/>
            </a:endParaRPr>
          </a:p>
          <a:p>
            <a:r>
              <a:rPr lang="cs-CZ" sz="1200" b="1" kern="1200" dirty="0" smtClean="0">
                <a:solidFill>
                  <a:schemeClr val="tx1"/>
                </a:solidFill>
                <a:latin typeface="+mn-lt"/>
                <a:ea typeface="+mn-ea"/>
                <a:cs typeface="+mn-cs"/>
              </a:rPr>
              <a:t>Stereotypní zobrazování </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Diskriminace na základě pohlaví vychází z toho, že jsou osobám právě na základě jejich pohlaví přisuzovány určité vlastnosti, charakteristiky nebo postavení, a tyto osoby jsou tedy hodnoceny na základě stereotypní představy o chování a charakteristice příslušníků jednotlivých skupin. Ženy jsou například vnímané jako emotivnější a za jejich doménu je považována domácnost a péče o vlastní krásu, zatímco muži jsou prezentováni jako racionální a často v pracovním či společenském prostředí. V reklamě se pak tento přístup promítá tak, že ženy a muži jsou zobrazováni právě v souladu s těmito stereotypy, což přispívá k reprodukci stereotypů a jejich prezentaci jako něčeho daného, neměnného a přirozeného. Zde je třeba podotknout, že </a:t>
            </a:r>
            <a:r>
              <a:rPr lang="cs-CZ" sz="1200" b="1" kern="1200" dirty="0" smtClean="0">
                <a:solidFill>
                  <a:schemeClr val="tx1"/>
                </a:solidFill>
                <a:latin typeface="+mn-lt"/>
                <a:ea typeface="+mn-ea"/>
                <a:cs typeface="+mn-cs"/>
              </a:rPr>
              <a:t>ne každé zobrazení stereotypu v reklamě je diskriminující, resp. přispívá k diskriminaci.</a:t>
            </a:r>
            <a:r>
              <a:rPr lang="cs-CZ" sz="1200" kern="1200" dirty="0" smtClean="0">
                <a:solidFill>
                  <a:schemeClr val="tx1"/>
                </a:solidFill>
                <a:latin typeface="+mn-lt"/>
                <a:ea typeface="+mn-ea"/>
                <a:cs typeface="+mn-cs"/>
              </a:rPr>
              <a:t> Za závadné je třeba považovat jen takové reklamy, které zobrazují ženu nebo muže v postavení, které je zřetelně staví do slabé role, resp. role méně významné či úctyhodné, zejména při vzájemné „konfrontaci“ obou pohlaví. Například sama skutečnost, že v reklamě na prací prostředek vystupuje žena, nebude jistě sama o sobě vést k tomu, že by reklama byla v rozporu se zákonem, avšak jinak tomu bude, pokud je žena stylizována do role, že schopnost nového prášku vyprat manželovu košili považuje za alfu a omegu svého života, případně jí, bezradné, s tím, jak skvrnu odstranit, radí muž s vizáží odborníka. Je-li tedy např. postavení ženy zobrazeno jako pouze závislé, resp. jsou-li redukovány její schopnosti a zájmy na starost o domácnost, se kterou jí navíc v některých případech musí radit muž - „odborník“, bude se jednat o reklamu závadnou, resp. v rozporu se zákonem. Obdobně tomu bude, pokud by muž byl zobrazen v situaci, kdy např. není vůbec schopen vyřešit situaci v domácnosti či při výchově dětí.</a:t>
            </a:r>
          </a:p>
          <a:p>
            <a:r>
              <a:rPr lang="cs-CZ" sz="1200" b="1" kern="1200" dirty="0" smtClean="0">
                <a:solidFill>
                  <a:schemeClr val="tx1"/>
                </a:solidFill>
                <a:latin typeface="+mn-lt"/>
                <a:ea typeface="+mn-ea"/>
                <a:cs typeface="+mn-cs"/>
              </a:rPr>
              <a:t>Pokud je konkrétní reklama hodnocena z výše uvedených důvodů jako závadná, je vždy třeba v odůvodnění rozhodnutí uvést, v čem daná reklama přispívá k šíření stereotypů, které se mohou podílet na vytváření atmosféry podporující diskriminaci,že zobrazení stereotypu staví zobrazovanou osobu do degradující pozice a proč je tedy reklama v rozporu s dobrými mravy.</a:t>
            </a:r>
            <a:r>
              <a:rPr lang="cs-CZ" sz="1200" kern="1200" dirty="0" smtClean="0">
                <a:solidFill>
                  <a:schemeClr val="tx1"/>
                </a:solidFill>
                <a:latin typeface="+mn-lt"/>
                <a:ea typeface="+mn-ea"/>
                <a:cs typeface="+mn-cs"/>
              </a:rPr>
              <a:t> Při hodnocení reklamy je třeba vždy hodnotit její celkové vyznění, tedy jak obraz, tak text a celkový kontext reklamy, neboť obdobná situace může být - v závislosti na konkrétním ztvárnění - buď v </a:t>
            </a:r>
            <a:r>
              <a:rPr lang="cs-CZ" sz="1200" kern="1200" dirty="0" err="1" smtClean="0">
                <a:solidFill>
                  <a:schemeClr val="tx1"/>
                </a:solidFill>
                <a:latin typeface="+mn-lt"/>
                <a:ea typeface="+mn-ea"/>
                <a:cs typeface="+mn-cs"/>
              </a:rPr>
              <a:t>rozporunebo</a:t>
            </a:r>
            <a:r>
              <a:rPr lang="cs-CZ" sz="1200" kern="1200" dirty="0" smtClean="0">
                <a:solidFill>
                  <a:schemeClr val="tx1"/>
                </a:solidFill>
                <a:latin typeface="+mn-lt"/>
                <a:ea typeface="+mn-ea"/>
                <a:cs typeface="+mn-cs"/>
              </a:rPr>
              <a:t> v souladu s dobrými mravy, resp. s právem.   </a:t>
            </a:r>
          </a:p>
          <a:p>
            <a:r>
              <a:rPr lang="cs-CZ" sz="1200" b="1" kern="1200" dirty="0" smtClean="0">
                <a:solidFill>
                  <a:schemeClr val="tx1"/>
                </a:solidFill>
                <a:latin typeface="+mn-lt"/>
                <a:ea typeface="+mn-ea"/>
                <a:cs typeface="+mn-cs"/>
              </a:rPr>
              <a:t> </a:t>
            </a:r>
            <a:endParaRPr lang="cs-CZ" sz="1200" kern="1200" dirty="0" smtClean="0">
              <a:solidFill>
                <a:schemeClr val="tx1"/>
              </a:solidFill>
              <a:latin typeface="+mn-lt"/>
              <a:ea typeface="+mn-ea"/>
              <a:cs typeface="+mn-cs"/>
            </a:endParaRPr>
          </a:p>
          <a:p>
            <a:r>
              <a:rPr lang="cs-CZ" sz="1200" b="1" kern="1200" dirty="0" smtClean="0">
                <a:solidFill>
                  <a:schemeClr val="tx1"/>
                </a:solidFill>
                <a:latin typeface="+mn-lt"/>
                <a:ea typeface="+mn-ea"/>
                <a:cs typeface="+mn-cs"/>
              </a:rPr>
              <a:t>Reklama snižující lidskou důstojnost</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Lidská důstojnost je právo každého člověka být vnímán jako subjekt, jako jedinečná bytost zasluhující respekt a uznání (viz i nálezu Ústavního soudu ze dne 29. 2. 2008 </a:t>
            </a:r>
            <a:r>
              <a:rPr lang="cs-CZ" sz="1200" kern="1200" dirty="0" err="1" smtClean="0">
                <a:solidFill>
                  <a:schemeClr val="tx1"/>
                </a:solidFill>
                <a:latin typeface="+mn-lt"/>
                <a:ea typeface="+mn-ea"/>
                <a:cs typeface="+mn-cs"/>
              </a:rPr>
              <a:t>sp</a:t>
            </a:r>
            <a:r>
              <a:rPr lang="cs-CZ" sz="1200" kern="1200" dirty="0" smtClean="0">
                <a:solidFill>
                  <a:schemeClr val="tx1"/>
                </a:solidFill>
                <a:latin typeface="+mn-lt"/>
                <a:ea typeface="+mn-ea"/>
                <a:cs typeface="+mn-cs"/>
              </a:rPr>
              <a:t>. zn. ÚS 2268/07). Je-li v reklamě zobrazena osoba způsobem, který ji redukuje na pouhý objekt, je nejen snížena lidská důstojnost vyobrazené osoby, ale zároveň je také vytvářena představa, že prezentovat a vnímat lidské osoby jako objekty je přijatelné.To může vést k tomu, že lidé budou takto jiné osoby vnímat a také s nimi tak jednat, což je nepřípustné.   </a:t>
            </a:r>
          </a:p>
          <a:p>
            <a:r>
              <a:rPr lang="cs-CZ" sz="1200" kern="1200" dirty="0" smtClean="0">
                <a:solidFill>
                  <a:schemeClr val="tx1"/>
                </a:solidFill>
                <a:latin typeface="+mn-lt"/>
                <a:ea typeface="+mn-ea"/>
                <a:cs typeface="+mn-cs"/>
              </a:rPr>
              <a:t>V souvislosti s posuzováním reklamy je však předně třeba říci, že každé zobrazení lidského těla v reklamě nemusí nutně vést k </a:t>
            </a:r>
            <a:r>
              <a:rPr lang="cs-CZ" sz="1200" kern="1200" dirty="0" err="1" smtClean="0">
                <a:solidFill>
                  <a:schemeClr val="tx1"/>
                </a:solidFill>
                <a:latin typeface="+mn-lt"/>
                <a:ea typeface="+mn-ea"/>
                <a:cs typeface="+mn-cs"/>
              </a:rPr>
              <a:t>objektifizaci</a:t>
            </a:r>
            <a:r>
              <a:rPr lang="cs-CZ" sz="1200" kern="1200" dirty="0" smtClean="0">
                <a:solidFill>
                  <a:schemeClr val="tx1"/>
                </a:solidFill>
                <a:latin typeface="+mn-lt"/>
                <a:ea typeface="+mn-ea"/>
                <a:cs typeface="+mn-cs"/>
              </a:rPr>
              <a:t> (redukování na pouhý objekt) zobrazené osoby, a to ani v případě, že se jedná o zobrazení osoby odhalené, popřípadě i ve svůdné pozici.</a:t>
            </a:r>
          </a:p>
          <a:p>
            <a:r>
              <a:rPr lang="cs-CZ" sz="1200" kern="1200" dirty="0" smtClean="0">
                <a:solidFill>
                  <a:schemeClr val="tx1"/>
                </a:solidFill>
                <a:latin typeface="+mn-lt"/>
                <a:ea typeface="+mn-ea"/>
                <a:cs typeface="+mn-cs"/>
              </a:rPr>
              <a:t>Při hodnocení, zda je zobrazení lidského těla v rozporu s právními předpisy, je třeba vždy hodnotit vztah tohoto zobrazení k inzerovanému produktu, tedy ke kontextu, ve kterém je tělo zobrazováno, a způsob zobrazení. Za protiprávní lze zpravidla považovat zobrazení, ve kterých je užito odhalené tělo, aniž by to mělo jakoukoliv souvislost s inzerovaným produktem (např. modelka v plavkách předvádějící motorovou pilu) a lidské tělo včetně způsobu jeho prezentace tak slouží k přitažení pozornosti, člověk je redukován na objekt, který má být předmětem zájmu.  </a:t>
            </a:r>
          </a:p>
          <a:p>
            <a:r>
              <a:rPr lang="cs-CZ" sz="1200" b="1" kern="1200" dirty="0" smtClean="0">
                <a:solidFill>
                  <a:schemeClr val="tx1"/>
                </a:solidFill>
                <a:latin typeface="+mn-lt"/>
                <a:ea typeface="+mn-ea"/>
                <a:cs typeface="+mn-cs"/>
              </a:rPr>
              <a:t>Rozpoznávání sexistické reklamy</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Jak bylo výše uvedeno, existují určitá zobrazení či situace, které mohou indikovat, že existuje možnost, že reklama je sexistická. Ne každá reklama obsahující takový znak je nutně sexistická, avšak přítomnost tohoto znaku by měla vést k bližšímu studiu obsahu reklamy a jeho posouzení z hlediska souladu se zákonem. </a:t>
            </a:r>
          </a:p>
          <a:p>
            <a:r>
              <a:rPr lang="cs-CZ" sz="1200" kern="1200" dirty="0" smtClean="0">
                <a:solidFill>
                  <a:schemeClr val="tx1"/>
                </a:solidFill>
                <a:latin typeface="+mn-lt"/>
                <a:ea typeface="+mn-ea"/>
                <a:cs typeface="+mn-cs"/>
              </a:rPr>
              <a:t>Níže jsou uvedeny příklady takových znaků, které by měly při posuzování reklamy upoutat pozornost dozorového orgánu.</a:t>
            </a:r>
          </a:p>
          <a:p>
            <a:pPr lvl="0"/>
            <a:r>
              <a:rPr lang="cs-CZ" sz="1200" b="1" i="1" kern="1200" dirty="0" smtClean="0">
                <a:solidFill>
                  <a:schemeClr val="tx1"/>
                </a:solidFill>
                <a:latin typeface="+mn-lt"/>
                <a:ea typeface="+mn-ea"/>
                <a:cs typeface="+mn-cs"/>
              </a:rPr>
              <a:t>Užití lidského těla v reklamě</a:t>
            </a:r>
            <a:endParaRPr lang="cs-CZ" sz="1200" kern="1200" dirty="0" smtClean="0">
              <a:solidFill>
                <a:schemeClr val="tx1"/>
              </a:solidFill>
              <a:latin typeface="+mn-lt"/>
              <a:ea typeface="+mn-ea"/>
              <a:cs typeface="+mn-cs"/>
            </a:endParaRPr>
          </a:p>
          <a:p>
            <a:pPr lvl="0" fontAlgn="base" hangingPunct="0"/>
            <a:r>
              <a:rPr lang="cs-CZ" sz="1200" i="1" kern="1200" dirty="0" smtClean="0">
                <a:solidFill>
                  <a:schemeClr val="tx1"/>
                </a:solidFill>
                <a:latin typeface="+mn-lt"/>
                <a:ea typeface="+mn-ea"/>
                <a:cs typeface="+mn-cs"/>
              </a:rPr>
              <a:t>Bez souvislosti s nabízeným produktem </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Zobrazení lidského těla, zejm. odhaleného či zobrazeného ve svůdné či vyzývavé pozici bez souvislosti s nabízeným produktem, je signálem, že předmětná reklama může být, a obvykle také bude, v rozporu s dobrými mravy, neboť využívá tělesné schránky člověka jako objektu k pouhému přitažení pozornosti k reklamě, tedy bez zjevné souvislosti s nabízeným produktem či službou,a snižuje tak lidskou důstojnost dané osoby.</a:t>
            </a:r>
          </a:p>
          <a:p>
            <a:pPr lvl="0" fontAlgn="base" hangingPunct="0"/>
            <a:r>
              <a:rPr lang="cs-CZ" sz="1200" i="1" kern="1200" dirty="0" smtClean="0">
                <a:solidFill>
                  <a:schemeClr val="tx1"/>
                </a:solidFill>
                <a:latin typeface="+mn-lt"/>
                <a:ea typeface="+mn-ea"/>
                <a:cs typeface="+mn-cs"/>
              </a:rPr>
              <a:t>V souvislosti s nabízeným produktem </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Zobrazení odhaleného lidského těla v souvislosti s produktem, např. jedná-li se o reklamu na bazén či spodní prádlo, bude zpravidla v souladu se zákonem, neboť bez částečné nahoty by nebylo de facto možné předmět reklamy řádně předvést (propagovat),nebo by zobrazovaná situace nepůsobila věrohodně.</a:t>
            </a:r>
          </a:p>
          <a:p>
            <a:r>
              <a:rPr lang="cs-CZ" sz="1200" kern="1200" dirty="0" smtClean="0">
                <a:solidFill>
                  <a:schemeClr val="tx1"/>
                </a:solidFill>
                <a:latin typeface="+mn-lt"/>
                <a:ea typeface="+mn-ea"/>
                <a:cs typeface="+mn-cs"/>
              </a:rPr>
              <a:t>Nicméně i zobrazení nahého lidského těla v souvislosti s nabízeným produktem musí být činěno tak, aby nesnižovalo lidskou důstojnost (např. vyzývavé zobrazení lidského těla jako objektu touhy </a:t>
            </a:r>
            <a:r>
              <a:rPr lang="cs-CZ" sz="1200" kern="1200" dirty="0" err="1" smtClean="0">
                <a:solidFill>
                  <a:schemeClr val="tx1"/>
                </a:solidFill>
                <a:latin typeface="+mn-lt"/>
                <a:ea typeface="+mn-ea"/>
                <a:cs typeface="+mn-cs"/>
              </a:rPr>
              <a:t>samoo</a:t>
            </a:r>
            <a:r>
              <a:rPr lang="cs-CZ" sz="1200" kern="1200" dirty="0" smtClean="0">
                <a:solidFill>
                  <a:schemeClr val="tx1"/>
                </a:solidFill>
                <a:latin typeface="+mn-lt"/>
                <a:ea typeface="+mn-ea"/>
                <a:cs typeface="+mn-cs"/>
              </a:rPr>
              <a:t> sobě, případně vybízení k násilí nebo užití zobrazení pornografického charakteru je nepřípustné, i pokud lze vysledovat souvislost s inzerovaným produktem). </a:t>
            </a:r>
          </a:p>
          <a:p>
            <a:pPr lvl="0"/>
            <a:r>
              <a:rPr lang="cs-CZ" sz="1200" b="1" i="1" kern="1200" dirty="0" smtClean="0">
                <a:solidFill>
                  <a:schemeClr val="tx1"/>
                </a:solidFill>
                <a:latin typeface="+mn-lt"/>
                <a:ea typeface="+mn-ea"/>
                <a:cs typeface="+mn-cs"/>
              </a:rPr>
              <a:t>Zobrazení části těla</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Je třeba všímat si bedlivě reklam, kde je zobrazena pouze část těla bez hlavy. I v těchto případech se může totiž jednat o reklamu využívající </a:t>
            </a:r>
            <a:r>
              <a:rPr lang="cs-CZ" sz="1200" kern="1200" dirty="0" err="1" smtClean="0">
                <a:solidFill>
                  <a:schemeClr val="tx1"/>
                </a:solidFill>
                <a:latin typeface="+mn-lt"/>
                <a:ea typeface="+mn-ea"/>
                <a:cs typeface="+mn-cs"/>
              </a:rPr>
              <a:t>objektifikace</a:t>
            </a:r>
            <a:r>
              <a:rPr lang="cs-CZ" sz="1200" kern="1200" dirty="0" smtClean="0">
                <a:solidFill>
                  <a:schemeClr val="tx1"/>
                </a:solidFill>
                <a:latin typeface="+mn-lt"/>
                <a:ea typeface="+mn-ea"/>
                <a:cs typeface="+mn-cs"/>
              </a:rPr>
              <a:t> lidské bytosti, neboť tato je zbavena své osobnosti a je redukována na pouhé tělo.Nicméně i tak je třeba vždy posoudit, zda právě takové zpracování není funkční, tedy účelné vzhledem k produktu, který je reklamou nabízen, pokud tomu tak není, bude taková reklama zpravidla snižovat lidskou důstojnost a bude tedy v rozporu se zákonem. </a:t>
            </a:r>
          </a:p>
          <a:p>
            <a:pPr lvl="0"/>
            <a:r>
              <a:rPr lang="cs-CZ" sz="1200" b="1" i="1" kern="1200" dirty="0" smtClean="0">
                <a:solidFill>
                  <a:schemeClr val="tx1"/>
                </a:solidFill>
                <a:latin typeface="+mn-lt"/>
                <a:ea typeface="+mn-ea"/>
                <a:cs typeface="+mn-cs"/>
              </a:rPr>
              <a:t>Využití sexuálně zabarvených prvků</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Obdobně jako u zobrazování nahého lidského je třeba přistupovat k posuzování využívání sexuálně zabarvených prvků v reklamě. Jsou-li použity v souladu s obsahem </a:t>
            </a:r>
            <a:r>
              <a:rPr lang="cs-CZ" sz="1200" kern="1200" dirty="0" err="1" smtClean="0">
                <a:solidFill>
                  <a:schemeClr val="tx1"/>
                </a:solidFill>
                <a:latin typeface="+mn-lt"/>
                <a:ea typeface="+mn-ea"/>
                <a:cs typeface="+mn-cs"/>
              </a:rPr>
              <a:t>reklamya</a:t>
            </a:r>
            <a:r>
              <a:rPr lang="cs-CZ" sz="1200" kern="1200" dirty="0" smtClean="0">
                <a:solidFill>
                  <a:schemeClr val="tx1"/>
                </a:solidFill>
                <a:latin typeface="+mn-lt"/>
                <a:ea typeface="+mn-ea"/>
                <a:cs typeface="+mn-cs"/>
              </a:rPr>
              <a:t> </a:t>
            </a:r>
            <a:r>
              <a:rPr lang="cs-CZ" sz="1200" kern="1200" dirty="0" err="1" smtClean="0">
                <a:solidFill>
                  <a:schemeClr val="tx1"/>
                </a:solidFill>
                <a:latin typeface="+mn-lt"/>
                <a:ea typeface="+mn-ea"/>
                <a:cs typeface="+mn-cs"/>
              </a:rPr>
              <a:t>sdobrým</a:t>
            </a:r>
            <a:r>
              <a:rPr lang="cs-CZ" sz="1200" kern="1200" dirty="0" smtClean="0">
                <a:solidFill>
                  <a:schemeClr val="tx1"/>
                </a:solidFill>
                <a:latin typeface="+mn-lt"/>
                <a:ea typeface="+mn-ea"/>
                <a:cs typeface="+mn-cs"/>
              </a:rPr>
              <a:t> vkusem (např. v reklamě na kondomy), v rozporu s dobrými mravy nutně být nemusí, avšak je-li použit dvojsmyslný text nebo sexuální scéna pouze k přilákání pozornosti, tedy neúčelně z hlediska nabízeného produktu, či jedná-li se o scénu za hranicí vkusu, může být tato reklam posouzena jako v rozporu s dobrými mravy. </a:t>
            </a:r>
          </a:p>
          <a:p>
            <a:pPr lvl="0"/>
            <a:r>
              <a:rPr lang="cs-CZ" sz="1200" b="1" i="1" kern="1200" dirty="0" smtClean="0">
                <a:solidFill>
                  <a:schemeClr val="tx1"/>
                </a:solidFill>
                <a:latin typeface="+mn-lt"/>
                <a:ea typeface="+mn-ea"/>
                <a:cs typeface="+mn-cs"/>
              </a:rPr>
              <a:t>Stereotypní zobrazení</a:t>
            </a:r>
            <a:endParaRPr lang="cs-CZ" sz="1200" kern="1200" dirty="0" smtClean="0">
              <a:solidFill>
                <a:schemeClr val="tx1"/>
              </a:solidFill>
              <a:latin typeface="+mn-lt"/>
              <a:ea typeface="+mn-ea"/>
              <a:cs typeface="+mn-cs"/>
            </a:endParaRPr>
          </a:p>
          <a:p>
            <a:pPr lvl="0"/>
            <a:r>
              <a:rPr lang="cs-CZ" sz="1200" i="1" kern="1200" dirty="0" smtClean="0">
                <a:solidFill>
                  <a:schemeClr val="tx1"/>
                </a:solidFill>
                <a:latin typeface="+mn-lt"/>
                <a:ea typeface="+mn-ea"/>
                <a:cs typeface="+mn-cs"/>
              </a:rPr>
              <a:t>Zobrazení v typických, avšak rovnocenných rolích</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V rozporu s dobrými mravy většinou nebude, pokud jsou v reklamě zobrazováni muži a ženy v odlišných rolích tak, jak to zpravidla odpovídá skutečnosti, a toto rozdělení rolí je společností přijímáno jako bezproblémové. Žádná z rolí není posuzována jako méně významná a obě skupiny svoji roli bez výhrad akceptují, např. vystupuje-li v roli hasiče muž a žena v roli učitelky, nebude reklama zásadně závadná, neboť obě tyto role jsou rovnocenné a jejich obsazení patrně odpovídá statistickému zastoupení pohlaví v těchto pozicích.</a:t>
            </a:r>
          </a:p>
          <a:p>
            <a:pPr lvl="0"/>
            <a:r>
              <a:rPr lang="cs-CZ" sz="1200" i="1" kern="1200" dirty="0" smtClean="0">
                <a:solidFill>
                  <a:schemeClr val="tx1"/>
                </a:solidFill>
                <a:latin typeface="+mn-lt"/>
                <a:ea typeface="+mn-ea"/>
                <a:cs typeface="+mn-cs"/>
              </a:rPr>
              <a:t>Zobrazení v typických, avšak nestejně hodnocených rolích</a:t>
            </a:r>
            <a:endParaRPr lang="cs-CZ" sz="1200" kern="1200" dirty="0" smtClean="0">
              <a:solidFill>
                <a:schemeClr val="tx1"/>
              </a:solidFill>
              <a:latin typeface="+mn-lt"/>
              <a:ea typeface="+mn-ea"/>
              <a:cs typeface="+mn-cs"/>
            </a:endParaRPr>
          </a:p>
          <a:p>
            <a:r>
              <a:rPr lang="cs-CZ" sz="1200" kern="1200" dirty="0" smtClean="0">
                <a:solidFill>
                  <a:schemeClr val="tx1"/>
                </a:solidFill>
                <a:latin typeface="+mn-lt"/>
                <a:ea typeface="+mn-ea"/>
                <a:cs typeface="+mn-cs"/>
              </a:rPr>
              <a:t>Problematičtější je zobrazení žen a mužů v rolích, které sice ve společnosti běžně zastávají, ale společnost oficiálně takové rozdělení rolí či přisuzování charakteristických vlastností na základě příslušnosti k </a:t>
            </a:r>
            <a:r>
              <a:rPr lang="cs-CZ" sz="1200" kern="1200" dirty="0" err="1" smtClean="0">
                <a:solidFill>
                  <a:schemeClr val="tx1"/>
                </a:solidFill>
                <a:latin typeface="+mn-lt"/>
                <a:ea typeface="+mn-ea"/>
                <a:cs typeface="+mn-cs"/>
              </a:rPr>
              <a:t>pohlavínepřijímá</a:t>
            </a:r>
            <a:r>
              <a:rPr lang="cs-CZ" sz="1200" kern="1200" dirty="0" smtClean="0">
                <a:solidFill>
                  <a:schemeClr val="tx1"/>
                </a:solidFill>
                <a:latin typeface="+mn-lt"/>
                <a:ea typeface="+mn-ea"/>
                <a:cs typeface="+mn-cs"/>
              </a:rPr>
              <a:t>. Reklama, která využívá takové zobrazení, může být v rozporu s dobrými mravy, pokud toto zobrazení prokazatelně přispívá k diskriminaci či snižování lidské důstojnosti příslušníků jednoho z pohlaví. Může se jednat např. o reklamu, která zobrazuje v pracovním prostředí muže v nadřízené pozici a ženu v postavení zjevně podřízeném (ač cílem moderní společnosti je dosažení rovnoměrného zastoupení žen a mužů v řídících pozicích) nebo je-li muž v reklamě zobrazen jako nekompetentní postarat se o domácnost či dítě (ač v péči o děti a domácnost by muž a žena měli být rovnocennými partnery).</a:t>
            </a:r>
          </a:p>
          <a:p>
            <a:r>
              <a:rPr lang="cs-CZ" sz="1200" kern="1200" dirty="0" smtClean="0">
                <a:solidFill>
                  <a:schemeClr val="tx1"/>
                </a:solidFill>
                <a:latin typeface="+mn-lt"/>
                <a:ea typeface="+mn-ea"/>
                <a:cs typeface="+mn-cs"/>
              </a:rPr>
              <a:t>Taková zobrazení, která by v konečném důsledku mohla vést k množení stereotypů, které mohou </a:t>
            </a:r>
            <a:r>
              <a:rPr lang="cs-CZ" sz="1200" kern="1200" dirty="0" err="1" smtClean="0">
                <a:solidFill>
                  <a:schemeClr val="tx1"/>
                </a:solidFill>
                <a:latin typeface="+mn-lt"/>
                <a:ea typeface="+mn-ea"/>
                <a:cs typeface="+mn-cs"/>
              </a:rPr>
              <a:t>tvoři</a:t>
            </a:r>
            <a:r>
              <a:rPr lang="cs-CZ" sz="1200" kern="1200" dirty="0" smtClean="0">
                <a:solidFill>
                  <a:schemeClr val="tx1"/>
                </a:solidFill>
                <a:latin typeface="+mn-lt"/>
                <a:ea typeface="+mn-ea"/>
                <a:cs typeface="+mn-cs"/>
              </a:rPr>
              <a:t> prostředí plodící diskriminaci, je třeba pečlivě posuzovat, a překročí-li určitou míru, také proti nim také zasáhnout.  Je však třeba brát v úvahu i určitou reklamní nadsázku a prvek humoru, ne každá reklama, ve které např. muž-popleta není schopen připravit dítěti jídlo a čeká netrpělivě na návrat manželky, je nutně sexistická, a tedy v rozporu se zákonem. Záleží vždy na způsobu zobrazení a celkovém vyznění reklamy.</a:t>
            </a:r>
          </a:p>
          <a:p>
            <a:r>
              <a:rPr lang="cs-CZ" sz="1200" kern="1200" dirty="0" smtClean="0">
                <a:solidFill>
                  <a:schemeClr val="tx1"/>
                </a:solidFill>
                <a:latin typeface="+mn-lt"/>
                <a:ea typeface="+mn-ea"/>
                <a:cs typeface="+mn-cs"/>
              </a:rPr>
              <a:t>  </a:t>
            </a:r>
          </a:p>
          <a:p>
            <a:endParaRPr lang="cs-CZ" dirty="0"/>
          </a:p>
        </p:txBody>
      </p:sp>
      <p:sp>
        <p:nvSpPr>
          <p:cNvPr id="4" name="Zástupný symbol pro číslo snímku 3"/>
          <p:cNvSpPr>
            <a:spLocks noGrp="1"/>
          </p:cNvSpPr>
          <p:nvPr>
            <p:ph type="sldNum" sz="quarter" idx="10"/>
          </p:nvPr>
        </p:nvSpPr>
        <p:spPr/>
        <p:txBody>
          <a:bodyPr/>
          <a:lstStyle/>
          <a:p>
            <a:fld id="{8D881C59-DE19-4453-89E6-DF00EDBB0CF9}" type="slidenum">
              <a:rPr lang="cs-CZ" smtClean="0"/>
              <a:pPr/>
              <a:t>9</a:t>
            </a:fld>
            <a:endParaRPr lang="cs-CZ"/>
          </a:p>
        </p:txBody>
      </p:sp>
    </p:spTree>
    <p:extLst>
      <p:ext uri="{BB962C8B-B14F-4D97-AF65-F5344CB8AC3E}">
        <p14:creationId xmlns:p14="http://schemas.microsoft.com/office/powerpoint/2010/main" val="289742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6215567B-BD6F-4E4A-8F2B-228188C89E2E}" type="datetime1">
              <a:rPr lang="cs-CZ" smtClean="0"/>
              <a:t>24.3.2017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AA0D0FB-6679-4B37-AF6C-4A2522F3D74F}" type="datetime1">
              <a:rPr lang="cs-CZ" smtClean="0"/>
              <a:t>24.3.2017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EAC18F11-DD04-43B2-9892-23FE1F93CB84}" type="datetime1">
              <a:rPr lang="cs-CZ" smtClean="0"/>
              <a:t>24.3.2017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E422D74B-5037-4838-A399-6973000DA797}" type="datetime1">
              <a:rPr lang="cs-CZ" smtClean="0"/>
              <a:t>24.3.2017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41945804-4E0B-4222-89E8-8E5B22FFB505}" type="datetime1">
              <a:rPr lang="cs-CZ" smtClean="0"/>
              <a:t>24.3.2017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979B5B4D-A968-4F34-9DEB-423C9344A682}" type="datetime1">
              <a:rPr lang="cs-CZ" smtClean="0"/>
              <a:t>24.3.2017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0760085B-900D-4CC7-967D-2B7B43B24FE3}" type="datetime1">
              <a:rPr lang="cs-CZ" smtClean="0"/>
              <a:t>24.3.2017</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81F8CBAB-6806-4533-905E-2F7035ECBA95}" type="datetime1">
              <a:rPr lang="cs-CZ" smtClean="0"/>
              <a:t>24.3.2017</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7764D3A2-2C06-4488-B209-8F305CEB2046}" type="datetime1">
              <a:rPr lang="cs-CZ" smtClean="0"/>
              <a:t>24.3.2017</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F2D06E9A-A1E4-4588-B7B6-B8AD136964BB}" type="datetime1">
              <a:rPr lang="cs-CZ" smtClean="0"/>
              <a:t>24.3.2017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4D57CDA9-1F7F-4CF4-94A4-CAAF55D5613D}" type="datetime1">
              <a:rPr lang="cs-CZ" smtClean="0"/>
              <a:t>24.3.2017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DD8587F-2BC3-4B54-A380-D678DDCC245C}"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851C39-3547-4732-9558-1874D63280D1}" type="datetime1">
              <a:rPr lang="cs-CZ" smtClean="0"/>
              <a:t>24.3.2017</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D8587F-2BC3-4B54-A380-D678DDCC245C}"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714348" y="1285860"/>
            <a:ext cx="7772400" cy="1500198"/>
          </a:xfrm>
        </p:spPr>
        <p:txBody>
          <a:bodyPr>
            <a:noAutofit/>
          </a:bodyPr>
          <a:lstStyle/>
          <a:p>
            <a:r>
              <a:rPr lang="cs-CZ" sz="2800" b="1" dirty="0" smtClean="0"/>
              <a:t>Metodika MPO k sexistické reklamě</a:t>
            </a:r>
            <a:br>
              <a:rPr lang="cs-CZ" sz="2800" b="1" dirty="0" smtClean="0"/>
            </a:br>
            <a:r>
              <a:rPr lang="cs-CZ" sz="2800" b="1" dirty="0" smtClean="0"/>
              <a:t>Dozorová a rozhodovací činnost KŽÚ</a:t>
            </a:r>
            <a:br>
              <a:rPr lang="cs-CZ" sz="2800" b="1" dirty="0" smtClean="0"/>
            </a:br>
            <a:endParaRPr lang="cs-CZ" sz="2800" b="1" dirty="0"/>
          </a:p>
        </p:txBody>
      </p:sp>
      <p:sp>
        <p:nvSpPr>
          <p:cNvPr id="3" name="Podnadpis 2"/>
          <p:cNvSpPr>
            <a:spLocks noGrp="1"/>
          </p:cNvSpPr>
          <p:nvPr>
            <p:ph type="subTitle" idx="1"/>
          </p:nvPr>
        </p:nvSpPr>
        <p:spPr/>
        <p:txBody>
          <a:bodyPr>
            <a:normAutofit/>
          </a:bodyPr>
          <a:lstStyle/>
          <a:p>
            <a:r>
              <a:rPr lang="cs-CZ" sz="2000" dirty="0" smtClean="0"/>
              <a:t>JUDr. V. Urban </a:t>
            </a:r>
            <a:endParaRPr lang="cs-CZ" sz="2000" dirty="0"/>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1</a:t>
            </a:fld>
            <a:endParaRPr lang="cs-CZ"/>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53966"/>
          </a:xfrm>
        </p:spPr>
        <p:txBody>
          <a:bodyPr>
            <a:normAutofit fontScale="90000"/>
          </a:bodyPr>
          <a:lstStyle/>
          <a:p>
            <a:r>
              <a:rPr lang="cs-CZ" sz="2400" dirty="0" smtClean="0"/>
              <a:t> </a:t>
            </a:r>
            <a:endParaRPr lang="cs-CZ" sz="2400" dirty="0"/>
          </a:p>
        </p:txBody>
      </p:sp>
      <p:sp>
        <p:nvSpPr>
          <p:cNvPr id="3" name="Zástupný symbol pro obsah 2"/>
          <p:cNvSpPr>
            <a:spLocks noGrp="1"/>
          </p:cNvSpPr>
          <p:nvPr>
            <p:ph idx="1"/>
          </p:nvPr>
        </p:nvSpPr>
        <p:spPr>
          <a:xfrm>
            <a:off x="457200" y="428604"/>
            <a:ext cx="8229600" cy="5697559"/>
          </a:xfrm>
        </p:spPr>
        <p:txBody>
          <a:bodyPr>
            <a:normAutofit/>
          </a:bodyPr>
          <a:lstStyle/>
          <a:p>
            <a:pPr marL="457200" indent="-457200">
              <a:spcAft>
                <a:spcPts val="600"/>
              </a:spcAft>
            </a:pPr>
            <a:endParaRPr lang="cs-CZ" sz="2000" dirty="0" smtClean="0"/>
          </a:p>
          <a:p>
            <a:pPr marL="457200" indent="-457200" algn="just">
              <a:spcAft>
                <a:spcPts val="600"/>
              </a:spcAft>
            </a:pPr>
            <a:r>
              <a:rPr lang="cs-CZ" sz="2000" b="1" dirty="0" smtClean="0"/>
              <a:t>MI dává návod k tomu, jak rozeznat nejčastější druhy sexistické reklamy (užití lidského těla v souvislosti /bez souvislosti s  nabízeným produktem, zobrazování části těla, využívání sexuálně zabarvených prvků v reklamě, závadné stereotypní zobrazování mužů a žen)</a:t>
            </a:r>
          </a:p>
          <a:p>
            <a:pPr marL="457200" indent="-457200" algn="just">
              <a:spcAft>
                <a:spcPts val="600"/>
              </a:spcAft>
            </a:pPr>
            <a:r>
              <a:rPr lang="cs-CZ" sz="2000" b="1" dirty="0" smtClean="0"/>
              <a:t>obsahuje některá upozornění k formální stránce případného rozhodnutí  o  tom, že reklama je sexistická</a:t>
            </a:r>
          </a:p>
          <a:p>
            <a:pPr marL="457200" indent="-457200" algn="just"/>
            <a:r>
              <a:rPr lang="cs-CZ" sz="2000" b="1" dirty="0" smtClean="0"/>
              <a:t>odkazuje na materiály na  internetu, ze kterých lze k dané problematice čerpat určité informace</a:t>
            </a:r>
          </a:p>
          <a:p>
            <a:pPr marL="457200" indent="-457200" algn="just"/>
            <a:r>
              <a:rPr lang="cs-CZ" sz="2000" b="1" dirty="0" smtClean="0"/>
              <a:t>MPO poskytuje ve věci konzultace, podává výkladová stanoviska,    zodpovídá dotazy, apod.</a:t>
            </a:r>
          </a:p>
          <a:p>
            <a:endParaRPr lang="cs-CZ" sz="2000" b="1" dirty="0"/>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10</a:t>
            </a:fld>
            <a:endParaRPr lang="cs-CZ"/>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725470"/>
          </a:xfrm>
        </p:spPr>
        <p:txBody>
          <a:bodyPr>
            <a:normAutofit/>
          </a:bodyPr>
          <a:lstStyle/>
          <a:p>
            <a:r>
              <a:rPr lang="cs-CZ" sz="2400" b="1" dirty="0" smtClean="0"/>
              <a:t>Rozhodování MPO v odvolacím řízení (porušení § 2 odst. 3 ZRR</a:t>
            </a:r>
            <a:r>
              <a:rPr lang="cs-CZ" sz="2400" dirty="0" smtClean="0"/>
              <a:t>) </a:t>
            </a:r>
            <a:endParaRPr lang="cs-CZ" sz="2400" dirty="0"/>
          </a:p>
        </p:txBody>
      </p:sp>
      <p:sp>
        <p:nvSpPr>
          <p:cNvPr id="3" name="Zástupný symbol pro obsah 2"/>
          <p:cNvSpPr>
            <a:spLocks noGrp="1"/>
          </p:cNvSpPr>
          <p:nvPr>
            <p:ph idx="1"/>
          </p:nvPr>
        </p:nvSpPr>
        <p:spPr>
          <a:xfrm>
            <a:off x="457200" y="1000108"/>
            <a:ext cx="8229600" cy="5126055"/>
          </a:xfrm>
        </p:spPr>
        <p:txBody>
          <a:bodyPr>
            <a:normAutofit fontScale="85000" lnSpcReduction="20000"/>
          </a:bodyPr>
          <a:lstStyle/>
          <a:p>
            <a:pPr marL="285750" indent="-285750" algn="just"/>
            <a:r>
              <a:rPr lang="cs-CZ" sz="2000" b="1" dirty="0" smtClean="0"/>
              <a:t>v období 2013 – 2016  byla MPO doručena celkem 4 odvolání  proti rozhodnutím o pokutě za reklamu, která je v rozporu s dobrými mravy (porušení § 2 odst. 3 ZRR), ve všech případech se jednalo o sexistickou reklamu, ve všech případech bylo prvoinstanční rozhodnutí potvrzeno</a:t>
            </a:r>
          </a:p>
          <a:p>
            <a:pPr marL="285750" indent="-285750" algn="just"/>
            <a:r>
              <a:rPr lang="cs-CZ" sz="2000" b="1" dirty="0" smtClean="0"/>
              <a:t>v jednom případě byla proti rozhodnutí MPO o zamítnutí odvolání podána žaloba, jednání soudu zatím nebylo nařízeno</a:t>
            </a:r>
          </a:p>
          <a:p>
            <a:pPr marL="285750" indent="-285750" algn="just"/>
            <a:r>
              <a:rPr lang="cs-CZ" sz="2000" b="1" dirty="0" smtClean="0"/>
              <a:t>I. případ - reklama  propagující pomaturitní kurzy a jazykové studium obsahující vyobrazení obézního a plešatého muže bez košile a s doutníkem v puse a atraktivní dívku s rozevlátými vlasy  + text „dostal jsem ji jazykem“ </a:t>
            </a:r>
          </a:p>
          <a:p>
            <a:pPr marL="285750" indent="-285750" algn="just"/>
            <a:r>
              <a:rPr lang="cs-CZ" sz="2000" b="1" dirty="0" smtClean="0"/>
              <a:t>II. případ-reklama  na notebooky s vyobrazením mladé ženy v minisukni, stojící v předklonu, má na  sobě těsné tričko s vyrýsovaným  poprsím + text „zvládne v práci všechny polohy“ a „</a:t>
            </a:r>
            <a:r>
              <a:rPr lang="cs-CZ" sz="2000" b="1" dirty="0" err="1" smtClean="0"/>
              <a:t>néé</a:t>
            </a:r>
            <a:r>
              <a:rPr lang="cs-CZ" sz="2000" b="1" dirty="0" smtClean="0"/>
              <a:t>  ona, ale ON“ – myšleno propagovaný počítač</a:t>
            </a:r>
          </a:p>
          <a:p>
            <a:pPr marL="285750" indent="-285750" algn="just"/>
            <a:r>
              <a:rPr lang="cs-CZ" sz="2000" b="1" dirty="0" smtClean="0"/>
              <a:t>III. Případ reklama na motoristické oblečení s vyobrazením  nahé ženy v nedůstojných pozicích (jako  stojan na lampu, na kolenou s přílbou na hlavě, na zádech má desku stolku…)</a:t>
            </a:r>
          </a:p>
          <a:p>
            <a:pPr marL="285750" indent="-285750" algn="just"/>
            <a:r>
              <a:rPr lang="cs-CZ" sz="2000" b="1" dirty="0" smtClean="0"/>
              <a:t>IV. případ reklama na činnost zastavárny, na plakátku propagujícím zastavárnu je vyobrazení   nahé ženy</a:t>
            </a:r>
          </a:p>
          <a:p>
            <a:pPr marL="0" indent="0" algn="just">
              <a:spcBef>
                <a:spcPts val="0"/>
              </a:spcBef>
              <a:spcAft>
                <a:spcPts val="0"/>
              </a:spcAft>
              <a:buNone/>
            </a:pPr>
            <a:endParaRPr lang="cs-CZ" sz="2000" dirty="0" smtClean="0"/>
          </a:p>
          <a:p>
            <a:pPr marL="0" indent="0" algn="just">
              <a:spcBef>
                <a:spcPts val="0"/>
              </a:spcBef>
              <a:spcAft>
                <a:spcPts val="0"/>
              </a:spcAft>
              <a:buNone/>
            </a:pPr>
            <a:r>
              <a:rPr lang="cs-CZ" sz="2000" dirty="0" smtClean="0"/>
              <a:t>Žaloba podána jen v 1 případě (reklama na  motoristické oblečení), žalobce se brání tím, že chtěl zdůraznit, že se jedná o výlučně mužský svět, že zaujetí nabízeným zbožím je takové, že si muž nevšimne ani atraktivní ženy;</a:t>
            </a:r>
          </a:p>
          <a:p>
            <a:pPr marL="0" indent="0">
              <a:spcBef>
                <a:spcPts val="0"/>
              </a:spcBef>
              <a:spcAft>
                <a:spcPts val="0"/>
              </a:spcAft>
              <a:buNone/>
            </a:pPr>
            <a:endParaRPr lang="cs-CZ" sz="2000" dirty="0" smtClean="0"/>
          </a:p>
          <a:p>
            <a:pPr marL="0" indent="0">
              <a:spcBef>
                <a:spcPts val="0"/>
              </a:spcBef>
              <a:spcAft>
                <a:spcPts val="0"/>
              </a:spcAft>
              <a:buNone/>
            </a:pPr>
            <a:r>
              <a:rPr lang="cs-CZ" sz="2000" dirty="0" smtClean="0"/>
              <a:t>soud  dosud nenařídil jednání,  názor  soudu na tuto reklamu tedy není znám</a:t>
            </a:r>
          </a:p>
          <a:p>
            <a:pPr marL="285750" indent="-285750"/>
            <a:endParaRPr lang="cs-CZ" sz="2000" dirty="0" smtClean="0"/>
          </a:p>
          <a:p>
            <a:pPr marL="285750" indent="-285750"/>
            <a:endParaRPr lang="cs-CZ" sz="2000" dirty="0"/>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11</a:t>
            </a:fld>
            <a:endParaRPr lang="cs-CZ"/>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2400" b="1" dirty="0" smtClean="0"/>
              <a:t>Shrnutí problematiky sexismu v reklamě (obsah prezentace) </a:t>
            </a:r>
            <a:endParaRPr lang="cs-CZ" sz="2400" b="1" dirty="0"/>
          </a:p>
        </p:txBody>
      </p:sp>
      <p:sp>
        <p:nvSpPr>
          <p:cNvPr id="3" name="Zástupný symbol pro obsah 2"/>
          <p:cNvSpPr>
            <a:spLocks noGrp="1"/>
          </p:cNvSpPr>
          <p:nvPr>
            <p:ph idx="1"/>
          </p:nvPr>
        </p:nvSpPr>
        <p:spPr>
          <a:xfrm>
            <a:off x="457200" y="1071546"/>
            <a:ext cx="8229600" cy="5054617"/>
          </a:xfrm>
        </p:spPr>
        <p:txBody>
          <a:bodyPr>
            <a:normAutofit fontScale="92500" lnSpcReduction="20000"/>
          </a:bodyPr>
          <a:lstStyle/>
          <a:p>
            <a:pPr algn="just"/>
            <a:r>
              <a:rPr lang="cs-CZ" sz="1800" b="1" dirty="0" smtClean="0"/>
              <a:t>„sexistická“ reklama  - v rámci ZRR výhradně souvislost s obecnou úpravou zákazu reklamy, jež je obsažena v § 2 odst. 3 cit. zákona</a:t>
            </a:r>
          </a:p>
          <a:p>
            <a:pPr algn="just"/>
            <a:r>
              <a:rPr lang="cs-CZ" sz="1800" b="1" dirty="0" smtClean="0"/>
              <a:t>sexistická reklama nesmí být v rozporu s dobrými mravy (podle judikatury NSS  je v rozporu s dobrými mravy jakákoliv diskriminace, tedy i diskriminace na základě pohlaví; v souladu s dobrými mravy není ani snižování lidské důstojnosti)</a:t>
            </a:r>
          </a:p>
          <a:p>
            <a:pPr algn="just"/>
            <a:r>
              <a:rPr lang="cs-CZ" sz="1800" b="1" dirty="0" smtClean="0"/>
              <a:t>pojmy „dobré mravy“ a „sexismus“ nejsou právem přesně definovány</a:t>
            </a:r>
          </a:p>
          <a:p>
            <a:pPr algn="just"/>
            <a:r>
              <a:rPr lang="cs-CZ" sz="1800" b="1" dirty="0" smtClean="0"/>
              <a:t>sexismus obecně  = nerovné zacházení na základě pohlaví, typ diskriminace, který se v reklamě projevuje tím, že např. ponižuje, zesměšňuje nebo znevažuje ženy (a řidčeji i muže) s využitím stereotypů, anebo jako sexuální </a:t>
            </a:r>
            <a:r>
              <a:rPr lang="cs-CZ" sz="1800" b="1" dirty="0" err="1" smtClean="0"/>
              <a:t>objektifikace</a:t>
            </a:r>
            <a:r>
              <a:rPr lang="cs-CZ" sz="1800" b="1" dirty="0" smtClean="0"/>
              <a:t> ( formou sexismu je zobrazování osob jako objektů, nikoliv subjektů)</a:t>
            </a:r>
          </a:p>
          <a:p>
            <a:pPr algn="just"/>
            <a:r>
              <a:rPr lang="cs-CZ" sz="1800" b="1" dirty="0"/>
              <a:t>důležité, zda zobrazení lidského těla má nějakou souvislost s nabízeným výrobkem či </a:t>
            </a:r>
            <a:r>
              <a:rPr lang="cs-CZ" sz="1800" b="1" dirty="0" smtClean="0"/>
              <a:t>službou</a:t>
            </a:r>
          </a:p>
          <a:p>
            <a:pPr algn="just"/>
            <a:r>
              <a:rPr lang="cs-CZ" sz="1800" b="1" dirty="0" smtClean="0"/>
              <a:t>k diskriminaci z důvodu pohlaví dochází na základě stereotypních představ o rolích a charakteristikách osob</a:t>
            </a:r>
          </a:p>
          <a:p>
            <a:pPr algn="just"/>
            <a:r>
              <a:rPr lang="cs-CZ" sz="1800" b="1" dirty="0" smtClean="0"/>
              <a:t>existují určitá zobrazení či situace, které mohou indikovat, že existuje možnost, že reklama je sexistická</a:t>
            </a:r>
          </a:p>
          <a:p>
            <a:pPr algn="just"/>
            <a:r>
              <a:rPr lang="cs-CZ" sz="1800" b="1" dirty="0" smtClean="0"/>
              <a:t>v konkrétních případech musí orgán dozoru vždy nejen konstatovat, že reklama obsahuje sexistický prvek, ale také popsat, v čem sexismus reklamy spočívá a dovodit, proč je právě z toho důvodu reklama v rozporu s dobrými mravy a tedy i v rozporu se zákonem; KŽÚ tedy musí sám vyhodnotit, zda reklama je či není v rozporu se zákonem a řádně své stanovisko odůvodnit </a:t>
            </a:r>
          </a:p>
          <a:p>
            <a:endParaRPr lang="cs-CZ" sz="1800" dirty="0" smtClean="0"/>
          </a:p>
          <a:p>
            <a:endParaRPr lang="cs-CZ" sz="2000" dirty="0"/>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12</a:t>
            </a:fld>
            <a:endParaRPr lang="cs-CZ"/>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2400" b="1" dirty="0" smtClean="0"/>
              <a:t>Orgány dozoru podle zákona č. 40/1995 Sb., o regulaci reklamy </a:t>
            </a:r>
            <a:br>
              <a:rPr lang="cs-CZ" sz="2400" b="1" dirty="0" smtClean="0"/>
            </a:br>
            <a:r>
              <a:rPr lang="cs-CZ" sz="2400" b="1" dirty="0" smtClean="0"/>
              <a:t>(§ 7 ZRR)</a:t>
            </a:r>
            <a:endParaRPr lang="cs-CZ" sz="2400" b="1" dirty="0"/>
          </a:p>
        </p:txBody>
      </p:sp>
      <p:sp>
        <p:nvSpPr>
          <p:cNvPr id="3" name="Zástupný symbol pro obsah 2"/>
          <p:cNvSpPr>
            <a:spLocks noGrp="1"/>
          </p:cNvSpPr>
          <p:nvPr>
            <p:ph idx="1"/>
          </p:nvPr>
        </p:nvSpPr>
        <p:spPr/>
        <p:txBody>
          <a:bodyPr>
            <a:normAutofit fontScale="85000" lnSpcReduction="10000"/>
          </a:bodyPr>
          <a:lstStyle/>
          <a:p>
            <a:pPr algn="just"/>
            <a:r>
              <a:rPr lang="cs-CZ" sz="2400" b="1" dirty="0" smtClean="0"/>
              <a:t>Rada pro rozhlasové a televizní vysílání (veškerá reklama v R a TV vysílání + audiovizuální mediální služby na  vyžádání)</a:t>
            </a:r>
          </a:p>
          <a:p>
            <a:pPr algn="just"/>
            <a:r>
              <a:rPr lang="cs-CZ" sz="2400" b="1" dirty="0" smtClean="0"/>
              <a:t>Státní ústav pro kontrolu léčiv  (humánní léčivé přípravky, lidské tkáně a buňky)</a:t>
            </a:r>
          </a:p>
          <a:p>
            <a:pPr algn="just"/>
            <a:r>
              <a:rPr lang="cs-CZ" sz="2400" b="1" dirty="0" smtClean="0"/>
              <a:t>Ministerstvo zdravotnictví (zdravotní služby)</a:t>
            </a:r>
          </a:p>
          <a:p>
            <a:pPr algn="just"/>
            <a:r>
              <a:rPr lang="cs-CZ" sz="2400" b="1" dirty="0" smtClean="0"/>
              <a:t>Ústřední kontrolní a zkušební ústav zemědělský (přípravky na ochranu rostlin)</a:t>
            </a:r>
          </a:p>
          <a:p>
            <a:pPr algn="just"/>
            <a:r>
              <a:rPr lang="cs-CZ" sz="2400" b="1" dirty="0" smtClean="0"/>
              <a:t>Ústav pro státní kontrolu veterinárních biopreparátů a léčiv (veterinární léčivé přípravky)</a:t>
            </a:r>
          </a:p>
          <a:p>
            <a:pPr algn="just"/>
            <a:r>
              <a:rPr lang="cs-CZ" sz="2400" b="1" dirty="0" smtClean="0"/>
              <a:t>Úřad pro ochranu osobních údajů (nevyžádaná R šířená elektronicky)</a:t>
            </a:r>
          </a:p>
          <a:p>
            <a:pPr algn="just"/>
            <a:r>
              <a:rPr lang="cs-CZ" sz="2400" b="1" dirty="0" smtClean="0"/>
              <a:t>Státní zemědělská a potravinářská inspekce (reklama na potraviny ve vazbě na evropské předpisy)</a:t>
            </a:r>
          </a:p>
          <a:p>
            <a:pPr algn="just"/>
            <a:r>
              <a:rPr lang="cs-CZ" sz="2400" b="1" dirty="0" smtClean="0"/>
              <a:t>Celní úřady (nepovolené nebo neoznámené loterie a jiné podobné hry)</a:t>
            </a:r>
          </a:p>
          <a:p>
            <a:pPr algn="just"/>
            <a:r>
              <a:rPr lang="cs-CZ" sz="2400" b="1" dirty="0" smtClean="0"/>
              <a:t>KŽÚ (vše ostatní)</a:t>
            </a:r>
          </a:p>
          <a:p>
            <a:endParaRPr lang="cs-CZ" sz="2400" dirty="0"/>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2</a:t>
            </a:fld>
            <a:endParaRPr lang="cs-CZ"/>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2910" y="571480"/>
            <a:ext cx="8043890" cy="5554683"/>
          </a:xfrm>
        </p:spPr>
        <p:txBody>
          <a:bodyPr>
            <a:normAutofit fontScale="92500" lnSpcReduction="20000"/>
          </a:bodyPr>
          <a:lstStyle/>
          <a:p>
            <a:pPr algn="just"/>
            <a:r>
              <a:rPr lang="cs-CZ" sz="2000" b="1" dirty="0" smtClean="0"/>
              <a:t>Jednotlivé dozorové orgány (kromě RRTV a KŽÚ)  mají působnost omezenou na určitou komoditu, nicméně dozorují nejen speciální regulaci pro tuto komoditu, ale i (většinou) obecnou regulaci</a:t>
            </a:r>
          </a:p>
          <a:p>
            <a:pPr algn="just"/>
            <a:r>
              <a:rPr lang="cs-CZ" sz="2000" b="1" dirty="0" smtClean="0"/>
              <a:t>Obecná regulace reklamy je obsažena v § 2 ZRR – zakázaná je mj. reklama, která je v rozporu s dobrými mravy</a:t>
            </a:r>
          </a:p>
          <a:p>
            <a:pPr algn="just"/>
            <a:r>
              <a:rPr lang="cs-CZ" sz="2000" b="1" dirty="0" smtClean="0"/>
              <a:t>Rozpor  s dobrými mravy v reklamě hodnotí více orgánů dozoru, nejčastěji ale KŽÚ a RRTV; v případě hodnocení reklamy nelze reklamu posuzovat izolovaně, ale je nutno k ní přistupovat komplexně (</a:t>
            </a:r>
            <a:r>
              <a:rPr lang="cs-CZ" sz="2000" b="1" dirty="0" err="1" smtClean="0"/>
              <a:t>zj</a:t>
            </a:r>
            <a:r>
              <a:rPr lang="cs-CZ" sz="2000" b="1" dirty="0" smtClean="0"/>
              <a:t>. Jak ke grafickému zpracování, tak k doprovodnému textu   </a:t>
            </a:r>
          </a:p>
          <a:p>
            <a:pPr algn="just"/>
            <a:r>
              <a:rPr lang="cs-CZ" sz="2000" b="1" dirty="0" smtClean="0"/>
              <a:t>§ 2 odst. 3 ZRR – demonstrativní (</a:t>
            </a:r>
            <a:r>
              <a:rPr lang="cs-CZ" sz="2000" b="1" dirty="0" err="1" smtClean="0"/>
              <a:t>příkladmý</a:t>
            </a:r>
            <a:r>
              <a:rPr lang="cs-CZ" sz="2000" b="1" dirty="0" smtClean="0"/>
              <a:t>) výčet toho, v čem může rozpor s dobrými mravy spočívat:</a:t>
            </a:r>
          </a:p>
          <a:p>
            <a:pPr algn="just">
              <a:buNone/>
            </a:pPr>
            <a:r>
              <a:rPr lang="cs-CZ" sz="2000" b="1" dirty="0" smtClean="0"/>
              <a:t>-     diskriminace z důvodů rasy, pohlaví nebo národnosti,</a:t>
            </a:r>
          </a:p>
          <a:p>
            <a:pPr algn="just">
              <a:buFontTx/>
              <a:buChar char="-"/>
            </a:pPr>
            <a:r>
              <a:rPr lang="cs-CZ" sz="2000" b="1" dirty="0" smtClean="0"/>
              <a:t>napadání náboženského nebo národnostního cítění, </a:t>
            </a:r>
          </a:p>
          <a:p>
            <a:pPr algn="just">
              <a:buFontTx/>
              <a:buChar char="-"/>
            </a:pPr>
            <a:r>
              <a:rPr lang="cs-CZ" sz="2000" b="1" dirty="0" smtClean="0"/>
              <a:t>ohrožování mravnosti obecně nepřijatelným způsobem, </a:t>
            </a:r>
          </a:p>
          <a:p>
            <a:pPr algn="just">
              <a:buFontTx/>
              <a:buChar char="-"/>
            </a:pPr>
            <a:r>
              <a:rPr lang="cs-CZ" sz="2000" b="1" dirty="0" smtClean="0"/>
              <a:t>snižování lidské důstojnosti, </a:t>
            </a:r>
          </a:p>
          <a:p>
            <a:pPr algn="just">
              <a:buFontTx/>
              <a:buChar char="-"/>
            </a:pPr>
            <a:r>
              <a:rPr lang="cs-CZ" sz="2000" b="1" dirty="0" smtClean="0"/>
              <a:t>užití prvků pornografie nebo násilí, </a:t>
            </a:r>
          </a:p>
          <a:p>
            <a:pPr algn="just">
              <a:buFontTx/>
              <a:buChar char="-"/>
            </a:pPr>
            <a:r>
              <a:rPr lang="cs-CZ" sz="2000" b="1" dirty="0" smtClean="0"/>
              <a:t>využití motivu strachu</a:t>
            </a:r>
          </a:p>
          <a:p>
            <a:pPr marL="0" indent="0" algn="just">
              <a:buNone/>
            </a:pPr>
            <a:r>
              <a:rPr lang="cs-CZ" sz="2000" dirty="0" smtClean="0"/>
              <a:t>(k tomu viz např. judikatura NSS  - rozsudek č. j. 5 As 32/2007 – 83, reklama </a:t>
            </a:r>
            <a:r>
              <a:rPr lang="cs-CZ" sz="2000" smtClean="0"/>
              <a:t>sprvky</a:t>
            </a:r>
            <a:r>
              <a:rPr lang="cs-CZ" sz="2000" dirty="0" smtClean="0"/>
              <a:t> pornografie a rozsudek č. j.  1 As 46/2013 – 44, diskriminace v reklamě,  snížení lidské důstojnosti)</a:t>
            </a:r>
          </a:p>
          <a:p>
            <a:endParaRPr lang="cs-CZ" sz="2000" dirty="0" smtClean="0"/>
          </a:p>
          <a:p>
            <a:endParaRPr lang="cs-CZ" sz="2000" b="1" dirty="0" smtClean="0"/>
          </a:p>
          <a:p>
            <a:endParaRPr lang="cs-CZ" dirty="0"/>
          </a:p>
        </p:txBody>
      </p:sp>
      <p:sp>
        <p:nvSpPr>
          <p:cNvPr id="4" name="Zástupný symbol pro číslo snímku 3"/>
          <p:cNvSpPr>
            <a:spLocks noGrp="1"/>
          </p:cNvSpPr>
          <p:nvPr>
            <p:ph type="sldNum" sz="quarter" idx="12"/>
          </p:nvPr>
        </p:nvSpPr>
        <p:spPr/>
        <p:txBody>
          <a:bodyPr/>
          <a:lstStyle/>
          <a:p>
            <a:fld id="{ADD8587F-2BC3-4B54-A380-D678DDCC245C}" type="slidenum">
              <a:rPr lang="cs-CZ" smtClean="0"/>
              <a:pPr/>
              <a:t>3</a:t>
            </a:fld>
            <a:endParaRPr lang="cs-CZ"/>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71472" y="357166"/>
            <a:ext cx="8186766" cy="774744"/>
          </a:xfrm>
        </p:spPr>
        <p:txBody>
          <a:bodyPr>
            <a:normAutofit/>
          </a:bodyPr>
          <a:lstStyle/>
          <a:p>
            <a:r>
              <a:rPr lang="cs-CZ" sz="2400" b="1" dirty="0" smtClean="0"/>
              <a:t>Pojem sexismu</a:t>
            </a:r>
            <a:endParaRPr lang="cs-CZ" sz="2400" b="1" dirty="0"/>
          </a:p>
        </p:txBody>
      </p:sp>
      <p:sp>
        <p:nvSpPr>
          <p:cNvPr id="3" name="Zástupný symbol pro obsah 2"/>
          <p:cNvSpPr>
            <a:spLocks noGrp="1"/>
          </p:cNvSpPr>
          <p:nvPr>
            <p:ph idx="1"/>
          </p:nvPr>
        </p:nvSpPr>
        <p:spPr>
          <a:xfrm>
            <a:off x="457200" y="1000108"/>
            <a:ext cx="8229600" cy="5126055"/>
          </a:xfrm>
        </p:spPr>
        <p:txBody>
          <a:bodyPr>
            <a:normAutofit/>
          </a:bodyPr>
          <a:lstStyle/>
          <a:p>
            <a:endParaRPr lang="cs-CZ" sz="2000" dirty="0" smtClean="0"/>
          </a:p>
          <a:p>
            <a:pPr algn="just"/>
            <a:r>
              <a:rPr lang="cs-CZ" sz="2000" b="1" dirty="0" smtClean="0"/>
              <a:t>Sexismus je pojem právem nedefinovaný</a:t>
            </a:r>
          </a:p>
          <a:p>
            <a:pPr algn="just"/>
            <a:r>
              <a:rPr lang="cs-CZ" sz="2000" b="1" dirty="0" smtClean="0"/>
              <a:t>Obecné vymezení: nerovné zacházení na základě pohlaví, typ diskriminace, který se v reklamě projevuje tím, že např. ponižuje, zesměšňuje nebo znevažuje ženy (a řidčeji i muže) s využitím stereotypů, anebo jako sexuální </a:t>
            </a:r>
            <a:r>
              <a:rPr lang="cs-CZ" sz="2000" b="1" dirty="0" err="1" smtClean="0"/>
              <a:t>objektifikace</a:t>
            </a:r>
            <a:r>
              <a:rPr lang="cs-CZ" sz="2000" b="1" dirty="0" smtClean="0"/>
              <a:t>.</a:t>
            </a:r>
          </a:p>
          <a:p>
            <a:pPr algn="just"/>
            <a:r>
              <a:rPr lang="cs-CZ" sz="2000" b="1" dirty="0" smtClean="0"/>
              <a:t>Sexismus je tedy možno definovat jako otevřené nebo skryté vyjádření nižší hodnoty žen vůči mužům nebo naopak. </a:t>
            </a:r>
          </a:p>
          <a:p>
            <a:pPr algn="just"/>
            <a:r>
              <a:rPr lang="cs-CZ" sz="2000" b="1" dirty="0" smtClean="0"/>
              <a:t>Reklama obsahuje sexismus, pokud přímo či nepřímo uvádí či staví na předpokladu, že jedno z pohlaví, zpravidla ženy, je méně důležité nebo schopné než pohlaví druhé. Formou sexismu je zobrazování osob jako objektů, nikoliv subjektů, tedy redukce lidské osoby na tělesnou schránku, opomíjení její osobnosti a popírání s tím související důstojnosti a hodnoty dané osoby (sexuální </a:t>
            </a:r>
            <a:r>
              <a:rPr lang="cs-CZ" sz="2000" b="1" dirty="0" err="1" smtClean="0"/>
              <a:t>objektifikace</a:t>
            </a:r>
            <a:r>
              <a:rPr lang="cs-CZ" sz="2000" dirty="0" smtClean="0"/>
              <a:t>). </a:t>
            </a:r>
          </a:p>
          <a:p>
            <a:pPr algn="just"/>
            <a:endParaRPr lang="cs-CZ" dirty="0"/>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4</a:t>
            </a:fld>
            <a:endParaRPr lang="cs-CZ"/>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0034" y="285728"/>
            <a:ext cx="8186766" cy="571504"/>
          </a:xfrm>
        </p:spPr>
        <p:txBody>
          <a:bodyPr>
            <a:normAutofit/>
          </a:bodyPr>
          <a:lstStyle/>
          <a:p>
            <a:r>
              <a:rPr lang="cs-CZ" sz="2400" b="1" dirty="0" smtClean="0"/>
              <a:t>Sexismus – užití v reklamě</a:t>
            </a:r>
            <a:endParaRPr lang="cs-CZ" sz="2400" b="1" dirty="0"/>
          </a:p>
        </p:txBody>
      </p:sp>
      <p:sp>
        <p:nvSpPr>
          <p:cNvPr id="3" name="Zástupný symbol pro obsah 2"/>
          <p:cNvSpPr>
            <a:spLocks noGrp="1"/>
          </p:cNvSpPr>
          <p:nvPr>
            <p:ph idx="1"/>
          </p:nvPr>
        </p:nvSpPr>
        <p:spPr>
          <a:xfrm>
            <a:off x="457200" y="928670"/>
            <a:ext cx="8229600" cy="5197493"/>
          </a:xfrm>
        </p:spPr>
        <p:txBody>
          <a:bodyPr>
            <a:normAutofit lnSpcReduction="10000"/>
          </a:bodyPr>
          <a:lstStyle/>
          <a:p>
            <a:endParaRPr lang="cs-CZ" sz="2000" dirty="0" smtClean="0"/>
          </a:p>
          <a:p>
            <a:pPr algn="just"/>
            <a:r>
              <a:rPr lang="cs-CZ" sz="1600" b="1" dirty="0" smtClean="0"/>
              <a:t>Užití tohoto pojmu v reklamě je podřazováno pod „rozpor s dobrými mravy“</a:t>
            </a:r>
          </a:p>
          <a:p>
            <a:pPr algn="just"/>
            <a:r>
              <a:rPr lang="cs-CZ" sz="1600" b="1" dirty="0" smtClean="0"/>
              <a:t>Může se jednat o:</a:t>
            </a:r>
          </a:p>
          <a:p>
            <a:pPr algn="just">
              <a:buFontTx/>
              <a:buChar char="-"/>
            </a:pPr>
            <a:r>
              <a:rPr lang="cs-CZ" sz="1600" b="1" dirty="0" smtClean="0"/>
              <a:t>diskriminaci na základě pohlaví (zesměšňování, snižování, nevhodné užití stereotypů…)</a:t>
            </a:r>
          </a:p>
          <a:p>
            <a:pPr algn="just">
              <a:buFontTx/>
              <a:buChar char="-"/>
            </a:pPr>
            <a:r>
              <a:rPr lang="cs-CZ" sz="1600" b="1" dirty="0" smtClean="0"/>
              <a:t>užití lidského těla bez zřejmé souvislosti s nabízeným produktem nebo </a:t>
            </a:r>
          </a:p>
          <a:p>
            <a:pPr algn="just">
              <a:buNone/>
            </a:pPr>
            <a:r>
              <a:rPr lang="cs-CZ" sz="1600" b="1" dirty="0" smtClean="0"/>
              <a:t>       v sexuálně vyzývavém postoji nebo ve sporém odění, případně kombinace obojího</a:t>
            </a:r>
          </a:p>
          <a:p>
            <a:pPr algn="just">
              <a:buFontTx/>
              <a:buChar char="-"/>
            </a:pPr>
            <a:r>
              <a:rPr lang="cs-CZ" sz="1600" b="1" dirty="0" smtClean="0"/>
              <a:t> vyobrazení, které „ohrožuje obecně nepřijatelným způsobem mravnost“</a:t>
            </a:r>
          </a:p>
          <a:p>
            <a:pPr algn="just">
              <a:buFontTx/>
              <a:buChar char="-"/>
            </a:pPr>
            <a:r>
              <a:rPr lang="cs-CZ" sz="1600" b="1" dirty="0" smtClean="0"/>
              <a:t>sexistická </a:t>
            </a:r>
            <a:r>
              <a:rPr lang="cs-CZ" sz="1600" b="1" dirty="0"/>
              <a:t>reklama je jakousi podmnožinou reklamy, která je v rozporu s dobrými mravy; posuzování rozporu s dobrými mravy je dosti subjektivní, to, zda je reklamou ohrožena „obecně nepřijatelným způsobem“ mravnost, je obtížně prokazatelné, i soudy se stavějí k této věci spíše opatrně – judikatura má na mysli především mravnost v obecnějším významu slova; půjde </a:t>
            </a:r>
            <a:r>
              <a:rPr lang="cs-CZ" sz="1600" b="1" dirty="0" smtClean="0"/>
              <a:t>zřejmě o takové způsoby jednání, na jejichž odsouzení se shodne naprosto převažující většina společnosti (např. reklama využívající prvky „tvrdé pornografie“)</a:t>
            </a:r>
          </a:p>
          <a:p>
            <a:pPr algn="just">
              <a:buFontTx/>
              <a:buChar char="-"/>
            </a:pPr>
            <a:r>
              <a:rPr lang="cs-CZ" sz="1600" b="1" dirty="0" smtClean="0"/>
              <a:t>určujícím kritériem je objektivní hlediska a většinový princip, což znamená, že je třeba odmítnout reklamu ohrožující mravnost obecně nepřijatelným způsobem u většiny lidí, kteří s takovou reklamou přijdou do styku</a:t>
            </a:r>
          </a:p>
          <a:p>
            <a:pPr algn="just">
              <a:buFontTx/>
              <a:buChar char="-"/>
            </a:pPr>
            <a:r>
              <a:rPr lang="cs-CZ" sz="1600" b="1" dirty="0" smtClean="0"/>
              <a:t>vedle  většinového principu je nutno přihlížet také např. k místu šíření reklamy, způsobu jejího šíření a věku příjemců reklamy</a:t>
            </a:r>
          </a:p>
          <a:p>
            <a:pPr algn="just">
              <a:buFontTx/>
              <a:buChar char="-"/>
            </a:pPr>
            <a:endParaRPr lang="cs-CZ" sz="1900" b="1" dirty="0" smtClean="0"/>
          </a:p>
          <a:p>
            <a:pPr algn="just">
              <a:buFontTx/>
              <a:buChar char="-"/>
            </a:pPr>
            <a:endParaRPr lang="cs-CZ" sz="1900" b="1" dirty="0" smtClean="0"/>
          </a:p>
          <a:p>
            <a:pPr algn="just">
              <a:buFontTx/>
              <a:buChar char="-"/>
            </a:pPr>
            <a:endParaRPr lang="cs-CZ" sz="2000" dirty="0"/>
          </a:p>
          <a:p>
            <a:pPr algn="just">
              <a:buFontTx/>
              <a:buChar char="-"/>
            </a:pPr>
            <a:endParaRPr lang="cs-CZ" sz="2000" dirty="0" smtClean="0"/>
          </a:p>
          <a:p>
            <a:pPr marL="628650">
              <a:spcBef>
                <a:spcPts val="0"/>
              </a:spcBef>
              <a:buFont typeface="Wingdings" panose="05000000000000000000" pitchFamily="2" charset="2"/>
              <a:buChar char="Ø"/>
            </a:pPr>
            <a:endParaRPr lang="cs-CZ" sz="2000" dirty="0" smtClean="0"/>
          </a:p>
          <a:p>
            <a:pPr marL="628650">
              <a:spcBef>
                <a:spcPts val="0"/>
              </a:spcBef>
              <a:buFont typeface="Wingdings" panose="05000000000000000000" pitchFamily="2" charset="2"/>
              <a:buChar char="Ø"/>
            </a:pPr>
            <a:endParaRPr lang="cs-CZ" sz="2000" b="1" dirty="0" smtClean="0"/>
          </a:p>
          <a:p>
            <a:endParaRPr lang="cs-CZ" sz="2000" dirty="0"/>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5</a:t>
            </a:fld>
            <a:endParaRPr lang="cs-CZ"/>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011222"/>
          </a:xfrm>
        </p:spPr>
        <p:txBody>
          <a:bodyPr>
            <a:noAutofit/>
          </a:bodyPr>
          <a:lstStyle/>
          <a:p>
            <a:r>
              <a:rPr lang="cs-CZ" sz="2400" b="1" dirty="0" smtClean="0"/>
              <a:t>Podněty § 2 odst. 3 ZRR za období 2013 – 2016</a:t>
            </a:r>
            <a:br>
              <a:rPr lang="cs-CZ" sz="2400" b="1" dirty="0" smtClean="0"/>
            </a:br>
            <a:r>
              <a:rPr lang="cs-CZ" sz="2400" b="1" dirty="0" smtClean="0"/>
              <a:t>obecně/sexismus</a:t>
            </a:r>
            <a:br>
              <a:rPr lang="cs-CZ" sz="2400" b="1" dirty="0" smtClean="0"/>
            </a:br>
            <a:endParaRPr lang="cs-CZ" sz="2400" b="1" dirty="0"/>
          </a:p>
        </p:txBody>
      </p:sp>
      <p:sp>
        <p:nvSpPr>
          <p:cNvPr id="3" name="Zástupný symbol pro obsah 2"/>
          <p:cNvSpPr>
            <a:spLocks noGrp="1"/>
          </p:cNvSpPr>
          <p:nvPr>
            <p:ph idx="1"/>
          </p:nvPr>
        </p:nvSpPr>
        <p:spPr>
          <a:xfrm>
            <a:off x="457200" y="1071546"/>
            <a:ext cx="8229600" cy="5054617"/>
          </a:xfrm>
        </p:spPr>
        <p:txBody>
          <a:bodyPr>
            <a:normAutofit/>
          </a:bodyPr>
          <a:lstStyle/>
          <a:p>
            <a:pPr algn="just"/>
            <a:r>
              <a:rPr lang="cs-CZ" sz="1600" dirty="0" smtClean="0"/>
              <a:t>Praha  - 16/ 11		           Královéhradecký kraj – 3/3	</a:t>
            </a:r>
          </a:p>
          <a:p>
            <a:pPr algn="just"/>
            <a:r>
              <a:rPr lang="cs-CZ" sz="1600" dirty="0" smtClean="0"/>
              <a:t>Středočeský kraj  -  31(5)/29(3)         Pardubický kraj – 3/3</a:t>
            </a:r>
          </a:p>
          <a:p>
            <a:pPr algn="just"/>
            <a:r>
              <a:rPr lang="cs-CZ" sz="1600" dirty="0" smtClean="0"/>
              <a:t>Jihočeský kraj - 1/1 	           Kraj Vysočina – 0/0</a:t>
            </a:r>
          </a:p>
          <a:p>
            <a:pPr algn="just"/>
            <a:r>
              <a:rPr lang="cs-CZ" sz="1600" dirty="0" smtClean="0"/>
              <a:t>Plzeňský kraj -  0/0                              Jihomoravský kraj   6/6		</a:t>
            </a:r>
          </a:p>
          <a:p>
            <a:pPr algn="just"/>
            <a:r>
              <a:rPr lang="cs-CZ" sz="1600" dirty="0" smtClean="0"/>
              <a:t>Karlovarský  kraj -  0/0                        Olomoucký kraj – 2/2</a:t>
            </a:r>
          </a:p>
          <a:p>
            <a:pPr algn="just"/>
            <a:r>
              <a:rPr lang="cs-CZ" sz="1600" dirty="0" smtClean="0"/>
              <a:t>Ústecký kraj – 2/2  	            Zlínský kraj – 1/1	 </a:t>
            </a:r>
          </a:p>
          <a:p>
            <a:pPr algn="just"/>
            <a:r>
              <a:rPr lang="cs-CZ" sz="1600" dirty="0" smtClean="0"/>
              <a:t>Liberecký kraj – 3/3                             Moravskoslezský kraj – 4/0</a:t>
            </a:r>
          </a:p>
          <a:p>
            <a:pPr algn="just"/>
            <a:endParaRPr lang="cs-CZ" sz="1600" dirty="0" smtClean="0"/>
          </a:p>
          <a:p>
            <a:pPr algn="just"/>
            <a:endParaRPr lang="cs-CZ" sz="1600" dirty="0" smtClean="0"/>
          </a:p>
        </p:txBody>
      </p:sp>
      <p:pic>
        <p:nvPicPr>
          <p:cNvPr id="5" name="Obrázek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5720" y="3286124"/>
            <a:ext cx="8506162" cy="3571876"/>
          </a:xfrm>
          <a:prstGeom prst="rect">
            <a:avLst/>
          </a:prstGeom>
          <a:noFill/>
          <a:extLst>
            <a:ext uri="{909E8E84-426E-40DD-AFC4-6F175D3DCCD1}">
              <a14:hiddenFill xmlns:a14="http://schemas.microsoft.com/office/drawing/2010/main">
                <a:solidFill>
                  <a:srgbClr val="FFFFFF"/>
                </a:solidFill>
              </a14:hiddenFill>
            </a:ext>
          </a:extLst>
        </p:spPr>
      </p:pic>
      <p:sp>
        <p:nvSpPr>
          <p:cNvPr id="6" name="Zástupný symbol pro číslo snímku 5"/>
          <p:cNvSpPr>
            <a:spLocks noGrp="1"/>
          </p:cNvSpPr>
          <p:nvPr>
            <p:ph type="sldNum" sz="quarter" idx="12"/>
          </p:nvPr>
        </p:nvSpPr>
        <p:spPr/>
        <p:txBody>
          <a:bodyPr/>
          <a:lstStyle/>
          <a:p>
            <a:fld id="{ADD8587F-2BC3-4B54-A380-D678DDCC245C}" type="slidenum">
              <a:rPr lang="cs-CZ" smtClean="0"/>
              <a:pPr/>
              <a:t>6</a:t>
            </a:fld>
            <a:endParaRPr lang="cs-CZ"/>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83568" y="274638"/>
            <a:ext cx="8003232" cy="58018"/>
          </a:xfrm>
        </p:spPr>
        <p:txBody>
          <a:bodyPr>
            <a:normAutofit fontScale="90000"/>
          </a:bodyPr>
          <a:lstStyle/>
          <a:p>
            <a:r>
              <a:rPr lang="cs-CZ" sz="2400" dirty="0" smtClean="0"/>
              <a:t> </a:t>
            </a:r>
            <a:endParaRPr lang="cs-CZ" sz="2400"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066248629"/>
              </p:ext>
            </p:extLst>
          </p:nvPr>
        </p:nvGraphicFramePr>
        <p:xfrm>
          <a:off x="539552" y="188640"/>
          <a:ext cx="7216120" cy="6370533"/>
        </p:xfrm>
        <a:graphic>
          <a:graphicData uri="http://schemas.openxmlformats.org/drawingml/2006/table">
            <a:tbl>
              <a:tblPr/>
              <a:tblGrid>
                <a:gridCol w="942848"/>
                <a:gridCol w="956064"/>
                <a:gridCol w="941708"/>
                <a:gridCol w="903796"/>
                <a:gridCol w="864779"/>
                <a:gridCol w="861320"/>
                <a:gridCol w="1745605"/>
              </a:tblGrid>
              <a:tr h="1008116">
                <a:tc>
                  <a:txBody>
                    <a:bodyPr/>
                    <a:lstStyle/>
                    <a:p>
                      <a:pPr algn="ctr" fontAlgn="ctr"/>
                      <a:r>
                        <a:rPr lang="cs-CZ" sz="1000" b="1" i="0" u="none" strike="noStrike" dirty="0" smtClean="0">
                          <a:solidFill>
                            <a:srgbClr val="000000"/>
                          </a:solidFill>
                          <a:latin typeface="Calibri"/>
                        </a:rPr>
                        <a:t>KŽÚ</a:t>
                      </a:r>
                    </a:p>
                    <a:p>
                      <a:pPr algn="ctr" fontAlgn="ctr"/>
                      <a:endParaRPr lang="cs-CZ" sz="1000" b="1" i="0" u="none" strike="noStrike" dirty="0" smtClean="0">
                        <a:solidFill>
                          <a:srgbClr val="000000"/>
                        </a:solidFill>
                        <a:latin typeface="Calibri"/>
                      </a:endParaRPr>
                    </a:p>
                    <a:p>
                      <a:pPr algn="ctr" fontAlgn="ctr"/>
                      <a:r>
                        <a:rPr lang="cs-CZ" sz="1000" b="1" i="0" u="none" strike="noStrike" dirty="0" smtClean="0">
                          <a:solidFill>
                            <a:srgbClr val="000000"/>
                          </a:solidFill>
                          <a:latin typeface="Calibri"/>
                        </a:rPr>
                        <a:t>2013 - 2016</a:t>
                      </a:r>
                      <a:endParaRPr lang="cs-CZ" sz="1000" b="1" i="0" u="none" strike="noStrike" dirty="0">
                        <a:solidFill>
                          <a:srgbClr val="000000"/>
                        </a:solidFill>
                        <a:latin typeface="Calibri"/>
                      </a:endParaRP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1000" b="1" i="0" u="none" strike="noStrike" dirty="0">
                          <a:solidFill>
                            <a:srgbClr val="000000"/>
                          </a:solidFill>
                          <a:latin typeface="Calibri"/>
                        </a:rPr>
                        <a:t>Obecně reklama v rozporu s dobrými mravy - </a:t>
                      </a:r>
                      <a:r>
                        <a:rPr lang="cs-CZ" sz="1000" b="1" i="0" u="sng" strike="noStrike" dirty="0">
                          <a:solidFill>
                            <a:srgbClr val="000000"/>
                          </a:solidFill>
                          <a:latin typeface="Calibri"/>
                        </a:rPr>
                        <a:t>počet podnětů</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1000" b="1" i="0" u="none" strike="noStrike" dirty="0">
                          <a:solidFill>
                            <a:srgbClr val="000000"/>
                          </a:solidFill>
                          <a:latin typeface="Calibri"/>
                        </a:rPr>
                        <a:t>(</a:t>
                      </a:r>
                      <a:r>
                        <a:rPr lang="cs-CZ" sz="1000" b="1" i="0" u="none" strike="noStrike" dirty="0" smtClean="0">
                          <a:solidFill>
                            <a:srgbClr val="000000"/>
                          </a:solidFill>
                          <a:latin typeface="Calibri"/>
                        </a:rPr>
                        <a:t>z </a:t>
                      </a:r>
                      <a:r>
                        <a:rPr lang="cs-CZ" sz="1000" b="1" i="0" u="none" strike="noStrike" dirty="0">
                          <a:solidFill>
                            <a:srgbClr val="000000"/>
                          </a:solidFill>
                          <a:latin typeface="Calibri"/>
                        </a:rPr>
                        <a:t>toho) sexismus v reklamě - </a:t>
                      </a:r>
                      <a:r>
                        <a:rPr lang="cs-CZ" sz="1000" b="1" i="0" u="sng" strike="noStrike" dirty="0">
                          <a:solidFill>
                            <a:srgbClr val="000000"/>
                          </a:solidFill>
                          <a:latin typeface="Calibri"/>
                        </a:rPr>
                        <a:t>počet podnětů</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1000" b="1" i="0" u="none" strike="noStrike" dirty="0">
                          <a:solidFill>
                            <a:srgbClr val="000000"/>
                          </a:solidFill>
                          <a:latin typeface="Calibri"/>
                        </a:rPr>
                        <a:t>Obecně reklama v rozporu s dobrými mravy - </a:t>
                      </a:r>
                      <a:r>
                        <a:rPr lang="cs-CZ" sz="1000" b="1" i="0" u="sng" strike="noStrike" dirty="0">
                          <a:solidFill>
                            <a:srgbClr val="000000"/>
                          </a:solidFill>
                          <a:latin typeface="Calibri"/>
                        </a:rPr>
                        <a:t>počet pokut</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1000" b="1" i="0" u="none" strike="noStrike" dirty="0">
                          <a:solidFill>
                            <a:srgbClr val="000000"/>
                          </a:solidFill>
                          <a:latin typeface="Calibri"/>
                        </a:rPr>
                        <a:t>(z toho) sexismus v reklamě - </a:t>
                      </a:r>
                      <a:r>
                        <a:rPr lang="cs-CZ" sz="1000" b="1" i="0" u="sng" strike="noStrike" dirty="0">
                          <a:solidFill>
                            <a:srgbClr val="000000"/>
                          </a:solidFill>
                          <a:latin typeface="Calibri"/>
                        </a:rPr>
                        <a:t>počet pokut</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1000" b="1" i="0" u="none" strike="noStrike" dirty="0">
                          <a:solidFill>
                            <a:srgbClr val="000000"/>
                          </a:solidFill>
                          <a:latin typeface="Calibri"/>
                        </a:rPr>
                        <a:t>Reklama v rozporu s dobrými mravy -opatření podle §7c ZRR</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1000" b="1" i="0" u="none" strike="noStrike" dirty="0">
                          <a:solidFill>
                            <a:srgbClr val="000000"/>
                          </a:solidFill>
                          <a:latin typeface="Calibri"/>
                        </a:rPr>
                        <a:t>Poznámka</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r>
              <a:tr h="178748">
                <a:tc rowSpan="2">
                  <a:txBody>
                    <a:bodyPr/>
                    <a:lstStyle/>
                    <a:p>
                      <a:pPr algn="ctr" fontAlgn="ctr"/>
                      <a:r>
                        <a:rPr lang="cs-CZ" sz="1000" b="1" i="0" u="none" strike="noStrike" dirty="0">
                          <a:solidFill>
                            <a:srgbClr val="000000"/>
                          </a:solidFill>
                          <a:latin typeface="Calibri"/>
                        </a:rPr>
                        <a:t>Středočeský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800" b="0" i="0" u="none" strike="noStrike" dirty="0">
                          <a:solidFill>
                            <a:srgbClr val="000000"/>
                          </a:solidFill>
                          <a:latin typeface="Calibri"/>
                        </a:rPr>
                        <a:t>31</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cs-CZ" sz="800" b="0" i="0" u="none" strike="noStrike">
                          <a:solidFill>
                            <a:srgbClr val="000000"/>
                          </a:solidFill>
                          <a:latin typeface="Calibri"/>
                        </a:rPr>
                        <a:t>30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ctr"/>
                      <a:r>
                        <a:rPr lang="cs-CZ" sz="800" b="0" i="0" u="none" strike="noStrike">
                          <a:solidFill>
                            <a:srgbClr val="000000"/>
                          </a:solidFill>
                          <a:latin typeface="Calibri"/>
                        </a:rPr>
                        <a:t>3</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3</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29 podnětů směřovalo ke 3 stejným reklamám</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748">
                <a:tc vMerge="1">
                  <a:txBody>
                    <a:bodyPr/>
                    <a:lstStyle/>
                    <a:p>
                      <a:endParaRPr lang="cs-CZ"/>
                    </a:p>
                  </a:txBody>
                  <a:tcPr/>
                </a:tc>
                <a:tc>
                  <a:txBody>
                    <a:bodyPr/>
                    <a:lstStyle/>
                    <a:p>
                      <a:pPr algn="ctr" fontAlgn="ctr"/>
                      <a:r>
                        <a:rPr lang="cs-CZ" sz="800" b="0" i="0" u="none" strike="noStrike" dirty="0">
                          <a:solidFill>
                            <a:srgbClr val="000000"/>
                          </a:solidFill>
                          <a:latin typeface="Calibri"/>
                        </a:rPr>
                        <a:t>(proti 5 reklamám)</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(proti 3 reklamám)</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cs-CZ"/>
                    </a:p>
                  </a:txBody>
                  <a:tcPr/>
                </a:tc>
                <a:tc>
                  <a:txBody>
                    <a:bodyPr/>
                    <a:lstStyle/>
                    <a:p>
                      <a:pPr algn="ctr" fontAlgn="ctr"/>
                      <a:r>
                        <a:rPr lang="cs-CZ" sz="800" b="0" i="0" u="none" strike="noStrike">
                          <a:solidFill>
                            <a:srgbClr val="000000"/>
                          </a:solidFill>
                          <a:latin typeface="Calibri"/>
                        </a:rPr>
                        <a:t>(celkem 15 tis. Kč)</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cs-CZ"/>
                    </a:p>
                  </a:txBody>
                  <a:tcPr/>
                </a:tc>
                <a:tc vMerge="1">
                  <a:txBody>
                    <a:bodyPr/>
                    <a:lstStyle/>
                    <a:p>
                      <a:endParaRPr lang="cs-CZ"/>
                    </a:p>
                  </a:txBody>
                  <a:tcPr/>
                </a:tc>
              </a:tr>
              <a:tr h="178748">
                <a:tc rowSpan="2">
                  <a:txBody>
                    <a:bodyPr/>
                    <a:lstStyle/>
                    <a:p>
                      <a:pPr algn="ctr" fontAlgn="ctr"/>
                      <a:r>
                        <a:rPr lang="cs-CZ" sz="1000" b="1" i="0" u="none" strike="noStrike" dirty="0">
                          <a:solidFill>
                            <a:srgbClr val="000000"/>
                          </a:solidFill>
                          <a:latin typeface="Calibri"/>
                        </a:rPr>
                        <a:t>Praha (MHMP)</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rowSpan="2">
                  <a:txBody>
                    <a:bodyPr/>
                    <a:lstStyle/>
                    <a:p>
                      <a:pPr algn="ctr" fontAlgn="ctr"/>
                      <a:r>
                        <a:rPr lang="cs-CZ" sz="800" b="0" i="0" u="none" strike="noStrike" dirty="0">
                          <a:solidFill>
                            <a:srgbClr val="000000"/>
                          </a:solidFill>
                          <a:latin typeface="Calibri"/>
                        </a:rPr>
                        <a:t>16</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11</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2</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2</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ctr" fontAlgn="ctr"/>
                      <a:r>
                        <a:rPr lang="cs-CZ" sz="800" b="0" i="0" u="none" strike="noStrike">
                          <a:solidFill>
                            <a:srgbClr val="000000"/>
                          </a:solidFill>
                          <a:latin typeface="Calibri"/>
                        </a:rPr>
                        <a:t>1</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748">
                <a:tc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c>
                  <a:txBody>
                    <a:bodyPr/>
                    <a:lstStyle/>
                    <a:p>
                      <a:pPr algn="ctr" fontAlgn="ctr"/>
                      <a:r>
                        <a:rPr lang="cs-CZ" sz="800" b="0" i="0" u="none" strike="noStrike">
                          <a:solidFill>
                            <a:srgbClr val="000000"/>
                          </a:solidFill>
                          <a:latin typeface="Calibri"/>
                        </a:rPr>
                        <a:t>(20 a 15 tis. Kč)</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cs-CZ"/>
                    </a:p>
                  </a:txBody>
                  <a:tcPr/>
                </a:tc>
                <a:tc vMerge="1">
                  <a:txBody>
                    <a:bodyPr/>
                    <a:lstStyle/>
                    <a:p>
                      <a:endParaRPr lang="cs-CZ"/>
                    </a:p>
                  </a:txBody>
                  <a:tcPr/>
                </a:tc>
              </a:tr>
              <a:tr h="178748">
                <a:tc rowSpan="2">
                  <a:txBody>
                    <a:bodyPr/>
                    <a:lstStyle/>
                    <a:p>
                      <a:pPr algn="ctr" fontAlgn="ctr"/>
                      <a:r>
                        <a:rPr lang="cs-CZ" sz="1000" b="1" i="0" u="none" strike="noStrike" dirty="0">
                          <a:solidFill>
                            <a:srgbClr val="000000"/>
                          </a:solidFill>
                          <a:latin typeface="Calibri"/>
                        </a:rPr>
                        <a:t>Královéhradecký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rowSpan="2">
                  <a:txBody>
                    <a:bodyPr/>
                    <a:lstStyle/>
                    <a:p>
                      <a:pPr algn="ctr" fontAlgn="ctr"/>
                      <a:r>
                        <a:rPr lang="cs-CZ" sz="800" b="0" i="0" u="none" strike="noStrike" dirty="0">
                          <a:solidFill>
                            <a:srgbClr val="000000"/>
                          </a:solidFill>
                          <a:latin typeface="Calibri"/>
                        </a:rPr>
                        <a:t>3 (2</a:t>
                      </a:r>
                      <a:r>
                        <a:rPr lang="cs-CZ" sz="800" b="0" i="0" u="none" strike="noStrike" dirty="0" smtClean="0">
                          <a:solidFill>
                            <a:srgbClr val="000000"/>
                          </a:solidFill>
                          <a:latin typeface="Calibri"/>
                        </a:rPr>
                        <a:t>)</a:t>
                      </a:r>
                    </a:p>
                    <a:p>
                      <a:pPr algn="ctr" fontAlgn="ctr"/>
                      <a:r>
                        <a:rPr lang="cs-CZ" sz="800" b="0" i="0" u="none" strike="noStrike" dirty="0" smtClean="0">
                          <a:solidFill>
                            <a:srgbClr val="000000"/>
                          </a:solidFill>
                          <a:latin typeface="Calibri"/>
                        </a:rPr>
                        <a:t>(2 podněty k téže reklamě)</a:t>
                      </a:r>
                      <a:endParaRPr lang="cs-CZ" sz="800" b="0" i="0" u="none" strike="noStrike" dirty="0">
                        <a:solidFill>
                          <a:srgbClr val="000000"/>
                        </a:solidFill>
                        <a:latin typeface="Calibri"/>
                      </a:endParaRP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3</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2 podněty se týkaly stejné reklamy</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4408">
                <a:tc vMerge="1">
                  <a:txBody>
                    <a:bodyPr/>
                    <a:lstStyle/>
                    <a:p>
                      <a:endParaRPr lang="cs-CZ"/>
                    </a:p>
                  </a:txBody>
                  <a:tcPr/>
                </a:tc>
                <a:tc vMerge="1">
                  <a:txBody>
                    <a:bodyPr/>
                    <a:lstStyle/>
                    <a:p>
                      <a:endParaRPr lang="cs-CZ"/>
                    </a:p>
                  </a:txBody>
                  <a:tcPr/>
                </a:tc>
                <a:tc>
                  <a:txBody>
                    <a:bodyPr/>
                    <a:lstStyle/>
                    <a:p>
                      <a:pPr algn="ctr" fontAlgn="ctr"/>
                      <a:r>
                        <a:rPr lang="cs-CZ" sz="800" b="0" i="0" u="none" strike="noStrike" dirty="0">
                          <a:solidFill>
                            <a:srgbClr val="000000"/>
                          </a:solidFill>
                          <a:latin typeface="Calibri"/>
                        </a:rPr>
                        <a:t>(2 podněty nedůvodné, v 1 př. se nejednalo o reklamu)</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r>
              <a:tr h="720080">
                <a:tc>
                  <a:txBody>
                    <a:bodyPr/>
                    <a:lstStyle/>
                    <a:p>
                      <a:pPr algn="ctr" fontAlgn="ctr"/>
                      <a:r>
                        <a:rPr lang="cs-CZ" sz="1000" b="1" i="0" u="none" strike="noStrike" dirty="0">
                          <a:solidFill>
                            <a:srgbClr val="000000"/>
                          </a:solidFill>
                          <a:latin typeface="Calibri"/>
                        </a:rPr>
                        <a:t>Liberecký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800" b="0" i="0" u="none" strike="noStrike">
                          <a:solidFill>
                            <a:srgbClr val="000000"/>
                          </a:solidFill>
                          <a:latin typeface="Calibri"/>
                        </a:rPr>
                        <a:t>3</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3</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smtClean="0">
                          <a:solidFill>
                            <a:srgbClr val="000000"/>
                          </a:solidFill>
                          <a:latin typeface="Calibri"/>
                        </a:rPr>
                        <a:t>0</a:t>
                      </a:r>
                      <a:endParaRPr lang="cs-CZ" sz="800" b="0" i="0" u="none" strike="noStrike" dirty="0">
                        <a:solidFill>
                          <a:srgbClr val="000000"/>
                        </a:solidFill>
                        <a:latin typeface="Calibri"/>
                      </a:endParaRP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v  1 př. se nepodařilo zjistit odpovědnou osobu, v 1 př. byl podnět odložen, v 1 př. nemělo podání předepsané náležitosti a závady nebyly přes výzvu odstraněny-podnět odložen</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2048">
                <a:tc>
                  <a:txBody>
                    <a:bodyPr/>
                    <a:lstStyle/>
                    <a:p>
                      <a:pPr algn="ctr" fontAlgn="ctr"/>
                      <a:r>
                        <a:rPr lang="cs-CZ" sz="1000" b="1" i="0" u="none" strike="noStrike" dirty="0">
                          <a:solidFill>
                            <a:srgbClr val="000000"/>
                          </a:solidFill>
                          <a:latin typeface="Calibri"/>
                        </a:rPr>
                        <a:t>Ústecký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800" b="0" i="0" u="none" strike="noStrike">
                          <a:solidFill>
                            <a:srgbClr val="000000"/>
                          </a:solidFill>
                          <a:latin typeface="Calibri"/>
                        </a:rPr>
                        <a:t>2</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2</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posuzování dobrých mravů je problematické, chybí jednoznačné definice, jde o subjektivní hodnocení</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662">
                <a:tc>
                  <a:txBody>
                    <a:bodyPr/>
                    <a:lstStyle/>
                    <a:p>
                      <a:pPr algn="ctr" fontAlgn="ctr"/>
                      <a:r>
                        <a:rPr lang="cs-CZ" sz="1000" b="1" i="0" u="none" strike="noStrike" dirty="0">
                          <a:solidFill>
                            <a:srgbClr val="000000"/>
                          </a:solidFill>
                          <a:latin typeface="Calibri"/>
                        </a:rPr>
                        <a:t>Karlovarský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800" b="0" i="0" u="none" strike="noStrike">
                          <a:solidFill>
                            <a:srgbClr val="000000"/>
                          </a:solidFill>
                          <a:latin typeface="Calibri"/>
                        </a:rPr>
                        <a:t>0</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662">
                <a:tc>
                  <a:txBody>
                    <a:bodyPr/>
                    <a:lstStyle/>
                    <a:p>
                      <a:pPr algn="ctr" fontAlgn="ctr"/>
                      <a:r>
                        <a:rPr lang="cs-CZ" sz="1000" b="1" i="0" u="none" strike="noStrike" dirty="0">
                          <a:solidFill>
                            <a:srgbClr val="000000"/>
                          </a:solidFill>
                          <a:latin typeface="Calibri"/>
                        </a:rPr>
                        <a:t>Plzeňský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800" b="0" i="0" u="none" strike="noStrike">
                          <a:solidFill>
                            <a:srgbClr val="000000"/>
                          </a:solidFill>
                          <a:latin typeface="Calibri"/>
                        </a:rPr>
                        <a:t>0</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662">
                <a:tc>
                  <a:txBody>
                    <a:bodyPr/>
                    <a:lstStyle/>
                    <a:p>
                      <a:pPr algn="ctr" fontAlgn="ctr"/>
                      <a:r>
                        <a:rPr lang="cs-CZ" sz="1000" b="1" i="0" u="none" strike="noStrike" dirty="0">
                          <a:solidFill>
                            <a:srgbClr val="000000"/>
                          </a:solidFill>
                          <a:latin typeface="Calibri"/>
                        </a:rPr>
                        <a:t>Jihočeský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800" b="0" i="0" u="none" strike="noStrike">
                          <a:solidFill>
                            <a:srgbClr val="000000"/>
                          </a:solidFill>
                          <a:latin typeface="Calibri"/>
                        </a:rPr>
                        <a:t>1</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1</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662">
                <a:tc>
                  <a:txBody>
                    <a:bodyPr/>
                    <a:lstStyle/>
                    <a:p>
                      <a:pPr algn="ctr" fontAlgn="ctr"/>
                      <a:r>
                        <a:rPr lang="cs-CZ" sz="1000" b="1" i="0" u="none" strike="noStrike" dirty="0">
                          <a:solidFill>
                            <a:srgbClr val="000000"/>
                          </a:solidFill>
                          <a:latin typeface="Calibri"/>
                        </a:rPr>
                        <a:t>Vysočina</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800" b="0" i="0" u="none" strike="noStrike">
                          <a:solidFill>
                            <a:srgbClr val="000000"/>
                          </a:solidFill>
                          <a:latin typeface="Calibri"/>
                        </a:rPr>
                        <a:t>0</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662">
                <a:tc>
                  <a:txBody>
                    <a:bodyPr/>
                    <a:lstStyle/>
                    <a:p>
                      <a:pPr algn="ctr" fontAlgn="ctr"/>
                      <a:r>
                        <a:rPr lang="cs-CZ" sz="1000" b="1" i="0" u="none" strike="noStrike" dirty="0">
                          <a:solidFill>
                            <a:srgbClr val="000000"/>
                          </a:solidFill>
                          <a:latin typeface="Calibri"/>
                        </a:rPr>
                        <a:t>Pardubický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cs-CZ" sz="800" b="0" i="0" u="none" strike="noStrike">
                          <a:solidFill>
                            <a:srgbClr val="000000"/>
                          </a:solidFill>
                          <a:latin typeface="Calibri"/>
                        </a:rPr>
                        <a:t>3</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3</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748">
                <a:tc rowSpan="2">
                  <a:txBody>
                    <a:bodyPr/>
                    <a:lstStyle/>
                    <a:p>
                      <a:pPr algn="ctr" fontAlgn="ctr"/>
                      <a:r>
                        <a:rPr lang="cs-CZ" sz="1000" b="1" i="0" u="none" strike="noStrike" dirty="0">
                          <a:solidFill>
                            <a:srgbClr val="000000"/>
                          </a:solidFill>
                          <a:latin typeface="Calibri"/>
                        </a:rPr>
                        <a:t>Olomoucký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rowSpan="2">
                  <a:txBody>
                    <a:bodyPr/>
                    <a:lstStyle/>
                    <a:p>
                      <a:pPr algn="ctr" fontAlgn="ctr"/>
                      <a:r>
                        <a:rPr lang="cs-CZ" sz="800" b="0" i="0" u="none" strike="noStrike">
                          <a:solidFill>
                            <a:srgbClr val="000000"/>
                          </a:solidFill>
                          <a:latin typeface="Calibri"/>
                        </a:rPr>
                        <a:t>2</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2</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2</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2</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748">
                <a:tc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c>
                  <a:txBody>
                    <a:bodyPr/>
                    <a:lstStyle/>
                    <a:p>
                      <a:pPr algn="ctr" fontAlgn="ctr"/>
                      <a:r>
                        <a:rPr lang="cs-CZ" sz="800" b="0" i="0" u="none" strike="noStrike" dirty="0">
                          <a:solidFill>
                            <a:srgbClr val="000000"/>
                          </a:solidFill>
                          <a:latin typeface="Calibri"/>
                        </a:rPr>
                        <a:t>(10 a 15 tis. Kč)</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cs-CZ"/>
                    </a:p>
                  </a:txBody>
                  <a:tcPr/>
                </a:tc>
                <a:tc vMerge="1">
                  <a:txBody>
                    <a:bodyPr/>
                    <a:lstStyle/>
                    <a:p>
                      <a:endParaRPr lang="cs-CZ"/>
                    </a:p>
                  </a:txBody>
                  <a:tcPr/>
                </a:tc>
              </a:tr>
              <a:tr h="178748">
                <a:tc rowSpan="2">
                  <a:txBody>
                    <a:bodyPr/>
                    <a:lstStyle/>
                    <a:p>
                      <a:pPr algn="ctr" fontAlgn="ctr"/>
                      <a:r>
                        <a:rPr lang="cs-CZ" sz="1000" b="1" i="0" u="none" strike="noStrike" dirty="0">
                          <a:solidFill>
                            <a:srgbClr val="000000"/>
                          </a:solidFill>
                          <a:latin typeface="Calibri"/>
                        </a:rPr>
                        <a:t>Moravskoslezský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rowSpan="2">
                  <a:txBody>
                    <a:bodyPr/>
                    <a:lstStyle/>
                    <a:p>
                      <a:pPr algn="ctr" fontAlgn="ctr"/>
                      <a:r>
                        <a:rPr lang="cs-CZ" sz="800" b="0" i="0" u="none" strike="noStrike">
                          <a:solidFill>
                            <a:srgbClr val="000000"/>
                          </a:solidFill>
                          <a:latin typeface="Calibri"/>
                        </a:rPr>
                        <a:t>4</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1</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dirty="0">
                          <a:solidFill>
                            <a:srgbClr val="000000"/>
                          </a:solidFill>
                          <a:latin typeface="Calibri"/>
                        </a:rPr>
                        <a:t>v současnosti vedeno 1 správní řízení pro porušení § 2 odst. 3 ZRR</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748">
                <a:tc vMerge="1">
                  <a:txBody>
                    <a:bodyPr/>
                    <a:lstStyle/>
                    <a:p>
                      <a:endParaRPr lang="cs-CZ"/>
                    </a:p>
                  </a:txBody>
                  <a:tcPr/>
                </a:tc>
                <a:tc vMerge="1">
                  <a:txBody>
                    <a:bodyPr/>
                    <a:lstStyle/>
                    <a:p>
                      <a:endParaRPr lang="cs-CZ"/>
                    </a:p>
                  </a:txBody>
                  <a:tcPr/>
                </a:tc>
                <a:tc vMerge="1">
                  <a:txBody>
                    <a:bodyPr/>
                    <a:lstStyle/>
                    <a:p>
                      <a:endParaRPr lang="cs-CZ"/>
                    </a:p>
                  </a:txBody>
                  <a:tcPr/>
                </a:tc>
                <a:tc>
                  <a:txBody>
                    <a:bodyPr/>
                    <a:lstStyle/>
                    <a:p>
                      <a:pPr algn="ctr" fontAlgn="ctr"/>
                      <a:r>
                        <a:rPr lang="cs-CZ" sz="800" b="0" i="0" u="none" strike="noStrike" dirty="0">
                          <a:solidFill>
                            <a:srgbClr val="000000"/>
                          </a:solidFill>
                          <a:latin typeface="Calibri"/>
                        </a:rPr>
                        <a:t>(1x 5 tis. Kč)</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cs-CZ"/>
                    </a:p>
                  </a:txBody>
                  <a:tcPr/>
                </a:tc>
                <a:tc vMerge="1">
                  <a:txBody>
                    <a:bodyPr/>
                    <a:lstStyle/>
                    <a:p>
                      <a:endParaRPr lang="cs-CZ"/>
                    </a:p>
                  </a:txBody>
                  <a:tcPr/>
                </a:tc>
                <a:tc vMerge="1">
                  <a:txBody>
                    <a:bodyPr/>
                    <a:lstStyle/>
                    <a:p>
                      <a:endParaRPr lang="cs-CZ"/>
                    </a:p>
                  </a:txBody>
                  <a:tcPr/>
                </a:tc>
              </a:tr>
              <a:tr h="178748">
                <a:tc rowSpan="2">
                  <a:txBody>
                    <a:bodyPr/>
                    <a:lstStyle/>
                    <a:p>
                      <a:pPr algn="ctr" fontAlgn="ctr"/>
                      <a:r>
                        <a:rPr lang="cs-CZ" sz="1000" b="1" i="0" u="none" strike="noStrike" dirty="0">
                          <a:solidFill>
                            <a:srgbClr val="000000"/>
                          </a:solidFill>
                          <a:latin typeface="Calibri"/>
                        </a:rPr>
                        <a:t>Zlínský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rowSpan="2">
                  <a:txBody>
                    <a:bodyPr/>
                    <a:lstStyle/>
                    <a:p>
                      <a:pPr algn="ctr" fontAlgn="ctr"/>
                      <a:r>
                        <a:rPr lang="cs-CZ" sz="800" b="0" i="0" u="none" strike="noStrike">
                          <a:solidFill>
                            <a:srgbClr val="000000"/>
                          </a:solidFill>
                          <a:latin typeface="Calibri"/>
                        </a:rPr>
                        <a:t>1</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1</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a:solidFill>
                            <a:srgbClr val="000000"/>
                          </a:solidFill>
                          <a:latin typeface="Calibri"/>
                        </a:rPr>
                        <a:t>1</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1</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ctr" fontAlgn="ctr"/>
                      <a:r>
                        <a:rPr lang="cs-CZ" sz="800" b="0" i="0" u="none" strike="noStrike" dirty="0">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dirty="0">
                          <a:solidFill>
                            <a:srgbClr val="000000"/>
                          </a:solidFill>
                          <a:latin typeface="Calibri"/>
                        </a:rPr>
                        <a:t>obtížné prokazování, zejm. vliv na děti</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748">
                <a:tc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c>
                  <a:txBody>
                    <a:bodyPr/>
                    <a:lstStyle/>
                    <a:p>
                      <a:pPr algn="ctr" fontAlgn="ctr"/>
                      <a:r>
                        <a:rPr lang="cs-CZ" sz="800" b="0" i="0" u="none" strike="noStrike" dirty="0">
                          <a:solidFill>
                            <a:srgbClr val="000000"/>
                          </a:solidFill>
                          <a:latin typeface="Calibri"/>
                        </a:rPr>
                        <a:t>(4 500 Kč)</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cs-CZ"/>
                    </a:p>
                  </a:txBody>
                  <a:tcPr/>
                </a:tc>
                <a:tc vMerge="1">
                  <a:txBody>
                    <a:bodyPr/>
                    <a:lstStyle/>
                    <a:p>
                      <a:endParaRPr lang="cs-CZ"/>
                    </a:p>
                  </a:txBody>
                  <a:tcPr/>
                </a:tc>
              </a:tr>
              <a:tr h="178748">
                <a:tc rowSpan="2">
                  <a:txBody>
                    <a:bodyPr/>
                    <a:lstStyle/>
                    <a:p>
                      <a:pPr algn="ctr" fontAlgn="ctr"/>
                      <a:r>
                        <a:rPr lang="cs-CZ" sz="1000" b="1" i="0" u="none" strike="noStrike" dirty="0">
                          <a:solidFill>
                            <a:srgbClr val="000000"/>
                          </a:solidFill>
                          <a:latin typeface="Calibri"/>
                        </a:rPr>
                        <a:t>Jihomoravský</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rowSpan="2">
                  <a:txBody>
                    <a:bodyPr/>
                    <a:lstStyle/>
                    <a:p>
                      <a:pPr algn="ctr" fontAlgn="ctr"/>
                      <a:r>
                        <a:rPr lang="cs-CZ" sz="800" b="0" i="0" u="none" strike="noStrike">
                          <a:solidFill>
                            <a:srgbClr val="000000"/>
                          </a:solidFill>
                          <a:latin typeface="Calibri"/>
                        </a:rPr>
                        <a:t>6</a:t>
                      </a:r>
                    </a:p>
                  </a:txBody>
                  <a:tcPr marL="8124" marR="8124" marT="81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6</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ctr" fontAlgn="ctr"/>
                      <a:r>
                        <a:rPr lang="cs-CZ" sz="800" b="0" i="0" u="none" strike="noStrike">
                          <a:solidFill>
                            <a:srgbClr val="000000"/>
                          </a:solidFill>
                          <a:latin typeface="Calibri"/>
                        </a:rPr>
                        <a:t>4</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cs-CZ" sz="800" b="0" i="0" u="none" strike="noStrike">
                          <a:solidFill>
                            <a:srgbClr val="000000"/>
                          </a:solidFill>
                          <a:latin typeface="Calibri"/>
                        </a:rPr>
                        <a:t>4</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ctr" fontAlgn="ctr"/>
                      <a:r>
                        <a:rPr lang="cs-CZ" sz="800" b="0" i="0" u="none" strike="noStrike">
                          <a:solidFill>
                            <a:srgbClr val="000000"/>
                          </a:solidFill>
                          <a:latin typeface="Calibri"/>
                        </a:rPr>
                        <a:t>0</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cs-CZ" sz="800" b="0" i="0" u="none" strike="noStrike" dirty="0">
                          <a:solidFill>
                            <a:srgbClr val="000000"/>
                          </a:solidFill>
                          <a:latin typeface="Calibri"/>
                        </a:rPr>
                        <a:t>podněty v pěti případech z šesti zaslali NESEHNUTÍ Brno</a:t>
                      </a:r>
                    </a:p>
                  </a:txBody>
                  <a:tcPr marL="8124" marR="8124" marT="81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056">
                <a:tc vMerge="1">
                  <a:txBody>
                    <a:bodyPr/>
                    <a:lstStyle/>
                    <a:p>
                      <a:endParaRPr lang="cs-CZ"/>
                    </a:p>
                  </a:txBody>
                  <a:tcPr/>
                </a:tc>
                <a:tc vMerge="1">
                  <a:txBody>
                    <a:bodyPr/>
                    <a:lstStyle/>
                    <a:p>
                      <a:endParaRPr lang="cs-CZ"/>
                    </a:p>
                  </a:txBody>
                  <a:tcPr/>
                </a:tc>
                <a:tc>
                  <a:txBody>
                    <a:bodyPr/>
                    <a:lstStyle/>
                    <a:p>
                      <a:pPr algn="ctr" fontAlgn="ctr"/>
                      <a:r>
                        <a:rPr lang="cs-CZ" sz="800" b="0" i="0" u="none" strike="noStrike">
                          <a:solidFill>
                            <a:srgbClr val="000000"/>
                          </a:solidFill>
                          <a:latin typeface="Calibri"/>
                        </a:rPr>
                        <a:t>(dva nedůvodné)</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cs-CZ"/>
                    </a:p>
                  </a:txBody>
                  <a:tcPr/>
                </a:tc>
                <a:tc>
                  <a:txBody>
                    <a:bodyPr/>
                    <a:lstStyle/>
                    <a:p>
                      <a:pPr algn="ctr" fontAlgn="ctr"/>
                      <a:r>
                        <a:rPr lang="cs-CZ" sz="800" b="0" i="0" u="none" strike="noStrike" dirty="0">
                          <a:solidFill>
                            <a:srgbClr val="000000"/>
                          </a:solidFill>
                          <a:latin typeface="Calibri"/>
                        </a:rPr>
                        <a:t>(2x 2 tis. Kč, 1x 5 tis. Kč, 1x </a:t>
                      </a:r>
                      <a:r>
                        <a:rPr lang="cs-CZ" sz="800" b="0" i="0" u="none" strike="noStrike" dirty="0" smtClean="0">
                          <a:solidFill>
                            <a:srgbClr val="000000"/>
                          </a:solidFill>
                          <a:latin typeface="Calibri"/>
                        </a:rPr>
                        <a:t>50 tis </a:t>
                      </a:r>
                      <a:r>
                        <a:rPr lang="cs-CZ" sz="800" b="0" i="0" u="none" strike="noStrike" dirty="0">
                          <a:solidFill>
                            <a:srgbClr val="000000"/>
                          </a:solidFill>
                          <a:latin typeface="Calibri"/>
                        </a:rPr>
                        <a:t>Kč.)</a:t>
                      </a:r>
                    </a:p>
                  </a:txBody>
                  <a:tcPr marL="8124" marR="8124" marT="81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cs-CZ"/>
                    </a:p>
                  </a:txBody>
                  <a:tcPr/>
                </a:tc>
                <a:tc vMerge="1">
                  <a:txBody>
                    <a:bodyPr/>
                    <a:lstStyle/>
                    <a:p>
                      <a:endParaRPr lang="cs-CZ"/>
                    </a:p>
                  </a:txBody>
                  <a:tcPr/>
                </a:tc>
              </a:tr>
              <a:tr h="208539">
                <a:tc>
                  <a:txBody>
                    <a:bodyPr/>
                    <a:lstStyle/>
                    <a:p>
                      <a:pPr algn="ctr" fontAlgn="ctr"/>
                      <a:r>
                        <a:rPr lang="cs-CZ" sz="800" b="1" i="0" u="none" strike="noStrike" dirty="0">
                          <a:solidFill>
                            <a:srgbClr val="000000"/>
                          </a:solidFill>
                          <a:latin typeface="Calibri"/>
                        </a:rPr>
                        <a:t>Celkem</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ctr" fontAlgn="ctr"/>
                      <a:r>
                        <a:rPr lang="cs-CZ" sz="800" b="0" i="0" u="none" strike="noStrike">
                          <a:solidFill>
                            <a:srgbClr val="000000"/>
                          </a:solidFill>
                          <a:latin typeface="Calibri"/>
                        </a:rPr>
                        <a:t>72 / 45</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ctr" fontAlgn="ctr"/>
                      <a:r>
                        <a:rPr lang="cs-CZ" sz="800" b="0" i="0" u="none" strike="noStrike">
                          <a:solidFill>
                            <a:srgbClr val="000000"/>
                          </a:solidFill>
                          <a:latin typeface="Calibri"/>
                        </a:rPr>
                        <a:t>62 / 35</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ctr" fontAlgn="ctr"/>
                      <a:r>
                        <a:rPr lang="cs-CZ" sz="800" b="0" i="0" u="none" strike="noStrike">
                          <a:solidFill>
                            <a:srgbClr val="000000"/>
                          </a:solidFill>
                          <a:latin typeface="Calibri"/>
                        </a:rPr>
                        <a:t>13 pokut</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ctr" fontAlgn="ctr"/>
                      <a:r>
                        <a:rPr lang="cs-CZ" sz="800" b="0" i="0" u="none" strike="noStrike" dirty="0">
                          <a:solidFill>
                            <a:srgbClr val="000000"/>
                          </a:solidFill>
                          <a:latin typeface="Calibri"/>
                        </a:rPr>
                        <a:t>12 / 138 500,-Kč</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ctr" fontAlgn="ctr"/>
                      <a:r>
                        <a:rPr lang="cs-CZ" sz="800" b="0" i="0" u="none" strike="noStrike" dirty="0" smtClean="0">
                          <a:solidFill>
                            <a:srgbClr val="000000"/>
                          </a:solidFill>
                          <a:latin typeface="Calibri"/>
                        </a:rPr>
                        <a:t>1</a:t>
                      </a:r>
                      <a:endParaRPr lang="cs-CZ" sz="800" b="0" i="0" u="none" strike="noStrike" dirty="0">
                        <a:solidFill>
                          <a:srgbClr val="000000"/>
                        </a:solidFill>
                        <a:latin typeface="Calibri"/>
                      </a:endParaRP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ctr" fontAlgn="ctr"/>
                      <a:r>
                        <a:rPr lang="cs-CZ" sz="800" b="0" i="0" u="none" strike="noStrike" dirty="0">
                          <a:solidFill>
                            <a:srgbClr val="000000"/>
                          </a:solidFill>
                          <a:latin typeface="Calibri"/>
                        </a:rPr>
                        <a:t> </a:t>
                      </a:r>
                    </a:p>
                  </a:txBody>
                  <a:tcPr marL="8124" marR="8124" marT="812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r>
            </a:tbl>
          </a:graphicData>
        </a:graphic>
      </p:graphicFrame>
      <p:sp>
        <p:nvSpPr>
          <p:cNvPr id="5" name="Zástupný symbol pro číslo snímku 4"/>
          <p:cNvSpPr>
            <a:spLocks noGrp="1"/>
          </p:cNvSpPr>
          <p:nvPr>
            <p:ph type="sldNum" sz="quarter" idx="12"/>
          </p:nvPr>
        </p:nvSpPr>
        <p:spPr/>
        <p:txBody>
          <a:bodyPr/>
          <a:lstStyle/>
          <a:p>
            <a:fld id="{ADD8587F-2BC3-4B54-A380-D678DDCC245C}" type="slidenum">
              <a:rPr lang="cs-CZ" smtClean="0"/>
              <a:pPr/>
              <a:t>7</a:t>
            </a:fld>
            <a:endParaRPr lang="cs-CZ"/>
          </a:p>
        </p:txBody>
      </p:sp>
    </p:spTree>
    <p:extLst>
      <p:ext uri="{BB962C8B-B14F-4D97-AF65-F5344CB8AC3E}">
        <p14:creationId xmlns:p14="http://schemas.microsoft.com/office/powerpoint/2010/main" val="4146599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85728"/>
            <a:ext cx="8229600" cy="500066"/>
          </a:xfrm>
        </p:spPr>
        <p:txBody>
          <a:bodyPr>
            <a:normAutofit/>
          </a:bodyPr>
          <a:lstStyle/>
          <a:p>
            <a:r>
              <a:rPr lang="cs-CZ" sz="2400" b="1" dirty="0" smtClean="0"/>
              <a:t>Metodická činnost MPO vůči KŽÚ</a:t>
            </a:r>
            <a:endParaRPr lang="cs-CZ" sz="2400" b="1" dirty="0"/>
          </a:p>
        </p:txBody>
      </p:sp>
      <p:sp>
        <p:nvSpPr>
          <p:cNvPr id="3" name="Zástupný symbol pro obsah 2"/>
          <p:cNvSpPr>
            <a:spLocks noGrp="1"/>
          </p:cNvSpPr>
          <p:nvPr>
            <p:ph idx="1"/>
          </p:nvPr>
        </p:nvSpPr>
        <p:spPr>
          <a:xfrm>
            <a:off x="428596" y="1142984"/>
            <a:ext cx="8229600" cy="5411807"/>
          </a:xfrm>
        </p:spPr>
        <p:txBody>
          <a:bodyPr>
            <a:normAutofit fontScale="92500" lnSpcReduction="20000"/>
          </a:bodyPr>
          <a:lstStyle/>
          <a:p>
            <a:pPr algn="just"/>
            <a:r>
              <a:rPr lang="cs-CZ" sz="2000" b="1" dirty="0" smtClean="0"/>
              <a:t>pravidelné porady (2x ročně 3 cykly školení)</a:t>
            </a:r>
          </a:p>
          <a:p>
            <a:pPr algn="just"/>
            <a:r>
              <a:rPr lang="cs-CZ" sz="2000" b="1" dirty="0" smtClean="0"/>
              <a:t>probírána problematika nových právních norem a problémy aplikační praxe, tedy i otázky regulace reklamy</a:t>
            </a:r>
          </a:p>
          <a:p>
            <a:pPr algn="just"/>
            <a:r>
              <a:rPr lang="cs-CZ" sz="2000" b="1" dirty="0" smtClean="0"/>
              <a:t>opakovaně zařazeny otázky sexismu v reklamě v rámci porad                 </a:t>
            </a:r>
          </a:p>
          <a:p>
            <a:pPr algn="just">
              <a:buNone/>
            </a:pPr>
            <a:r>
              <a:rPr lang="cs-CZ" sz="2000" b="1" dirty="0" smtClean="0"/>
              <a:t>      s vedoucími KŽÚ</a:t>
            </a:r>
          </a:p>
          <a:p>
            <a:pPr algn="just"/>
            <a:r>
              <a:rPr lang="cs-CZ" sz="2000" b="1" dirty="0" smtClean="0">
                <a:solidFill>
                  <a:srgbClr val="FF0000"/>
                </a:solidFill>
              </a:rPr>
              <a:t>v r. 2015 vydána metodická informace k rozeznávání sexismu  v reklamě (MI č. 12/2015)</a:t>
            </a:r>
          </a:p>
          <a:p>
            <a:pPr algn="just"/>
            <a:r>
              <a:rPr lang="cs-CZ" sz="2000" b="1" dirty="0" smtClean="0"/>
              <a:t>MI vychází z § 2 odst. 3 ZRR (zákaz reklamy, která je v rozporu s dobrými mravy)</a:t>
            </a:r>
          </a:p>
          <a:p>
            <a:pPr algn="just"/>
            <a:r>
              <a:rPr lang="cs-CZ" sz="2000" dirty="0" smtClean="0"/>
              <a:t>MI podává „definici“ </a:t>
            </a:r>
            <a:r>
              <a:rPr lang="cs-CZ" sz="2000" u="sng" dirty="0" smtClean="0"/>
              <a:t>dobrých mravů </a:t>
            </a:r>
            <a:r>
              <a:rPr lang="cs-CZ" sz="2000" dirty="0" smtClean="0"/>
              <a:t>ve smyslu  nálezu Ústavního soudu ÚS II.249/97 </a:t>
            </a:r>
            <a:r>
              <a:rPr lang="cs-CZ" sz="2000" i="1" dirty="0" smtClean="0"/>
              <a:t>(„dobré mravy“ jsou souhrnem etických, obecně zachovávaných a uznávaných zásad, jejichž dodržování je mnohdy zajišťováno i právními normami tak, aby každé jednání bylo v souladu s obecnými morálními zásadami demokratické společnosti. Tento obecný horizont, který vývojem společnosti rozvíjí i svůj morální obsah v prostoru a času, musí být posuzován </a:t>
            </a:r>
            <a:r>
              <a:rPr lang="cs-CZ" sz="2000" i="1" dirty="0" err="1" smtClean="0"/>
              <a:t>zhlediska</a:t>
            </a:r>
            <a:r>
              <a:rPr lang="cs-CZ" sz="2000" i="1" dirty="0" smtClean="0"/>
              <a:t> konkrétního případu také právě v daném čase, na daném místě a </a:t>
            </a:r>
            <a:r>
              <a:rPr lang="cs-CZ" sz="2000" i="1" dirty="0" err="1" smtClean="0"/>
              <a:t>vevzájemném</a:t>
            </a:r>
            <a:r>
              <a:rPr lang="cs-CZ" sz="2000" i="1" dirty="0" smtClean="0"/>
              <a:t> jednání účastníků právního vztahu), </a:t>
            </a:r>
            <a:r>
              <a:rPr lang="cs-CZ" sz="2000" dirty="0" smtClean="0"/>
              <a:t>resp. rozsudku ÚS </a:t>
            </a:r>
            <a:r>
              <a:rPr lang="cs-CZ" sz="2000" dirty="0" err="1" smtClean="0"/>
              <a:t>sp</a:t>
            </a:r>
            <a:r>
              <a:rPr lang="cs-CZ" sz="2000" dirty="0" smtClean="0"/>
              <a:t>. Zn. ÚS 728/10 (</a:t>
            </a:r>
            <a:r>
              <a:rPr lang="cs-CZ" sz="2000" i="1" dirty="0" smtClean="0"/>
              <a:t>dobré mravy respektují všechny společenské, kulturní a mravní normy, jež v historickém vývoji osvědčují jistou neměnnost, jsou sdíleny rozhodující částí společnosti a mají povahu základních norem )</a:t>
            </a:r>
          </a:p>
          <a:p>
            <a:endParaRPr lang="cs-CZ" sz="2000" b="1" dirty="0" smtClean="0"/>
          </a:p>
          <a:p>
            <a:endParaRPr lang="cs-CZ" sz="2000" dirty="0" smtClean="0"/>
          </a:p>
          <a:p>
            <a:endParaRPr lang="cs-CZ" sz="2000" dirty="0"/>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8</a:t>
            </a:fld>
            <a:endParaRPr lang="cs-CZ"/>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225404"/>
          </a:xfrm>
        </p:spPr>
        <p:txBody>
          <a:bodyPr>
            <a:normAutofit fontScale="90000"/>
          </a:bodyPr>
          <a:lstStyle/>
          <a:p>
            <a:r>
              <a:rPr lang="cs-CZ" sz="2400" dirty="0" smtClean="0"/>
              <a:t> </a:t>
            </a:r>
            <a:endParaRPr lang="cs-CZ" sz="2400" dirty="0"/>
          </a:p>
        </p:txBody>
      </p:sp>
      <p:sp>
        <p:nvSpPr>
          <p:cNvPr id="3" name="Zástupný symbol pro obsah 2"/>
          <p:cNvSpPr>
            <a:spLocks noGrp="1"/>
          </p:cNvSpPr>
          <p:nvPr>
            <p:ph idx="1"/>
          </p:nvPr>
        </p:nvSpPr>
        <p:spPr>
          <a:xfrm>
            <a:off x="457200" y="285728"/>
            <a:ext cx="8229600" cy="5840435"/>
          </a:xfrm>
        </p:spPr>
        <p:txBody>
          <a:bodyPr>
            <a:normAutofit fontScale="70000" lnSpcReduction="20000"/>
          </a:bodyPr>
          <a:lstStyle/>
          <a:p>
            <a:pPr marL="457200" indent="-457200">
              <a:spcAft>
                <a:spcPts val="600"/>
              </a:spcAft>
            </a:pPr>
            <a:endParaRPr lang="cs-CZ" sz="2000" b="1" dirty="0" smtClean="0"/>
          </a:p>
          <a:p>
            <a:pPr marL="457200" indent="-457200">
              <a:spcAft>
                <a:spcPts val="600"/>
              </a:spcAft>
            </a:pPr>
            <a:endParaRPr lang="cs-CZ" sz="2000" b="1" dirty="0" smtClean="0"/>
          </a:p>
          <a:p>
            <a:pPr marL="457200" indent="-457200" algn="just">
              <a:spcAft>
                <a:spcPts val="600"/>
              </a:spcAft>
            </a:pPr>
            <a:r>
              <a:rPr lang="cs-CZ" sz="2000" b="1" dirty="0" smtClean="0"/>
              <a:t>MI podává „definici“ </a:t>
            </a:r>
            <a:r>
              <a:rPr lang="cs-CZ" sz="2000" b="1" u="sng" dirty="0" smtClean="0"/>
              <a:t>sexismu</a:t>
            </a:r>
            <a:r>
              <a:rPr lang="cs-CZ" sz="2000" b="1" dirty="0" smtClean="0"/>
              <a:t> a dává výčet jeho některých forem</a:t>
            </a:r>
          </a:p>
          <a:p>
            <a:pPr marL="457200" indent="-457200" algn="just">
              <a:spcAft>
                <a:spcPts val="600"/>
              </a:spcAft>
            </a:pPr>
            <a:r>
              <a:rPr lang="cs-CZ" sz="2000" b="1" dirty="0" smtClean="0"/>
              <a:t>stručně nastiňuje, jak se v reklamě může projevovat </a:t>
            </a:r>
            <a:r>
              <a:rPr lang="cs-CZ" sz="2000" b="1" u="sng" dirty="0" smtClean="0"/>
              <a:t>diskriminace  </a:t>
            </a:r>
            <a:r>
              <a:rPr lang="cs-CZ" sz="2000" b="1" u="sng" dirty="0" err="1" smtClean="0"/>
              <a:t>zdůvodů</a:t>
            </a:r>
            <a:r>
              <a:rPr lang="cs-CZ" sz="2000" b="1" u="sng" dirty="0" smtClean="0"/>
              <a:t> pohlaví nebo závadné stereotypní zobrazování</a:t>
            </a:r>
            <a:r>
              <a:rPr lang="cs-CZ" sz="2000" b="1" dirty="0" smtClean="0"/>
              <a:t> žen a mužů </a:t>
            </a:r>
          </a:p>
          <a:p>
            <a:pPr marL="457200" indent="-457200" algn="just">
              <a:spcAft>
                <a:spcPts val="600"/>
              </a:spcAft>
            </a:pPr>
            <a:r>
              <a:rPr lang="cs-CZ" sz="2000" b="1" dirty="0" smtClean="0"/>
              <a:t>věnuje se reklamě </a:t>
            </a:r>
            <a:r>
              <a:rPr lang="cs-CZ" sz="2000" b="1" u="sng" dirty="0" smtClean="0"/>
              <a:t>snižující lidskou </a:t>
            </a:r>
            <a:r>
              <a:rPr lang="cs-CZ" sz="2000" b="1" dirty="0" smtClean="0"/>
              <a:t>důstojnost, problematice zobrazování lidského těla v reklamě a užití lidského těla jako pouhého objektu - odkaz na nález Ústavního soudu </a:t>
            </a:r>
            <a:r>
              <a:rPr lang="cs-CZ" sz="2000" b="1" dirty="0" err="1" smtClean="0"/>
              <a:t>sp</a:t>
            </a:r>
            <a:r>
              <a:rPr lang="cs-CZ" sz="2000" b="1" dirty="0" smtClean="0"/>
              <a:t>. zn. ÚS 2268/07- 43 (</a:t>
            </a:r>
            <a:r>
              <a:rPr lang="cs-CZ" sz="2000" b="1" i="1" dirty="0" smtClean="0"/>
              <a:t>Lidská důstojnost jako hodnota je ukotvena v samých základech celého řádu základních práv obsažených v ústavním pořádku. Je s ní spojen nárok každé osoby na respekt a uznání jako lidské bytosti, z něhož plyne zákaz činit  z člověka pouhý objekt státní vůle anebo zákaz vystavení osoby takovému jednání, které zpochybňuje její kvalitu jako subjektu.</a:t>
            </a:r>
            <a:r>
              <a:rPr lang="cs-CZ" sz="2000" b="1" dirty="0" smtClean="0"/>
              <a:t>)</a:t>
            </a:r>
          </a:p>
          <a:p>
            <a:pPr marL="457200" indent="-457200" algn="just">
              <a:spcAft>
                <a:spcPts val="600"/>
              </a:spcAft>
            </a:pPr>
            <a:r>
              <a:rPr lang="cs-CZ" sz="2000" b="1" dirty="0" smtClean="0"/>
              <a:t>pro </a:t>
            </a:r>
            <a:r>
              <a:rPr lang="cs-CZ" sz="2000" b="1" dirty="0"/>
              <a:t>posouzení závadnosti reklamy je zvláště důležité, zda zobrazení lidského těla má nějakou souvislost s nabízeným výrobkem či </a:t>
            </a:r>
            <a:r>
              <a:rPr lang="cs-CZ" sz="2000" b="1" dirty="0" smtClean="0"/>
              <a:t>službou</a:t>
            </a:r>
          </a:p>
          <a:p>
            <a:pPr marL="457200" indent="-457200" algn="just">
              <a:spcAft>
                <a:spcPts val="600"/>
              </a:spcAft>
            </a:pPr>
            <a:r>
              <a:rPr lang="cs-CZ" sz="2000" b="1" dirty="0" smtClean="0"/>
              <a:t>reklama jako přesvědčovací proces oslovuje určitou skupinu osob- potencionálních zákazníků; snižování lidské důstojnosti nelze vztahovat k individuální, konkrétní  osobě, tvůrci reklam se dopouštění snižování lidské důstojnosti zejména ve vztahu k určitým skupinám obyvatel; již samotné připuštění  možnosti negativního ovlivnění určité skupiny příjemců reklamy je z pohledu orgánů dozoru nežádoucí</a:t>
            </a:r>
          </a:p>
          <a:p>
            <a:pPr marL="457200" indent="-457200" algn="just">
              <a:spcAft>
                <a:spcPts val="600"/>
              </a:spcAft>
            </a:pPr>
            <a:r>
              <a:rPr lang="cs-CZ" sz="2000" b="1" dirty="0"/>
              <a:t>n</a:t>
            </a:r>
            <a:r>
              <a:rPr lang="cs-CZ" sz="2000" b="1" dirty="0" smtClean="0"/>
              <a:t>adsázku  či přehánění je obecně možné v rámci přesvědčovacích reklamních kampaní připustit, míra přípustnosti však musí být vždy posuzována ve vztahu k adresátům, kteří mohou být takovou přesvědčovací kampaní zasažení, k jejich věku, schopnostem nadsázku odhalit a k sekundárním důsledkům přesahujícím rámec jejich spotřebitelského chování, které může jejich vzor jako hlavní postava reklamy, na níž je přesvědčovací kampaň založena, následně vyvolat</a:t>
            </a:r>
          </a:p>
          <a:p>
            <a:pPr marL="0" indent="0" algn="just">
              <a:spcAft>
                <a:spcPts val="600"/>
              </a:spcAft>
              <a:buNone/>
            </a:pPr>
            <a:r>
              <a:rPr lang="cs-CZ" sz="2000" dirty="0" smtClean="0"/>
              <a:t> </a:t>
            </a:r>
          </a:p>
          <a:p>
            <a:pPr marL="457200" indent="-457200">
              <a:spcAft>
                <a:spcPts val="600"/>
              </a:spcAft>
            </a:pPr>
            <a:endParaRPr lang="cs-CZ" sz="2400" b="1" dirty="0" smtClean="0"/>
          </a:p>
          <a:p>
            <a:endParaRPr lang="cs-CZ" sz="2000" dirty="0"/>
          </a:p>
        </p:txBody>
      </p:sp>
      <p:sp>
        <p:nvSpPr>
          <p:cNvPr id="5" name="Zástupný symbol pro číslo snímku 4"/>
          <p:cNvSpPr>
            <a:spLocks noGrp="1"/>
          </p:cNvSpPr>
          <p:nvPr>
            <p:ph type="sldNum" sz="quarter" idx="12"/>
          </p:nvPr>
        </p:nvSpPr>
        <p:spPr/>
        <p:txBody>
          <a:bodyPr/>
          <a:lstStyle/>
          <a:p>
            <a:fld id="{ADD8587F-2BC3-4B54-A380-D678DDCC245C}" type="slidenum">
              <a:rPr lang="cs-CZ" smtClean="0"/>
              <a:pPr/>
              <a:t>9</a:t>
            </a:fld>
            <a:endParaRPr lang="cs-CZ"/>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489</TotalTime>
  <Words>1846</Words>
  <Application>Microsoft Office PowerPoint</Application>
  <PresentationFormat>Předvádění na obrazovce (4:3)</PresentationFormat>
  <Paragraphs>284</Paragraphs>
  <Slides>12</Slides>
  <Notes>6</Notes>
  <HiddenSlides>0</HiddenSlides>
  <MMClips>0</MMClips>
  <ScaleCrop>false</ScaleCrop>
  <HeadingPairs>
    <vt:vector size="4" baseType="variant">
      <vt:variant>
        <vt:lpstr>Motiv</vt:lpstr>
      </vt:variant>
      <vt:variant>
        <vt:i4>1</vt:i4>
      </vt:variant>
      <vt:variant>
        <vt:lpstr>Nadpisy snímků</vt:lpstr>
      </vt:variant>
      <vt:variant>
        <vt:i4>12</vt:i4>
      </vt:variant>
    </vt:vector>
  </HeadingPairs>
  <TitlesOfParts>
    <vt:vector size="13" baseType="lpstr">
      <vt:lpstr>Motiv sady Office</vt:lpstr>
      <vt:lpstr>Metodika MPO k sexistické reklamě Dozorová a rozhodovací činnost KŽÚ </vt:lpstr>
      <vt:lpstr>Orgány dozoru podle zákona č. 40/1995 Sb., o regulaci reklamy  (§ 7 ZRR)</vt:lpstr>
      <vt:lpstr>Prezentace aplikace PowerPoint</vt:lpstr>
      <vt:lpstr>Pojem sexismu</vt:lpstr>
      <vt:lpstr>Sexismus – užití v reklamě</vt:lpstr>
      <vt:lpstr>Podněty § 2 odst. 3 ZRR za období 2013 – 2016 obecně/sexismus </vt:lpstr>
      <vt:lpstr> </vt:lpstr>
      <vt:lpstr>Metodická činnost MPO vůči KŽÚ</vt:lpstr>
      <vt:lpstr> </vt:lpstr>
      <vt:lpstr> </vt:lpstr>
      <vt:lpstr>Rozhodování MPO v odvolacím řízení (porušení § 2 odst. 3 ZRR) </vt:lpstr>
      <vt:lpstr>Shrnutí problematiky sexismu v reklamě (obsah prezentace)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D505</dc:creator>
  <cp:lastModifiedBy>Pavlíček Michal</cp:lastModifiedBy>
  <cp:revision>50</cp:revision>
  <cp:lastPrinted>2017-03-20T12:14:10Z</cp:lastPrinted>
  <dcterms:created xsi:type="dcterms:W3CDTF">2017-03-18T07:29:03Z</dcterms:created>
  <dcterms:modified xsi:type="dcterms:W3CDTF">2017-03-24T10:14:41Z</dcterms:modified>
</cp:coreProperties>
</file>