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90" r:id="rId2"/>
  </p:sldMasterIdLst>
  <p:notesMasterIdLst>
    <p:notesMasterId r:id="rId22"/>
  </p:notesMasterIdLst>
  <p:sldIdLst>
    <p:sldId id="256" r:id="rId3"/>
    <p:sldId id="312" r:id="rId4"/>
    <p:sldId id="295" r:id="rId5"/>
    <p:sldId id="305" r:id="rId6"/>
    <p:sldId id="296" r:id="rId7"/>
    <p:sldId id="313" r:id="rId8"/>
    <p:sldId id="321" r:id="rId9"/>
    <p:sldId id="323" r:id="rId10"/>
    <p:sldId id="322" r:id="rId11"/>
    <p:sldId id="314" r:id="rId12"/>
    <p:sldId id="324" r:id="rId13"/>
    <p:sldId id="325" r:id="rId14"/>
    <p:sldId id="315" r:id="rId15"/>
    <p:sldId id="326" r:id="rId16"/>
    <p:sldId id="316" r:id="rId17"/>
    <p:sldId id="327" r:id="rId18"/>
    <p:sldId id="298" r:id="rId19"/>
    <p:sldId id="310" r:id="rId20"/>
    <p:sldId id="320" r:id="rId2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5C86"/>
    <a:srgbClr val="EAB200"/>
    <a:srgbClr val="FFC301"/>
    <a:srgbClr val="EEECE1"/>
    <a:srgbClr val="D7E1ED"/>
    <a:srgbClr val="0033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87119" autoAdjust="0"/>
  </p:normalViewPr>
  <p:slideViewPr>
    <p:cSldViewPr>
      <p:cViewPr>
        <p:scale>
          <a:sx n="66" d="100"/>
          <a:sy n="66" d="100"/>
        </p:scale>
        <p:origin x="-1290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15515\Documents\AGENDA_ROVNOST_ZEN_MUZ\P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List1!$C$2</c:f>
              <c:strCache>
                <c:ptCount val="1"/>
                <c:pt idx="0">
                  <c:v>celkový počet zaměstnanců</c:v>
                </c:pt>
              </c:strCache>
            </c:strRef>
          </c:tx>
          <c:spPr>
            <a:solidFill>
              <a:srgbClr val="76970B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List1!$B$3:$B$7</c:f>
              <c:strCache>
                <c:ptCount val="5"/>
                <c:pt idx="0">
                  <c:v>MF</c:v>
                </c:pt>
                <c:pt idx="1">
                  <c:v>FS</c:v>
                </c:pt>
                <c:pt idx="2">
                  <c:v>CS</c:v>
                </c:pt>
                <c:pt idx="3">
                  <c:v>KFA</c:v>
                </c:pt>
                <c:pt idx="4">
                  <c:v>ÚZSVM</c:v>
                </c:pt>
              </c:strCache>
            </c:strRef>
          </c:cat>
          <c:val>
            <c:numRef>
              <c:f>List1!$C$3:$C$7</c:f>
              <c:numCache>
                <c:formatCode>General</c:formatCode>
                <c:ptCount val="5"/>
                <c:pt idx="0">
                  <c:v>1522</c:v>
                </c:pt>
                <c:pt idx="1">
                  <c:v>15359</c:v>
                </c:pt>
                <c:pt idx="2">
                  <c:v>5401</c:v>
                </c:pt>
                <c:pt idx="3">
                  <c:v>66</c:v>
                </c:pt>
                <c:pt idx="4">
                  <c:v>1663</c:v>
                </c:pt>
              </c:numCache>
            </c:numRef>
          </c:val>
        </c:ser>
        <c:ser>
          <c:idx val="1"/>
          <c:order val="1"/>
          <c:tx>
            <c:strRef>
              <c:f>List1!$D$2</c:f>
              <c:strCache>
                <c:ptCount val="1"/>
                <c:pt idx="0">
                  <c:v>respondenti celkem</c:v>
                </c:pt>
              </c:strCache>
            </c:strRef>
          </c:tx>
          <c:spPr>
            <a:solidFill>
              <a:srgbClr val="DA465B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List1!$B$3:$B$7</c:f>
              <c:strCache>
                <c:ptCount val="5"/>
                <c:pt idx="0">
                  <c:v>MF</c:v>
                </c:pt>
                <c:pt idx="1">
                  <c:v>FS</c:v>
                </c:pt>
                <c:pt idx="2">
                  <c:v>CS</c:v>
                </c:pt>
                <c:pt idx="3">
                  <c:v>KFA</c:v>
                </c:pt>
                <c:pt idx="4">
                  <c:v>ÚZSVM</c:v>
                </c:pt>
              </c:strCache>
            </c:strRef>
          </c:cat>
          <c:val>
            <c:numRef>
              <c:f>List1!$D$3:$D$7</c:f>
              <c:numCache>
                <c:formatCode>General</c:formatCode>
                <c:ptCount val="5"/>
                <c:pt idx="0">
                  <c:v>688</c:v>
                </c:pt>
                <c:pt idx="1">
                  <c:v>6123</c:v>
                </c:pt>
                <c:pt idx="2">
                  <c:v>906</c:v>
                </c:pt>
                <c:pt idx="3">
                  <c:v>39</c:v>
                </c:pt>
                <c:pt idx="4">
                  <c:v>898</c:v>
                </c:pt>
              </c:numCache>
            </c:numRef>
          </c:val>
        </c:ser>
        <c:ser>
          <c:idx val="2"/>
          <c:order val="2"/>
          <c:tx>
            <c:strRef>
              <c:f>List1!$E$2</c:f>
              <c:strCache>
                <c:ptCount val="1"/>
                <c:pt idx="0">
                  <c:v>ženy</c:v>
                </c:pt>
              </c:strCache>
            </c:strRef>
          </c:tx>
          <c:spPr>
            <a:solidFill>
              <a:srgbClr val="FFFF66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List1!$B$3:$B$7</c:f>
              <c:strCache>
                <c:ptCount val="5"/>
                <c:pt idx="0">
                  <c:v>MF</c:v>
                </c:pt>
                <c:pt idx="1">
                  <c:v>FS</c:v>
                </c:pt>
                <c:pt idx="2">
                  <c:v>CS</c:v>
                </c:pt>
                <c:pt idx="3">
                  <c:v>KFA</c:v>
                </c:pt>
                <c:pt idx="4">
                  <c:v>ÚZSVM</c:v>
                </c:pt>
              </c:strCache>
            </c:strRef>
          </c:cat>
          <c:val>
            <c:numRef>
              <c:f>List1!$E$3:$E$7</c:f>
              <c:numCache>
                <c:formatCode>General</c:formatCode>
                <c:ptCount val="5"/>
                <c:pt idx="0">
                  <c:v>466</c:v>
                </c:pt>
                <c:pt idx="1">
                  <c:v>5060</c:v>
                </c:pt>
                <c:pt idx="2">
                  <c:v>402</c:v>
                </c:pt>
                <c:pt idx="3">
                  <c:v>28</c:v>
                </c:pt>
                <c:pt idx="4">
                  <c:v>718</c:v>
                </c:pt>
              </c:numCache>
            </c:numRef>
          </c:val>
        </c:ser>
        <c:ser>
          <c:idx val="3"/>
          <c:order val="3"/>
          <c:tx>
            <c:strRef>
              <c:f>List1!$F$2</c:f>
              <c:strCache>
                <c:ptCount val="1"/>
                <c:pt idx="0">
                  <c:v>muži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List1!$B$3:$B$7</c:f>
              <c:strCache>
                <c:ptCount val="5"/>
                <c:pt idx="0">
                  <c:v>MF</c:v>
                </c:pt>
                <c:pt idx="1">
                  <c:v>FS</c:v>
                </c:pt>
                <c:pt idx="2">
                  <c:v>CS</c:v>
                </c:pt>
                <c:pt idx="3">
                  <c:v>KFA</c:v>
                </c:pt>
                <c:pt idx="4">
                  <c:v>ÚZSVM</c:v>
                </c:pt>
              </c:strCache>
            </c:strRef>
          </c:cat>
          <c:val>
            <c:numRef>
              <c:f>List1!$F$3:$F$7</c:f>
              <c:numCache>
                <c:formatCode>General</c:formatCode>
                <c:ptCount val="5"/>
                <c:pt idx="0">
                  <c:v>222</c:v>
                </c:pt>
                <c:pt idx="1">
                  <c:v>1063</c:v>
                </c:pt>
                <c:pt idx="2">
                  <c:v>504</c:v>
                </c:pt>
                <c:pt idx="3">
                  <c:v>11</c:v>
                </c:pt>
                <c:pt idx="4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1136256"/>
        <c:axId val="101137792"/>
        <c:axId val="0"/>
      </c:bar3DChart>
      <c:catAx>
        <c:axId val="1011362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cs-CZ"/>
          </a:p>
        </c:txPr>
        <c:crossAx val="101137792"/>
        <c:crosses val="autoZero"/>
        <c:auto val="1"/>
        <c:lblAlgn val="ctr"/>
        <c:lblOffset val="100"/>
        <c:noMultiLvlLbl val="0"/>
      </c:catAx>
      <c:valAx>
        <c:axId val="1011377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1136256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100" b="1"/>
            </a:pPr>
            <a:endParaRPr lang="cs-CZ"/>
          </a:p>
        </c:txPr>
      </c:legendEntry>
      <c:legendEntry>
        <c:idx val="1"/>
        <c:txPr>
          <a:bodyPr/>
          <a:lstStyle/>
          <a:p>
            <a:pPr>
              <a:defRPr sz="1100" b="1"/>
            </a:pPr>
            <a:endParaRPr lang="cs-CZ"/>
          </a:p>
        </c:txPr>
      </c:legendEntry>
      <c:legendEntry>
        <c:idx val="2"/>
        <c:txPr>
          <a:bodyPr/>
          <a:lstStyle/>
          <a:p>
            <a:pPr>
              <a:defRPr sz="1100" b="1"/>
            </a:pPr>
            <a:endParaRPr lang="cs-CZ"/>
          </a:p>
        </c:txPr>
      </c:legendEntry>
      <c:legendEntry>
        <c:idx val="3"/>
        <c:txPr>
          <a:bodyPr/>
          <a:lstStyle/>
          <a:p>
            <a:pPr>
              <a:defRPr sz="1100" b="1"/>
            </a:pPr>
            <a:endParaRPr lang="cs-CZ"/>
          </a:p>
        </c:txPr>
      </c:legendEntry>
      <c:layout/>
      <c:overlay val="0"/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046685-5C00-413F-9A39-43865E685568}" type="doc">
      <dgm:prSet loTypeId="urn:microsoft.com/office/officeart/2005/8/layout/pyramid4" loCatId="pyramid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4613470A-42D6-45F3-A2CE-9E5E6357FD8B}">
      <dgm:prSet phldrT="[Text]" custT="1"/>
      <dgm:spPr/>
      <dgm:t>
        <a:bodyPr/>
        <a:lstStyle/>
        <a:p>
          <a:r>
            <a:rPr lang="cs-CZ" sz="1700" b="1" dirty="0" smtClean="0">
              <a:solidFill>
                <a:schemeClr val="tx2">
                  <a:lumMod val="50000"/>
                </a:schemeClr>
              </a:solidFill>
            </a:rPr>
            <a:t>Učit se jednat</a:t>
          </a:r>
          <a:endParaRPr lang="cs-CZ" sz="1700" b="1" dirty="0">
            <a:solidFill>
              <a:schemeClr val="tx2">
                <a:lumMod val="50000"/>
              </a:schemeClr>
            </a:solidFill>
          </a:endParaRPr>
        </a:p>
      </dgm:t>
    </dgm:pt>
    <dgm:pt modelId="{ABB58EA9-6739-47BE-98F3-2EAE5A8B50A5}" type="parTrans" cxnId="{3C2D39AC-7D8A-4D2E-8F22-CDF6D3E999D1}">
      <dgm:prSet/>
      <dgm:spPr/>
      <dgm:t>
        <a:bodyPr/>
        <a:lstStyle/>
        <a:p>
          <a:endParaRPr lang="cs-CZ"/>
        </a:p>
      </dgm:t>
    </dgm:pt>
    <dgm:pt modelId="{A79551BD-97E4-43F4-B570-DD0642EC09E5}" type="sibTrans" cxnId="{3C2D39AC-7D8A-4D2E-8F22-CDF6D3E999D1}">
      <dgm:prSet/>
      <dgm:spPr/>
      <dgm:t>
        <a:bodyPr/>
        <a:lstStyle/>
        <a:p>
          <a:endParaRPr lang="cs-CZ"/>
        </a:p>
      </dgm:t>
    </dgm:pt>
    <dgm:pt modelId="{D0A4B667-CD7B-404F-A93D-594C88963C01}">
      <dgm:prSet phldrT="[Text]" custT="1"/>
      <dgm:spPr/>
      <dgm:t>
        <a:bodyPr/>
        <a:lstStyle/>
        <a:p>
          <a:r>
            <a:rPr lang="cs-CZ" sz="1700" b="1" dirty="0" smtClean="0">
              <a:solidFill>
                <a:schemeClr val="tx2">
                  <a:lumMod val="50000"/>
                </a:schemeClr>
              </a:solidFill>
            </a:rPr>
            <a:t>Učit se žít</a:t>
          </a:r>
          <a:endParaRPr lang="cs-CZ" sz="1700" b="1" dirty="0">
            <a:solidFill>
              <a:schemeClr val="tx2">
                <a:lumMod val="50000"/>
              </a:schemeClr>
            </a:solidFill>
          </a:endParaRPr>
        </a:p>
      </dgm:t>
    </dgm:pt>
    <dgm:pt modelId="{9C374EBF-F082-4414-9D71-17D74E701BE3}" type="parTrans" cxnId="{6C2A6FF5-CA0B-442B-9882-5DB9383B8B7A}">
      <dgm:prSet/>
      <dgm:spPr/>
      <dgm:t>
        <a:bodyPr/>
        <a:lstStyle/>
        <a:p>
          <a:endParaRPr lang="cs-CZ"/>
        </a:p>
      </dgm:t>
    </dgm:pt>
    <dgm:pt modelId="{2F8105DD-C491-4131-900D-7657CF481B6F}" type="sibTrans" cxnId="{6C2A6FF5-CA0B-442B-9882-5DB9383B8B7A}">
      <dgm:prSet/>
      <dgm:spPr/>
      <dgm:t>
        <a:bodyPr/>
        <a:lstStyle/>
        <a:p>
          <a:endParaRPr lang="cs-CZ"/>
        </a:p>
      </dgm:t>
    </dgm:pt>
    <dgm:pt modelId="{1FE0B397-BAA4-4895-B455-98F69FFE1810}">
      <dgm:prSet phldrT="[Text]" custT="1"/>
      <dgm:spPr/>
      <dgm:t>
        <a:bodyPr/>
        <a:lstStyle/>
        <a:p>
          <a:r>
            <a:rPr lang="cs-CZ" sz="1700" b="1" dirty="0" smtClean="0">
              <a:solidFill>
                <a:schemeClr val="tx2">
                  <a:lumMod val="50000"/>
                </a:schemeClr>
              </a:solidFill>
            </a:rPr>
            <a:t>Učit se poznávat</a:t>
          </a:r>
          <a:endParaRPr lang="cs-CZ" sz="1700" b="1" dirty="0">
            <a:solidFill>
              <a:schemeClr val="tx2">
                <a:lumMod val="50000"/>
              </a:schemeClr>
            </a:solidFill>
          </a:endParaRPr>
        </a:p>
      </dgm:t>
    </dgm:pt>
    <dgm:pt modelId="{9B119F9F-2C7A-4E3E-A804-BE3815F5346F}" type="parTrans" cxnId="{4F896789-770C-45AC-8210-383BABEBE67F}">
      <dgm:prSet/>
      <dgm:spPr/>
      <dgm:t>
        <a:bodyPr/>
        <a:lstStyle/>
        <a:p>
          <a:endParaRPr lang="cs-CZ"/>
        </a:p>
      </dgm:t>
    </dgm:pt>
    <dgm:pt modelId="{FF50B370-034B-4D90-8BB1-F4524F57002F}" type="sibTrans" cxnId="{4F896789-770C-45AC-8210-383BABEBE67F}">
      <dgm:prSet/>
      <dgm:spPr/>
      <dgm:t>
        <a:bodyPr/>
        <a:lstStyle/>
        <a:p>
          <a:endParaRPr lang="cs-CZ"/>
        </a:p>
      </dgm:t>
    </dgm:pt>
    <dgm:pt modelId="{8014262D-D987-4AE8-AF75-A4606A238DCB}">
      <dgm:prSet phldrT="[Text]" custT="1"/>
      <dgm:spPr/>
      <dgm:t>
        <a:bodyPr/>
        <a:lstStyle/>
        <a:p>
          <a:r>
            <a:rPr lang="cs-CZ" sz="1700" b="1" dirty="0" smtClean="0">
              <a:solidFill>
                <a:schemeClr val="tx2">
                  <a:lumMod val="50000"/>
                </a:schemeClr>
              </a:solidFill>
            </a:rPr>
            <a:t>Učit se být</a:t>
          </a:r>
          <a:endParaRPr lang="cs-CZ" sz="1700" b="1" dirty="0">
            <a:solidFill>
              <a:schemeClr val="tx2">
                <a:lumMod val="50000"/>
              </a:schemeClr>
            </a:solidFill>
          </a:endParaRPr>
        </a:p>
      </dgm:t>
    </dgm:pt>
    <dgm:pt modelId="{8602F218-35B8-48D4-ADC4-9647A0E7E69C}" type="parTrans" cxnId="{909526AA-0E8E-4F6C-B44E-0BD0B5532B36}">
      <dgm:prSet/>
      <dgm:spPr/>
      <dgm:t>
        <a:bodyPr/>
        <a:lstStyle/>
        <a:p>
          <a:endParaRPr lang="cs-CZ"/>
        </a:p>
      </dgm:t>
    </dgm:pt>
    <dgm:pt modelId="{CE5A386D-9AD6-425B-BECE-758EA823ECCC}" type="sibTrans" cxnId="{909526AA-0E8E-4F6C-B44E-0BD0B5532B36}">
      <dgm:prSet/>
      <dgm:spPr/>
      <dgm:t>
        <a:bodyPr/>
        <a:lstStyle/>
        <a:p>
          <a:endParaRPr lang="cs-CZ"/>
        </a:p>
      </dgm:t>
    </dgm:pt>
    <dgm:pt modelId="{113FF85C-C8FA-40E5-9E51-95CCEAC6FD92}" type="pres">
      <dgm:prSet presAssocID="{EC046685-5C00-413F-9A39-43865E685568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F35499DC-9D6F-4B18-95DB-9B842D478B82}" type="pres">
      <dgm:prSet presAssocID="{EC046685-5C00-413F-9A39-43865E685568}" presName="triangle1" presStyleLbl="node1" presStyleIdx="0" presStyleCnt="4" custLinFactNeighborX="1852" custLinFactNeighborY="57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B0DE8F2-9FFB-44CF-ADA0-E90227B5D34D}" type="pres">
      <dgm:prSet presAssocID="{EC046685-5C00-413F-9A39-43865E685568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877FD0-9020-4F8D-A09D-6AF794E49B0D}" type="pres">
      <dgm:prSet presAssocID="{EC046685-5C00-413F-9A39-43865E685568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54C2F90-3826-48BA-88D0-8A2ECB2007AD}" type="pres">
      <dgm:prSet presAssocID="{EC046685-5C00-413F-9A39-43865E685568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C2A6FF5-CA0B-442B-9882-5DB9383B8B7A}" srcId="{EC046685-5C00-413F-9A39-43865E685568}" destId="{D0A4B667-CD7B-404F-A93D-594C88963C01}" srcOrd="1" destOrd="0" parTransId="{9C374EBF-F082-4414-9D71-17D74E701BE3}" sibTransId="{2F8105DD-C491-4131-900D-7657CF481B6F}"/>
    <dgm:cxn modelId="{A9069FFE-7ADF-4C5F-B99D-181E4814D399}" type="presOf" srcId="{D0A4B667-CD7B-404F-A93D-594C88963C01}" destId="{1B0DE8F2-9FFB-44CF-ADA0-E90227B5D34D}" srcOrd="0" destOrd="0" presId="urn:microsoft.com/office/officeart/2005/8/layout/pyramid4"/>
    <dgm:cxn modelId="{909526AA-0E8E-4F6C-B44E-0BD0B5532B36}" srcId="{EC046685-5C00-413F-9A39-43865E685568}" destId="{8014262D-D987-4AE8-AF75-A4606A238DCB}" srcOrd="3" destOrd="0" parTransId="{8602F218-35B8-48D4-ADC4-9647A0E7E69C}" sibTransId="{CE5A386D-9AD6-425B-BECE-758EA823ECCC}"/>
    <dgm:cxn modelId="{ADFB5419-4306-4A83-A37F-EE9B0AA8D3A1}" type="presOf" srcId="{8014262D-D987-4AE8-AF75-A4606A238DCB}" destId="{A54C2F90-3826-48BA-88D0-8A2ECB2007AD}" srcOrd="0" destOrd="0" presId="urn:microsoft.com/office/officeart/2005/8/layout/pyramid4"/>
    <dgm:cxn modelId="{3C2D39AC-7D8A-4D2E-8F22-CDF6D3E999D1}" srcId="{EC046685-5C00-413F-9A39-43865E685568}" destId="{4613470A-42D6-45F3-A2CE-9E5E6357FD8B}" srcOrd="0" destOrd="0" parTransId="{ABB58EA9-6739-47BE-98F3-2EAE5A8B50A5}" sibTransId="{A79551BD-97E4-43F4-B570-DD0642EC09E5}"/>
    <dgm:cxn modelId="{6C6C444A-C6B1-4531-8D01-B54A33904ABD}" type="presOf" srcId="{EC046685-5C00-413F-9A39-43865E685568}" destId="{113FF85C-C8FA-40E5-9E51-95CCEAC6FD92}" srcOrd="0" destOrd="0" presId="urn:microsoft.com/office/officeart/2005/8/layout/pyramid4"/>
    <dgm:cxn modelId="{4F896789-770C-45AC-8210-383BABEBE67F}" srcId="{EC046685-5C00-413F-9A39-43865E685568}" destId="{1FE0B397-BAA4-4895-B455-98F69FFE1810}" srcOrd="2" destOrd="0" parTransId="{9B119F9F-2C7A-4E3E-A804-BE3815F5346F}" sibTransId="{FF50B370-034B-4D90-8BB1-F4524F57002F}"/>
    <dgm:cxn modelId="{433BC1C7-8FA3-45D7-8E9B-BCEE7D527259}" type="presOf" srcId="{4613470A-42D6-45F3-A2CE-9E5E6357FD8B}" destId="{F35499DC-9D6F-4B18-95DB-9B842D478B82}" srcOrd="0" destOrd="0" presId="urn:microsoft.com/office/officeart/2005/8/layout/pyramid4"/>
    <dgm:cxn modelId="{23C656AD-8866-4EE8-938D-8C597FF81082}" type="presOf" srcId="{1FE0B397-BAA4-4895-B455-98F69FFE1810}" destId="{59877FD0-9020-4F8D-A09D-6AF794E49B0D}" srcOrd="0" destOrd="0" presId="urn:microsoft.com/office/officeart/2005/8/layout/pyramid4"/>
    <dgm:cxn modelId="{F5C65B53-5FD9-4F57-ADD2-B2003D8ABE61}" type="presParOf" srcId="{113FF85C-C8FA-40E5-9E51-95CCEAC6FD92}" destId="{F35499DC-9D6F-4B18-95DB-9B842D478B82}" srcOrd="0" destOrd="0" presId="urn:microsoft.com/office/officeart/2005/8/layout/pyramid4"/>
    <dgm:cxn modelId="{C172CBB0-90B9-4594-9ECC-63DF9F8C84D3}" type="presParOf" srcId="{113FF85C-C8FA-40E5-9E51-95CCEAC6FD92}" destId="{1B0DE8F2-9FFB-44CF-ADA0-E90227B5D34D}" srcOrd="1" destOrd="0" presId="urn:microsoft.com/office/officeart/2005/8/layout/pyramid4"/>
    <dgm:cxn modelId="{F672F116-DA94-4370-B562-446A964A7B80}" type="presParOf" srcId="{113FF85C-C8FA-40E5-9E51-95CCEAC6FD92}" destId="{59877FD0-9020-4F8D-A09D-6AF794E49B0D}" srcOrd="2" destOrd="0" presId="urn:microsoft.com/office/officeart/2005/8/layout/pyramid4"/>
    <dgm:cxn modelId="{DE5A2FCD-748F-4DB1-A575-75D129BAA01C}" type="presParOf" srcId="{113FF85C-C8FA-40E5-9E51-95CCEAC6FD92}" destId="{A54C2F90-3826-48BA-88D0-8A2ECB2007AD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BD4E92-7DD7-48A5-BFE9-362C0B0A0880}" type="doc">
      <dgm:prSet loTypeId="urn:microsoft.com/office/officeart/2011/layout/HexagonRadial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34D665E7-DD28-4046-9ECF-479B5295373D}">
      <dgm:prSet phldrT="[Text]" custT="1"/>
      <dgm:spPr/>
      <dgm:t>
        <a:bodyPr/>
        <a:lstStyle/>
        <a:p>
          <a:r>
            <a:rPr lang="cs-CZ" sz="1600" b="1" dirty="0" smtClean="0">
              <a:solidFill>
                <a:schemeClr val="tx2">
                  <a:lumMod val="50000"/>
                </a:schemeClr>
              </a:solidFill>
            </a:rPr>
            <a:t>Enviroment.</a:t>
          </a:r>
        </a:p>
        <a:p>
          <a:r>
            <a:rPr lang="cs-CZ" sz="1600" b="1" dirty="0" smtClean="0">
              <a:solidFill>
                <a:schemeClr val="tx2">
                  <a:lumMod val="50000"/>
                </a:schemeClr>
              </a:solidFill>
            </a:rPr>
            <a:t>výchova</a:t>
          </a:r>
          <a:endParaRPr lang="cs-CZ" sz="1600" b="1" dirty="0">
            <a:solidFill>
              <a:schemeClr val="tx2">
                <a:lumMod val="50000"/>
              </a:schemeClr>
            </a:solidFill>
          </a:endParaRPr>
        </a:p>
      </dgm:t>
    </dgm:pt>
    <dgm:pt modelId="{AB8F139D-0386-4834-B046-0A2FC074F221}" type="parTrans" cxnId="{F3A055E5-0A5C-40DC-9562-3165713F95C2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E3094834-504E-415B-B917-812D04829B4F}" type="sibTrans" cxnId="{F3A055E5-0A5C-40DC-9562-3165713F95C2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14F1E32E-D46E-4DD7-A9F8-75621D024BDD}">
      <dgm:prSet phldrT="[Text]" custT="1"/>
      <dgm:spPr/>
      <dgm:t>
        <a:bodyPr/>
        <a:lstStyle/>
        <a:p>
          <a:r>
            <a:rPr lang="cs-CZ" sz="1700" b="1" dirty="0" smtClean="0">
              <a:solidFill>
                <a:schemeClr val="tx2">
                  <a:lumMod val="50000"/>
                </a:schemeClr>
              </a:solidFill>
            </a:rPr>
            <a:t>Lidské tělo</a:t>
          </a:r>
          <a:endParaRPr lang="cs-CZ" sz="1700" b="1" dirty="0">
            <a:solidFill>
              <a:schemeClr val="tx2">
                <a:lumMod val="50000"/>
              </a:schemeClr>
            </a:solidFill>
          </a:endParaRPr>
        </a:p>
      </dgm:t>
    </dgm:pt>
    <dgm:pt modelId="{952F1D42-360A-4565-8C4C-E4C3A65E28C1}" type="parTrans" cxnId="{0C8127F4-448A-4610-A68F-B921777662A4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F9927855-8FE1-4162-B8A5-F180FE4244E1}" type="sibTrans" cxnId="{0C8127F4-448A-4610-A68F-B921777662A4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50AE5BC8-89A5-4BBF-BBF9-19C0CF732866}">
      <dgm:prSet phldrT="[Text]" custT="1"/>
      <dgm:spPr/>
      <dgm:t>
        <a:bodyPr/>
        <a:lstStyle/>
        <a:p>
          <a:r>
            <a:rPr lang="cs-CZ" sz="1700" b="1" dirty="0" smtClean="0">
              <a:solidFill>
                <a:schemeClr val="tx2">
                  <a:lumMod val="50000"/>
                </a:schemeClr>
              </a:solidFill>
            </a:rPr>
            <a:t>Příroda kolem nás</a:t>
          </a:r>
          <a:endParaRPr lang="cs-CZ" sz="1700" b="1" dirty="0">
            <a:solidFill>
              <a:schemeClr val="tx2">
                <a:lumMod val="50000"/>
              </a:schemeClr>
            </a:solidFill>
          </a:endParaRPr>
        </a:p>
      </dgm:t>
    </dgm:pt>
    <dgm:pt modelId="{9000B2EE-3258-479C-A41B-AF39F6F20D48}" type="parTrans" cxnId="{F278B54C-99A8-48F6-A454-7892E87CC2F8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145E9692-40EA-4B38-A449-C92E53AA5BA7}" type="sibTrans" cxnId="{F278B54C-99A8-48F6-A454-7892E87CC2F8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CB06E885-17E8-4689-B94B-B97BB8454F58}">
      <dgm:prSet phldrT="[Text]" custT="1"/>
      <dgm:spPr/>
      <dgm:t>
        <a:bodyPr/>
        <a:lstStyle/>
        <a:p>
          <a:r>
            <a:rPr lang="cs-CZ" sz="1700" b="1" dirty="0" smtClean="0">
              <a:solidFill>
                <a:schemeClr val="tx2">
                  <a:lumMod val="50000"/>
                </a:schemeClr>
              </a:solidFill>
            </a:rPr>
            <a:t>Svět kolem nás</a:t>
          </a:r>
          <a:endParaRPr lang="cs-CZ" sz="1700" b="1" dirty="0">
            <a:solidFill>
              <a:schemeClr val="tx2">
                <a:lumMod val="50000"/>
              </a:schemeClr>
            </a:solidFill>
          </a:endParaRPr>
        </a:p>
      </dgm:t>
    </dgm:pt>
    <dgm:pt modelId="{0E28E8D4-CF66-4E2E-A2FD-5B875481046B}" type="parTrans" cxnId="{A0D428B1-EAC1-4AF5-9DD6-59FB2CC37013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93D9DE5C-C5CE-4C34-9707-133A07E452B7}" type="sibTrans" cxnId="{A0D428B1-EAC1-4AF5-9DD6-59FB2CC37013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A79DCFA0-F465-4374-A7AA-528D1F492E71}">
      <dgm:prSet phldrT="[Text]" custT="1"/>
      <dgm:spPr/>
      <dgm:t>
        <a:bodyPr/>
        <a:lstStyle/>
        <a:p>
          <a:r>
            <a:rPr lang="cs-CZ" sz="1700" b="1" dirty="0" smtClean="0">
              <a:solidFill>
                <a:schemeClr val="tx2">
                  <a:lumMod val="50000"/>
                </a:schemeClr>
              </a:solidFill>
            </a:rPr>
            <a:t>Co lidé dělají</a:t>
          </a:r>
          <a:endParaRPr lang="cs-CZ" sz="1700" b="1" dirty="0">
            <a:solidFill>
              <a:schemeClr val="tx2">
                <a:lumMod val="50000"/>
              </a:schemeClr>
            </a:solidFill>
          </a:endParaRPr>
        </a:p>
      </dgm:t>
    </dgm:pt>
    <dgm:pt modelId="{6068474B-ECC5-478D-B8EC-D78F9B92FCF5}" type="parTrans" cxnId="{AC8BDABF-FDE2-466A-B264-6CD1A44CF7B5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C9FE2B58-94A3-4E95-BBCE-4012CBD43298}" type="sibTrans" cxnId="{AC8BDABF-FDE2-466A-B264-6CD1A44CF7B5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E7244047-1E58-499D-855A-5D24659BB8A9}">
      <dgm:prSet phldrT="[Text]" custT="1"/>
      <dgm:spPr/>
      <dgm:t>
        <a:bodyPr/>
        <a:lstStyle/>
        <a:p>
          <a:r>
            <a:rPr lang="cs-CZ" sz="1700" b="1" dirty="0" smtClean="0">
              <a:solidFill>
                <a:schemeClr val="tx2">
                  <a:lumMod val="50000"/>
                </a:schemeClr>
              </a:solidFill>
            </a:rPr>
            <a:t>Život v ročních období</a:t>
          </a:r>
          <a:endParaRPr lang="cs-CZ" sz="1700" b="1" dirty="0">
            <a:solidFill>
              <a:schemeClr val="tx2">
                <a:lumMod val="50000"/>
              </a:schemeClr>
            </a:solidFill>
          </a:endParaRPr>
        </a:p>
      </dgm:t>
    </dgm:pt>
    <dgm:pt modelId="{96873D45-D69E-475A-8784-A163602641C6}" type="parTrans" cxnId="{3583C50A-CCB5-435B-9D32-EF0B6C8AEC8A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F182FBEF-6AC2-4F60-BAC0-5BEADD40AAB7}" type="sibTrans" cxnId="{3583C50A-CCB5-435B-9D32-EF0B6C8AEC8A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F2C89DE8-9DA2-4E56-9223-28BF83F4C3ED}">
      <dgm:prSet phldrT="[Text]" custT="1"/>
      <dgm:spPr/>
      <dgm:t>
        <a:bodyPr/>
        <a:lstStyle/>
        <a:p>
          <a:r>
            <a:rPr lang="cs-CZ" sz="1700" b="1" dirty="0" smtClean="0">
              <a:solidFill>
                <a:schemeClr val="tx2">
                  <a:lumMod val="50000"/>
                </a:schemeClr>
              </a:solidFill>
            </a:rPr>
            <a:t>Cestování</a:t>
          </a:r>
          <a:endParaRPr lang="cs-CZ" sz="1700" b="1" dirty="0">
            <a:solidFill>
              <a:schemeClr val="tx2">
                <a:lumMod val="50000"/>
              </a:schemeClr>
            </a:solidFill>
          </a:endParaRPr>
        </a:p>
      </dgm:t>
    </dgm:pt>
    <dgm:pt modelId="{47B325ED-8562-4F5E-A0E3-084C1A181F11}" type="parTrans" cxnId="{300CCF22-AF20-44EF-80EC-37079701D015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67918DF0-9BBB-4A43-8210-98742927756B}" type="sibTrans" cxnId="{300CCF22-AF20-44EF-80EC-37079701D015}">
      <dgm:prSet/>
      <dgm:spPr/>
      <dgm:t>
        <a:bodyPr/>
        <a:lstStyle/>
        <a:p>
          <a:endParaRPr lang="cs-CZ" b="1">
            <a:solidFill>
              <a:schemeClr val="tx2">
                <a:lumMod val="50000"/>
              </a:schemeClr>
            </a:solidFill>
          </a:endParaRPr>
        </a:p>
      </dgm:t>
    </dgm:pt>
    <dgm:pt modelId="{BB76BCFC-3150-4EB2-BFA1-E61AC85185B7}" type="pres">
      <dgm:prSet presAssocID="{36BD4E92-7DD7-48A5-BFE9-362C0B0A088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BD2CCA6F-1FCD-4326-9AA3-653804FB783B}" type="pres">
      <dgm:prSet presAssocID="{34D665E7-DD28-4046-9ECF-479B5295373D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cs-CZ"/>
        </a:p>
      </dgm:t>
    </dgm:pt>
    <dgm:pt modelId="{8B3FFF66-62B7-490F-9555-F3D724ECE4F0}" type="pres">
      <dgm:prSet presAssocID="{14F1E32E-D46E-4DD7-A9F8-75621D024BDD}" presName="Accent1" presStyleCnt="0"/>
      <dgm:spPr/>
    </dgm:pt>
    <dgm:pt modelId="{4A7F9640-BF2A-476C-9AC9-6ECF033EBAAF}" type="pres">
      <dgm:prSet presAssocID="{14F1E32E-D46E-4DD7-A9F8-75621D024BDD}" presName="Accent" presStyleLbl="bgShp" presStyleIdx="0" presStyleCnt="6"/>
      <dgm:spPr/>
    </dgm:pt>
    <dgm:pt modelId="{08B24E7E-FFC0-4FF2-9172-2A8A2E33673A}" type="pres">
      <dgm:prSet presAssocID="{14F1E32E-D46E-4DD7-A9F8-75621D024BDD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B3606BD-05FD-4A4C-9288-431409DDC2E4}" type="pres">
      <dgm:prSet presAssocID="{50AE5BC8-89A5-4BBF-BBF9-19C0CF732866}" presName="Accent2" presStyleCnt="0"/>
      <dgm:spPr/>
    </dgm:pt>
    <dgm:pt modelId="{CE821BF1-FFB5-4441-AC67-9E6A194A910F}" type="pres">
      <dgm:prSet presAssocID="{50AE5BC8-89A5-4BBF-BBF9-19C0CF732866}" presName="Accent" presStyleLbl="bgShp" presStyleIdx="1" presStyleCnt="6"/>
      <dgm:spPr/>
    </dgm:pt>
    <dgm:pt modelId="{ACA89518-4197-440A-A485-A7BE5123A78F}" type="pres">
      <dgm:prSet presAssocID="{50AE5BC8-89A5-4BBF-BBF9-19C0CF732866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161E881-7D5E-4FA6-9285-052B179DA26C}" type="pres">
      <dgm:prSet presAssocID="{CB06E885-17E8-4689-B94B-B97BB8454F58}" presName="Accent3" presStyleCnt="0"/>
      <dgm:spPr/>
    </dgm:pt>
    <dgm:pt modelId="{4E67A2FE-9D22-44FF-8DD3-09115A998DF8}" type="pres">
      <dgm:prSet presAssocID="{CB06E885-17E8-4689-B94B-B97BB8454F58}" presName="Accent" presStyleLbl="bgShp" presStyleIdx="2" presStyleCnt="6"/>
      <dgm:spPr/>
    </dgm:pt>
    <dgm:pt modelId="{466858C2-7621-4470-BDA5-65A2B8F27906}" type="pres">
      <dgm:prSet presAssocID="{CB06E885-17E8-4689-B94B-B97BB8454F58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3E53A73-7D5D-4F8A-A166-CF18CD39C173}" type="pres">
      <dgm:prSet presAssocID="{A79DCFA0-F465-4374-A7AA-528D1F492E71}" presName="Accent4" presStyleCnt="0"/>
      <dgm:spPr/>
    </dgm:pt>
    <dgm:pt modelId="{D699B9D9-48FE-43B2-9471-8DDA4BD3D56E}" type="pres">
      <dgm:prSet presAssocID="{A79DCFA0-F465-4374-A7AA-528D1F492E71}" presName="Accent" presStyleLbl="bgShp" presStyleIdx="3" presStyleCnt="6"/>
      <dgm:spPr/>
    </dgm:pt>
    <dgm:pt modelId="{5223A3D3-8AB6-463E-9645-0E2FD12A99B1}" type="pres">
      <dgm:prSet presAssocID="{A79DCFA0-F465-4374-A7AA-528D1F492E71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739868A-A517-40D4-9DEF-ACFC84D6DD73}" type="pres">
      <dgm:prSet presAssocID="{E7244047-1E58-499D-855A-5D24659BB8A9}" presName="Accent5" presStyleCnt="0"/>
      <dgm:spPr/>
    </dgm:pt>
    <dgm:pt modelId="{B3F9B36E-B65B-4D7B-8CE4-C678182BB303}" type="pres">
      <dgm:prSet presAssocID="{E7244047-1E58-499D-855A-5D24659BB8A9}" presName="Accent" presStyleLbl="bgShp" presStyleIdx="4" presStyleCnt="6"/>
      <dgm:spPr/>
    </dgm:pt>
    <dgm:pt modelId="{77549B49-B5B7-49EB-BAEA-6D3919095E82}" type="pres">
      <dgm:prSet presAssocID="{E7244047-1E58-499D-855A-5D24659BB8A9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AE8F686-4E0B-4075-80BD-5CEB79514AD2}" type="pres">
      <dgm:prSet presAssocID="{F2C89DE8-9DA2-4E56-9223-28BF83F4C3ED}" presName="Accent6" presStyleCnt="0"/>
      <dgm:spPr/>
    </dgm:pt>
    <dgm:pt modelId="{981673A8-CAA8-4C31-B033-946B98CD9D25}" type="pres">
      <dgm:prSet presAssocID="{F2C89DE8-9DA2-4E56-9223-28BF83F4C3ED}" presName="Accent" presStyleLbl="bgShp" presStyleIdx="5" presStyleCnt="6"/>
      <dgm:spPr/>
    </dgm:pt>
    <dgm:pt modelId="{26AB2624-8E88-403B-A8AE-9B9BD1FD22D6}" type="pres">
      <dgm:prSet presAssocID="{F2C89DE8-9DA2-4E56-9223-28BF83F4C3ED}" presName="Child6" presStyleLbl="node1" presStyleIdx="5" presStyleCnt="6" custScaleX="1129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3A055E5-0A5C-40DC-9562-3165713F95C2}" srcId="{36BD4E92-7DD7-48A5-BFE9-362C0B0A0880}" destId="{34D665E7-DD28-4046-9ECF-479B5295373D}" srcOrd="0" destOrd="0" parTransId="{AB8F139D-0386-4834-B046-0A2FC074F221}" sibTransId="{E3094834-504E-415B-B917-812D04829B4F}"/>
    <dgm:cxn modelId="{B6EF5377-9BCB-4D3E-8C7E-2D85280533AC}" type="presOf" srcId="{14F1E32E-D46E-4DD7-A9F8-75621D024BDD}" destId="{08B24E7E-FFC0-4FF2-9172-2A8A2E33673A}" srcOrd="0" destOrd="0" presId="urn:microsoft.com/office/officeart/2011/layout/HexagonRadial"/>
    <dgm:cxn modelId="{0C8127F4-448A-4610-A68F-B921777662A4}" srcId="{34D665E7-DD28-4046-9ECF-479B5295373D}" destId="{14F1E32E-D46E-4DD7-A9F8-75621D024BDD}" srcOrd="0" destOrd="0" parTransId="{952F1D42-360A-4565-8C4C-E4C3A65E28C1}" sibTransId="{F9927855-8FE1-4162-B8A5-F180FE4244E1}"/>
    <dgm:cxn modelId="{AC8BDABF-FDE2-466A-B264-6CD1A44CF7B5}" srcId="{34D665E7-DD28-4046-9ECF-479B5295373D}" destId="{A79DCFA0-F465-4374-A7AA-528D1F492E71}" srcOrd="3" destOrd="0" parTransId="{6068474B-ECC5-478D-B8EC-D78F9B92FCF5}" sibTransId="{C9FE2B58-94A3-4E95-BBCE-4012CBD43298}"/>
    <dgm:cxn modelId="{52D14AED-9C81-4923-AA84-A18D96A4FDCD}" type="presOf" srcId="{CB06E885-17E8-4689-B94B-B97BB8454F58}" destId="{466858C2-7621-4470-BDA5-65A2B8F27906}" srcOrd="0" destOrd="0" presId="urn:microsoft.com/office/officeart/2011/layout/HexagonRadial"/>
    <dgm:cxn modelId="{F278B54C-99A8-48F6-A454-7892E87CC2F8}" srcId="{34D665E7-DD28-4046-9ECF-479B5295373D}" destId="{50AE5BC8-89A5-4BBF-BBF9-19C0CF732866}" srcOrd="1" destOrd="0" parTransId="{9000B2EE-3258-479C-A41B-AF39F6F20D48}" sibTransId="{145E9692-40EA-4B38-A449-C92E53AA5BA7}"/>
    <dgm:cxn modelId="{E4DD19A0-8F2E-451F-B1D4-07C90921624F}" type="presOf" srcId="{A79DCFA0-F465-4374-A7AA-528D1F492E71}" destId="{5223A3D3-8AB6-463E-9645-0E2FD12A99B1}" srcOrd="0" destOrd="0" presId="urn:microsoft.com/office/officeart/2011/layout/HexagonRadial"/>
    <dgm:cxn modelId="{CFEECE35-26B6-4FF6-8B32-D9563A145719}" type="presOf" srcId="{34D665E7-DD28-4046-9ECF-479B5295373D}" destId="{BD2CCA6F-1FCD-4326-9AA3-653804FB783B}" srcOrd="0" destOrd="0" presId="urn:microsoft.com/office/officeart/2011/layout/HexagonRadial"/>
    <dgm:cxn modelId="{9067E526-C460-4D12-8053-6E9AE2F10DDD}" type="presOf" srcId="{50AE5BC8-89A5-4BBF-BBF9-19C0CF732866}" destId="{ACA89518-4197-440A-A485-A7BE5123A78F}" srcOrd="0" destOrd="0" presId="urn:microsoft.com/office/officeart/2011/layout/HexagonRadial"/>
    <dgm:cxn modelId="{19D7D676-1F75-43F5-A6F4-A7F8452CBC2F}" type="presOf" srcId="{E7244047-1E58-499D-855A-5D24659BB8A9}" destId="{77549B49-B5B7-49EB-BAEA-6D3919095E82}" srcOrd="0" destOrd="0" presId="urn:microsoft.com/office/officeart/2011/layout/HexagonRadial"/>
    <dgm:cxn modelId="{300CCF22-AF20-44EF-80EC-37079701D015}" srcId="{34D665E7-DD28-4046-9ECF-479B5295373D}" destId="{F2C89DE8-9DA2-4E56-9223-28BF83F4C3ED}" srcOrd="5" destOrd="0" parTransId="{47B325ED-8562-4F5E-A0E3-084C1A181F11}" sibTransId="{67918DF0-9BBB-4A43-8210-98742927756B}"/>
    <dgm:cxn modelId="{A0D428B1-EAC1-4AF5-9DD6-59FB2CC37013}" srcId="{34D665E7-DD28-4046-9ECF-479B5295373D}" destId="{CB06E885-17E8-4689-B94B-B97BB8454F58}" srcOrd="2" destOrd="0" parTransId="{0E28E8D4-CF66-4E2E-A2FD-5B875481046B}" sibTransId="{93D9DE5C-C5CE-4C34-9707-133A07E452B7}"/>
    <dgm:cxn modelId="{610831A6-DCDD-4519-A189-3AB7B395739A}" type="presOf" srcId="{36BD4E92-7DD7-48A5-BFE9-362C0B0A0880}" destId="{BB76BCFC-3150-4EB2-BFA1-E61AC85185B7}" srcOrd="0" destOrd="0" presId="urn:microsoft.com/office/officeart/2011/layout/HexagonRadial"/>
    <dgm:cxn modelId="{379F552A-18AC-450C-BDD4-B0A909640D2D}" type="presOf" srcId="{F2C89DE8-9DA2-4E56-9223-28BF83F4C3ED}" destId="{26AB2624-8E88-403B-A8AE-9B9BD1FD22D6}" srcOrd="0" destOrd="0" presId="urn:microsoft.com/office/officeart/2011/layout/HexagonRadial"/>
    <dgm:cxn modelId="{3583C50A-CCB5-435B-9D32-EF0B6C8AEC8A}" srcId="{34D665E7-DD28-4046-9ECF-479B5295373D}" destId="{E7244047-1E58-499D-855A-5D24659BB8A9}" srcOrd="4" destOrd="0" parTransId="{96873D45-D69E-475A-8784-A163602641C6}" sibTransId="{F182FBEF-6AC2-4F60-BAC0-5BEADD40AAB7}"/>
    <dgm:cxn modelId="{C6B9C960-FAB8-437C-AB65-B10AFA92BD14}" type="presParOf" srcId="{BB76BCFC-3150-4EB2-BFA1-E61AC85185B7}" destId="{BD2CCA6F-1FCD-4326-9AA3-653804FB783B}" srcOrd="0" destOrd="0" presId="urn:microsoft.com/office/officeart/2011/layout/HexagonRadial"/>
    <dgm:cxn modelId="{9028E5A6-0101-4C7B-9ACF-A50E074D249F}" type="presParOf" srcId="{BB76BCFC-3150-4EB2-BFA1-E61AC85185B7}" destId="{8B3FFF66-62B7-490F-9555-F3D724ECE4F0}" srcOrd="1" destOrd="0" presId="urn:microsoft.com/office/officeart/2011/layout/HexagonRadial"/>
    <dgm:cxn modelId="{E9A8564E-0ACE-452E-A021-AA2AB20CD022}" type="presParOf" srcId="{8B3FFF66-62B7-490F-9555-F3D724ECE4F0}" destId="{4A7F9640-BF2A-476C-9AC9-6ECF033EBAAF}" srcOrd="0" destOrd="0" presId="urn:microsoft.com/office/officeart/2011/layout/HexagonRadial"/>
    <dgm:cxn modelId="{E78C6257-1840-4570-B82B-EB1C1A3413DB}" type="presParOf" srcId="{BB76BCFC-3150-4EB2-BFA1-E61AC85185B7}" destId="{08B24E7E-FFC0-4FF2-9172-2A8A2E33673A}" srcOrd="2" destOrd="0" presId="urn:microsoft.com/office/officeart/2011/layout/HexagonRadial"/>
    <dgm:cxn modelId="{D8892C77-EB63-4D42-8239-2D1D698D466F}" type="presParOf" srcId="{BB76BCFC-3150-4EB2-BFA1-E61AC85185B7}" destId="{5B3606BD-05FD-4A4C-9288-431409DDC2E4}" srcOrd="3" destOrd="0" presId="urn:microsoft.com/office/officeart/2011/layout/HexagonRadial"/>
    <dgm:cxn modelId="{783104EF-F3D2-4146-A042-FADD74AA36DF}" type="presParOf" srcId="{5B3606BD-05FD-4A4C-9288-431409DDC2E4}" destId="{CE821BF1-FFB5-4441-AC67-9E6A194A910F}" srcOrd="0" destOrd="0" presId="urn:microsoft.com/office/officeart/2011/layout/HexagonRadial"/>
    <dgm:cxn modelId="{4631002F-611D-4D4B-96C2-61DEB23A5F4C}" type="presParOf" srcId="{BB76BCFC-3150-4EB2-BFA1-E61AC85185B7}" destId="{ACA89518-4197-440A-A485-A7BE5123A78F}" srcOrd="4" destOrd="0" presId="urn:microsoft.com/office/officeart/2011/layout/HexagonRadial"/>
    <dgm:cxn modelId="{63C0DBF5-C2E2-4078-9EFF-9A8052880932}" type="presParOf" srcId="{BB76BCFC-3150-4EB2-BFA1-E61AC85185B7}" destId="{5161E881-7D5E-4FA6-9285-052B179DA26C}" srcOrd="5" destOrd="0" presId="urn:microsoft.com/office/officeart/2011/layout/HexagonRadial"/>
    <dgm:cxn modelId="{15906A0F-4621-4F5B-9D70-05AAAC954E63}" type="presParOf" srcId="{5161E881-7D5E-4FA6-9285-052B179DA26C}" destId="{4E67A2FE-9D22-44FF-8DD3-09115A998DF8}" srcOrd="0" destOrd="0" presId="urn:microsoft.com/office/officeart/2011/layout/HexagonRadial"/>
    <dgm:cxn modelId="{202F5942-6B8A-4029-B55C-166A76554466}" type="presParOf" srcId="{BB76BCFC-3150-4EB2-BFA1-E61AC85185B7}" destId="{466858C2-7621-4470-BDA5-65A2B8F27906}" srcOrd="6" destOrd="0" presId="urn:microsoft.com/office/officeart/2011/layout/HexagonRadial"/>
    <dgm:cxn modelId="{11897E1C-0BB8-4D9D-9855-010276F42B58}" type="presParOf" srcId="{BB76BCFC-3150-4EB2-BFA1-E61AC85185B7}" destId="{F3E53A73-7D5D-4F8A-A166-CF18CD39C173}" srcOrd="7" destOrd="0" presId="urn:microsoft.com/office/officeart/2011/layout/HexagonRadial"/>
    <dgm:cxn modelId="{80FAEF91-D503-4C7D-AA99-6EEDD94558F4}" type="presParOf" srcId="{F3E53A73-7D5D-4F8A-A166-CF18CD39C173}" destId="{D699B9D9-48FE-43B2-9471-8DDA4BD3D56E}" srcOrd="0" destOrd="0" presId="urn:microsoft.com/office/officeart/2011/layout/HexagonRadial"/>
    <dgm:cxn modelId="{A5EE68B9-5C4D-439F-8916-27ADF6060E68}" type="presParOf" srcId="{BB76BCFC-3150-4EB2-BFA1-E61AC85185B7}" destId="{5223A3D3-8AB6-463E-9645-0E2FD12A99B1}" srcOrd="8" destOrd="0" presId="urn:microsoft.com/office/officeart/2011/layout/HexagonRadial"/>
    <dgm:cxn modelId="{8C1D3275-76FF-4D9E-89D3-17155FCA521F}" type="presParOf" srcId="{BB76BCFC-3150-4EB2-BFA1-E61AC85185B7}" destId="{9739868A-A517-40D4-9DEF-ACFC84D6DD73}" srcOrd="9" destOrd="0" presId="urn:microsoft.com/office/officeart/2011/layout/HexagonRadial"/>
    <dgm:cxn modelId="{49384238-E888-4D93-A188-F8B2CE4B52FE}" type="presParOf" srcId="{9739868A-A517-40D4-9DEF-ACFC84D6DD73}" destId="{B3F9B36E-B65B-4D7B-8CE4-C678182BB303}" srcOrd="0" destOrd="0" presId="urn:microsoft.com/office/officeart/2011/layout/HexagonRadial"/>
    <dgm:cxn modelId="{5C758E10-1DF7-4BCB-B7E0-B316205CDDA4}" type="presParOf" srcId="{BB76BCFC-3150-4EB2-BFA1-E61AC85185B7}" destId="{77549B49-B5B7-49EB-BAEA-6D3919095E82}" srcOrd="10" destOrd="0" presId="urn:microsoft.com/office/officeart/2011/layout/HexagonRadial"/>
    <dgm:cxn modelId="{4F446A61-C89A-4B00-A545-D9E7FD9DA1AE}" type="presParOf" srcId="{BB76BCFC-3150-4EB2-BFA1-E61AC85185B7}" destId="{6AE8F686-4E0B-4075-80BD-5CEB79514AD2}" srcOrd="11" destOrd="0" presId="urn:microsoft.com/office/officeart/2011/layout/HexagonRadial"/>
    <dgm:cxn modelId="{5546647F-F770-492F-8E0A-22FBA83567FD}" type="presParOf" srcId="{6AE8F686-4E0B-4075-80BD-5CEB79514AD2}" destId="{981673A8-CAA8-4C31-B033-946B98CD9D25}" srcOrd="0" destOrd="0" presId="urn:microsoft.com/office/officeart/2011/layout/HexagonRadial"/>
    <dgm:cxn modelId="{A676FF18-DD1F-4EA2-9842-644FED09E240}" type="presParOf" srcId="{BB76BCFC-3150-4EB2-BFA1-E61AC85185B7}" destId="{26AB2624-8E88-403B-A8AE-9B9BD1FD22D6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5499DC-9D6F-4B18-95DB-9B842D478B82}">
      <dsp:nvSpPr>
        <dsp:cNvPr id="0" name=""/>
        <dsp:cNvSpPr/>
      </dsp:nvSpPr>
      <dsp:spPr>
        <a:xfrm>
          <a:off x="989446" y="947018"/>
          <a:ext cx="1908212" cy="1908212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kern="1200" dirty="0" smtClean="0">
              <a:solidFill>
                <a:schemeClr val="tx2">
                  <a:lumMod val="50000"/>
                </a:schemeClr>
              </a:solidFill>
            </a:rPr>
            <a:t>Učit se jednat</a:t>
          </a:r>
          <a:endParaRPr lang="cs-CZ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466499" y="1901124"/>
        <a:ext cx="954106" cy="954106"/>
      </dsp:txXfrm>
    </dsp:sp>
    <dsp:sp modelId="{1B0DE8F2-9FFB-44CF-ADA0-E90227B5D34D}">
      <dsp:nvSpPr>
        <dsp:cNvPr id="0" name=""/>
        <dsp:cNvSpPr/>
      </dsp:nvSpPr>
      <dsp:spPr>
        <a:xfrm>
          <a:off x="0" y="2844316"/>
          <a:ext cx="1908212" cy="1908212"/>
        </a:xfrm>
        <a:prstGeom prst="triangl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kern="1200" dirty="0" smtClean="0">
              <a:solidFill>
                <a:schemeClr val="tx2">
                  <a:lumMod val="50000"/>
                </a:schemeClr>
              </a:solidFill>
            </a:rPr>
            <a:t>Učit se žít</a:t>
          </a:r>
          <a:endParaRPr lang="cs-CZ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77053" y="3798422"/>
        <a:ext cx="954106" cy="954106"/>
      </dsp:txXfrm>
    </dsp:sp>
    <dsp:sp modelId="{59877FD0-9020-4F8D-A09D-6AF794E49B0D}">
      <dsp:nvSpPr>
        <dsp:cNvPr id="0" name=""/>
        <dsp:cNvSpPr/>
      </dsp:nvSpPr>
      <dsp:spPr>
        <a:xfrm rot="10800000">
          <a:off x="954106" y="2844316"/>
          <a:ext cx="1908212" cy="1908212"/>
        </a:xfrm>
        <a:prstGeom prst="triangl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kern="1200" dirty="0" smtClean="0">
              <a:solidFill>
                <a:schemeClr val="tx2">
                  <a:lumMod val="50000"/>
                </a:schemeClr>
              </a:solidFill>
            </a:rPr>
            <a:t>Učit se poznávat</a:t>
          </a:r>
          <a:endParaRPr lang="cs-CZ" sz="1700" b="1" kern="1200" dirty="0">
            <a:solidFill>
              <a:schemeClr val="tx2">
                <a:lumMod val="50000"/>
              </a:schemeClr>
            </a:solidFill>
          </a:endParaRPr>
        </a:p>
      </dsp:txBody>
      <dsp:txXfrm rot="10800000">
        <a:off x="1431159" y="2844316"/>
        <a:ext cx="954106" cy="954106"/>
      </dsp:txXfrm>
    </dsp:sp>
    <dsp:sp modelId="{A54C2F90-3826-48BA-88D0-8A2ECB2007AD}">
      <dsp:nvSpPr>
        <dsp:cNvPr id="0" name=""/>
        <dsp:cNvSpPr/>
      </dsp:nvSpPr>
      <dsp:spPr>
        <a:xfrm>
          <a:off x="1908212" y="2844316"/>
          <a:ext cx="1908212" cy="1908212"/>
        </a:xfrm>
        <a:prstGeom prst="triangl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kern="1200" dirty="0" smtClean="0">
              <a:solidFill>
                <a:schemeClr val="tx2">
                  <a:lumMod val="50000"/>
                </a:schemeClr>
              </a:solidFill>
            </a:rPr>
            <a:t>Učit se být</a:t>
          </a:r>
          <a:endParaRPr lang="cs-CZ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385265" y="3798422"/>
        <a:ext cx="954106" cy="9541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2CCA6F-1FCD-4326-9AA3-653804FB783B}">
      <dsp:nvSpPr>
        <dsp:cNvPr id="0" name=""/>
        <dsp:cNvSpPr/>
      </dsp:nvSpPr>
      <dsp:spPr>
        <a:xfrm>
          <a:off x="1138075" y="1662035"/>
          <a:ext cx="1650853" cy="1428055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dirty="0" smtClean="0">
              <a:solidFill>
                <a:schemeClr val="tx2">
                  <a:lumMod val="50000"/>
                </a:schemeClr>
              </a:solidFill>
            </a:rPr>
            <a:t>Enviroment.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dirty="0" smtClean="0">
              <a:solidFill>
                <a:schemeClr val="tx2">
                  <a:lumMod val="50000"/>
                </a:schemeClr>
              </a:solidFill>
            </a:rPr>
            <a:t>výchova</a:t>
          </a:r>
          <a:endParaRPr lang="cs-CZ" sz="16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411645" y="1898684"/>
        <a:ext cx="1103713" cy="954757"/>
      </dsp:txXfrm>
    </dsp:sp>
    <dsp:sp modelId="{CE821BF1-FFB5-4441-AC67-9E6A194A910F}">
      <dsp:nvSpPr>
        <dsp:cNvPr id="0" name=""/>
        <dsp:cNvSpPr/>
      </dsp:nvSpPr>
      <dsp:spPr>
        <a:xfrm>
          <a:off x="2171826" y="978806"/>
          <a:ext cx="622862" cy="536678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B24E7E-FFC0-4FF2-9172-2A8A2E33673A}">
      <dsp:nvSpPr>
        <dsp:cNvPr id="0" name=""/>
        <dsp:cNvSpPr/>
      </dsp:nvSpPr>
      <dsp:spPr>
        <a:xfrm>
          <a:off x="1290142" y="363217"/>
          <a:ext cx="1352863" cy="1170385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kern="1200" dirty="0" smtClean="0">
              <a:solidFill>
                <a:schemeClr val="tx2">
                  <a:lumMod val="50000"/>
                </a:schemeClr>
              </a:solidFill>
            </a:rPr>
            <a:t>Lidské tělo</a:t>
          </a:r>
          <a:endParaRPr lang="cs-CZ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514340" y="557175"/>
        <a:ext cx="904467" cy="782469"/>
      </dsp:txXfrm>
    </dsp:sp>
    <dsp:sp modelId="{4E67A2FE-9D22-44FF-8DD3-09115A998DF8}">
      <dsp:nvSpPr>
        <dsp:cNvPr id="0" name=""/>
        <dsp:cNvSpPr/>
      </dsp:nvSpPr>
      <dsp:spPr>
        <a:xfrm>
          <a:off x="2898755" y="1982109"/>
          <a:ext cx="622862" cy="536678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A89518-4197-440A-A485-A7BE5123A78F}">
      <dsp:nvSpPr>
        <dsp:cNvPr id="0" name=""/>
        <dsp:cNvSpPr/>
      </dsp:nvSpPr>
      <dsp:spPr>
        <a:xfrm>
          <a:off x="2530875" y="1083082"/>
          <a:ext cx="1352863" cy="1170385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kern="1200" dirty="0" smtClean="0">
              <a:solidFill>
                <a:schemeClr val="tx2">
                  <a:lumMod val="50000"/>
                </a:schemeClr>
              </a:solidFill>
            </a:rPr>
            <a:t>Příroda kolem nás</a:t>
          </a:r>
          <a:endParaRPr lang="cs-CZ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755073" y="1277040"/>
        <a:ext cx="904467" cy="782469"/>
      </dsp:txXfrm>
    </dsp:sp>
    <dsp:sp modelId="{D699B9D9-48FE-43B2-9471-8DDA4BD3D56E}">
      <dsp:nvSpPr>
        <dsp:cNvPr id="0" name=""/>
        <dsp:cNvSpPr/>
      </dsp:nvSpPr>
      <dsp:spPr>
        <a:xfrm>
          <a:off x="2393783" y="3114649"/>
          <a:ext cx="622862" cy="536678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6858C2-7621-4470-BDA5-65A2B8F27906}">
      <dsp:nvSpPr>
        <dsp:cNvPr id="0" name=""/>
        <dsp:cNvSpPr/>
      </dsp:nvSpPr>
      <dsp:spPr>
        <a:xfrm>
          <a:off x="2530875" y="2498254"/>
          <a:ext cx="1352863" cy="1170385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kern="1200" dirty="0" smtClean="0">
              <a:solidFill>
                <a:schemeClr val="tx2">
                  <a:lumMod val="50000"/>
                </a:schemeClr>
              </a:solidFill>
            </a:rPr>
            <a:t>Svět kolem nás</a:t>
          </a:r>
          <a:endParaRPr lang="cs-CZ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755073" y="2692212"/>
        <a:ext cx="904467" cy="782469"/>
      </dsp:txXfrm>
    </dsp:sp>
    <dsp:sp modelId="{B3F9B36E-B65B-4D7B-8CE4-C678182BB303}">
      <dsp:nvSpPr>
        <dsp:cNvPr id="0" name=""/>
        <dsp:cNvSpPr/>
      </dsp:nvSpPr>
      <dsp:spPr>
        <a:xfrm>
          <a:off x="1141147" y="3232211"/>
          <a:ext cx="622862" cy="536678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23A3D3-8AB6-463E-9645-0E2FD12A99B1}">
      <dsp:nvSpPr>
        <dsp:cNvPr id="0" name=""/>
        <dsp:cNvSpPr/>
      </dsp:nvSpPr>
      <dsp:spPr>
        <a:xfrm>
          <a:off x="1290142" y="3218925"/>
          <a:ext cx="1352863" cy="1170385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kern="1200" dirty="0" smtClean="0">
              <a:solidFill>
                <a:schemeClr val="tx2">
                  <a:lumMod val="50000"/>
                </a:schemeClr>
              </a:solidFill>
            </a:rPr>
            <a:t>Co lidé dělají</a:t>
          </a:r>
          <a:endParaRPr lang="cs-CZ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514340" y="3412883"/>
        <a:ext cx="904467" cy="782469"/>
      </dsp:txXfrm>
    </dsp:sp>
    <dsp:sp modelId="{981673A8-CAA8-4C31-B033-946B98CD9D25}">
      <dsp:nvSpPr>
        <dsp:cNvPr id="0" name=""/>
        <dsp:cNvSpPr/>
      </dsp:nvSpPr>
      <dsp:spPr>
        <a:xfrm>
          <a:off x="402314" y="2229311"/>
          <a:ext cx="622862" cy="536678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549B49-B5B7-49EB-BAEA-6D3919095E82}">
      <dsp:nvSpPr>
        <dsp:cNvPr id="0" name=""/>
        <dsp:cNvSpPr/>
      </dsp:nvSpPr>
      <dsp:spPr>
        <a:xfrm>
          <a:off x="43650" y="2499059"/>
          <a:ext cx="1352863" cy="1170385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kern="1200" dirty="0" smtClean="0">
              <a:solidFill>
                <a:schemeClr val="tx2">
                  <a:lumMod val="50000"/>
                </a:schemeClr>
              </a:solidFill>
            </a:rPr>
            <a:t>Život v ročních období</a:t>
          </a:r>
          <a:endParaRPr lang="cs-CZ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67848" y="2693017"/>
        <a:ext cx="904467" cy="782469"/>
      </dsp:txXfrm>
    </dsp:sp>
    <dsp:sp modelId="{26AB2624-8E88-403B-A8AE-9B9BD1FD22D6}">
      <dsp:nvSpPr>
        <dsp:cNvPr id="0" name=""/>
        <dsp:cNvSpPr/>
      </dsp:nvSpPr>
      <dsp:spPr>
        <a:xfrm>
          <a:off x="-43650" y="1081472"/>
          <a:ext cx="1527463" cy="1170385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kern="1200" dirty="0" smtClean="0">
              <a:solidFill>
                <a:schemeClr val="tx2">
                  <a:lumMod val="50000"/>
                </a:schemeClr>
              </a:solidFill>
            </a:rPr>
            <a:t>Cestování</a:t>
          </a:r>
          <a:endParaRPr lang="cs-CZ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95098" y="1264408"/>
        <a:ext cx="1049967" cy="804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Šestiúhelník – paprskový"/>
  <dgm:desc val="Umožňuje zobrazit sekvenční proces, který souvisí s ústřední myšlenkou či motivem. Omezeno na šest tvarů úrovně 2. Nejlepších výsledků dosáhnete s malým množstvím textu. Nepoužitý text se nezobrazuje, zůstává však k dispozici, pokud přepnete rozložení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24645607-0638-46EC-97A6-CC75D0CDC632}" type="datetimeFigureOut">
              <a:rPr lang="cs-CZ"/>
              <a:pPr>
                <a:defRPr/>
              </a:pPr>
              <a:t>22.3.2017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FE7C8C1B-5023-4527-A548-11F2B32694D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987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 descr="Obrázek_tr"/>
          <p:cNvSpPr>
            <a:spLocks noChangeArrowheads="1"/>
          </p:cNvSpPr>
          <p:nvPr/>
        </p:nvSpPr>
        <p:spPr bwMode="auto">
          <a:xfrm>
            <a:off x="0" y="6427788"/>
            <a:ext cx="9144000" cy="430212"/>
          </a:xfrm>
          <a:prstGeom prst="rect">
            <a:avLst/>
          </a:prstGeom>
          <a:blipFill dpi="0" rotWithShape="0">
            <a:blip r:embed="rId2">
              <a:alphaModFix amt="70000"/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grpSp>
        <p:nvGrpSpPr>
          <p:cNvPr id="5" name="Skupina 6"/>
          <p:cNvGrpSpPr>
            <a:grpSpLocks/>
          </p:cNvGrpSpPr>
          <p:nvPr/>
        </p:nvGrpSpPr>
        <p:grpSpPr bwMode="auto">
          <a:xfrm>
            <a:off x="365125" y="357188"/>
            <a:ext cx="5214938" cy="1414462"/>
            <a:chOff x="365125" y="357188"/>
            <a:chExt cx="5214938" cy="1414462"/>
          </a:xfrm>
        </p:grpSpPr>
        <p:sp>
          <p:nvSpPr>
            <p:cNvPr id="6" name="TextovéPole 5"/>
            <p:cNvSpPr txBox="1"/>
            <p:nvPr/>
          </p:nvSpPr>
          <p:spPr>
            <a:xfrm>
              <a:off x="1508125" y="492125"/>
              <a:ext cx="4071938" cy="5794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cs-CZ" sz="3200">
                  <a:solidFill>
                    <a:srgbClr val="3A5C86"/>
                  </a:solidFill>
                  <a:latin typeface="Calibri" pitchFamily="34" charset="0"/>
                </a:rPr>
                <a:t>Ministerstvo financí</a:t>
              </a:r>
            </a:p>
          </p:txBody>
        </p:sp>
        <p:sp>
          <p:nvSpPr>
            <p:cNvPr id="7" name="TextovéPole 6"/>
            <p:cNvSpPr txBox="1"/>
            <p:nvPr/>
          </p:nvSpPr>
          <p:spPr>
            <a:xfrm>
              <a:off x="1506538" y="920750"/>
              <a:ext cx="3786187" cy="5794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cs-CZ" sz="3200" b="0" dirty="0">
                  <a:solidFill>
                    <a:srgbClr val="3A5C86"/>
                  </a:solidFill>
                  <a:latin typeface="Calibri" pitchFamily="34" charset="0"/>
                </a:rPr>
                <a:t>ČESKÉ REPUBLIKY</a:t>
              </a:r>
            </a:p>
          </p:txBody>
        </p:sp>
        <p:pic>
          <p:nvPicPr>
            <p:cNvPr id="8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125" y="357188"/>
              <a:ext cx="1206500" cy="141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1547813" y="6584950"/>
            <a:ext cx="6624637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400" b="0">
                <a:solidFill>
                  <a:srgbClr val="17375E"/>
                </a:solidFill>
              </a:rPr>
              <a:t>Ministerstvo financí </a:t>
            </a:r>
            <a:r>
              <a:rPr lang="cs-CZ" sz="1300" b="0">
                <a:solidFill>
                  <a:srgbClr val="17375E"/>
                </a:solidFill>
              </a:rPr>
              <a:t>Č</a:t>
            </a:r>
            <a:r>
              <a:rPr lang="cs-CZ" sz="1400" b="0">
                <a:solidFill>
                  <a:srgbClr val="17375E"/>
                </a:solidFill>
              </a:rPr>
              <a:t>eské republiky</a:t>
            </a:r>
            <a:r>
              <a:rPr lang="cs-CZ" sz="1400" b="0">
                <a:solidFill>
                  <a:srgbClr val="17375E"/>
                </a:solidFill>
                <a:latin typeface="Arial" charset="0"/>
              </a:rPr>
              <a:t>, </a:t>
            </a:r>
            <a:r>
              <a:rPr lang="cs-CZ" sz="1400" b="0">
                <a:solidFill>
                  <a:srgbClr val="17375E"/>
                </a:solidFill>
              </a:rPr>
              <a:t>Letenská 15, 118 10 Praha 1, +420 257 041 111  </a:t>
            </a:r>
          </a:p>
        </p:txBody>
      </p:sp>
      <p:sp>
        <p:nvSpPr>
          <p:cNvPr id="2" name="Zástupný symbol pro nadpis 1"/>
          <p:cNvSpPr>
            <a:spLocks noGrp="1"/>
          </p:cNvSpPr>
          <p:nvPr>
            <p:ph type="ctrTitle"/>
          </p:nvPr>
        </p:nvSpPr>
        <p:spPr>
          <a:xfrm>
            <a:off x="1547813" y="3471863"/>
            <a:ext cx="6911975" cy="1470025"/>
          </a:xfrm>
        </p:spPr>
        <p:txBody>
          <a:bodyPr anchor="b"/>
          <a:lstStyle>
            <a:lvl1pPr>
              <a:defRPr sz="4400" smtClean="0"/>
            </a:lvl1pPr>
          </a:lstStyle>
          <a:p>
            <a:pPr lvl="0"/>
            <a:r>
              <a:rPr lang="cs-CZ" noProof="0"/>
              <a:t>Kliknutím lze upravit styl.</a:t>
            </a:r>
          </a:p>
        </p:txBody>
      </p:sp>
      <p:sp>
        <p:nvSpPr>
          <p:cNvPr id="16387" name="Zástupný symbol pro text 2"/>
          <p:cNvSpPr>
            <a:spLocks noGrp="1"/>
          </p:cNvSpPr>
          <p:nvPr>
            <p:ph type="subTitle" idx="1" hasCustomPrompt="1"/>
          </p:nvPr>
        </p:nvSpPr>
        <p:spPr>
          <a:xfrm>
            <a:off x="1547813" y="5013325"/>
            <a:ext cx="6911975" cy="359891"/>
          </a:xfrm>
        </p:spPr>
        <p:txBody>
          <a:bodyPr lIns="126000" anchor="t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None/>
              <a:tabLst/>
              <a:defRPr sz="1800" smtClean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None/>
              <a:tabLst/>
              <a:defRPr/>
            </a:pPr>
            <a:r>
              <a:rPr lang="cs-CZ" noProof="0" dirty="0"/>
              <a:t>Jméno PŘÍJMENÍ</a:t>
            </a:r>
            <a:endParaRPr lang="en-GB" sz="120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66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Jak je to skutečně s výběrem daní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970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Jak je to skutečně s výběrem daní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532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ěkov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Jak je to skutečně s výběrem daní</a:t>
            </a:r>
            <a:endParaRPr lang="cs-CZ"/>
          </a:p>
        </p:txBody>
      </p:sp>
      <p:sp>
        <p:nvSpPr>
          <p:cNvPr id="4" name="Nadpis 1"/>
          <p:cNvSpPr txBox="1">
            <a:spLocks/>
          </p:cNvSpPr>
          <p:nvPr userDrawn="1"/>
        </p:nvSpPr>
        <p:spPr bwMode="auto">
          <a:xfrm>
            <a:off x="1071563" y="3789040"/>
            <a:ext cx="674079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3A5C8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A5C8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A5C8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A5C8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A5C8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noProof="0"/>
              <a:t>Thank you for your attention.</a:t>
            </a:r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1" hasCustomPrompt="1"/>
          </p:nvPr>
        </p:nvSpPr>
        <p:spPr>
          <a:xfrm>
            <a:off x="1116285" y="4945409"/>
            <a:ext cx="6696075" cy="355799"/>
          </a:xfrm>
        </p:spPr>
        <p:txBody>
          <a:bodyPr anchor="t"/>
          <a:lstStyle>
            <a:lvl1pPr marL="0" indent="0">
              <a:buNone/>
              <a:defRPr sz="2000"/>
            </a:lvl1pPr>
          </a:lstStyle>
          <a:p>
            <a:pPr marL="0" indent="0">
              <a:buNone/>
            </a:pPr>
            <a:r>
              <a:rPr lang="en-GB" sz="1800" noProof="0"/>
              <a:t>Name SURNAME</a:t>
            </a:r>
            <a:endParaRPr lang="en-GB" sz="1200" noProof="0"/>
          </a:p>
        </p:txBody>
      </p:sp>
      <p:sp>
        <p:nvSpPr>
          <p:cNvPr id="2" name="Obdélník 1"/>
          <p:cNvSpPr/>
          <p:nvPr userDrawn="1"/>
        </p:nvSpPr>
        <p:spPr>
          <a:xfrm>
            <a:off x="1115616" y="52292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GB" sz="1200" noProof="0"/>
              <a:t>Financial Policy Department</a:t>
            </a:r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2" hasCustomPrompt="1"/>
          </p:nvPr>
        </p:nvSpPr>
        <p:spPr>
          <a:xfrm>
            <a:off x="1105719" y="5445794"/>
            <a:ext cx="6706641" cy="359470"/>
          </a:xfrm>
        </p:spPr>
        <p:txBody>
          <a:bodyPr anchor="t"/>
          <a:lstStyle>
            <a:lvl1pPr marL="0" indent="0">
              <a:buNone/>
              <a:defRPr sz="1200"/>
            </a:lvl1pPr>
          </a:lstStyle>
          <a:p>
            <a:pPr lvl="0"/>
            <a:r>
              <a:rPr lang="en-GB" sz="1200" noProof="0"/>
              <a:t>Name.Surname@mfcr.cz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70307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Jak je to skutečně s výběrem daní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990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3" y="4406900"/>
            <a:ext cx="6226969" cy="1362075"/>
          </a:xfrm>
        </p:spPr>
        <p:txBody>
          <a:bodyPr anchor="b"/>
          <a:lstStyle>
            <a:lvl1pPr algn="l">
              <a:defRPr sz="4000" b="1" cap="none" baseline="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755576" y="3645024"/>
            <a:ext cx="1545431" cy="2490069"/>
          </a:xfrm>
        </p:spPr>
        <p:txBody>
          <a:bodyPr anchor="b"/>
          <a:lstStyle>
            <a:lvl1pPr marL="0" indent="0" algn="r">
              <a:buNone/>
              <a:defRPr sz="15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#</a:t>
            </a:r>
            <a:endParaRPr lang="cs-C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Jak je to skutečně s výběrem daní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49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Jak je to skutečně s výběrem daní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009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Jak je to skutečně s výběrem daní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239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ěkov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Jak je to skutečně s výběrem daní</a:t>
            </a:r>
            <a:endParaRPr lang="cs-CZ"/>
          </a:p>
        </p:txBody>
      </p:sp>
      <p:sp>
        <p:nvSpPr>
          <p:cNvPr id="4" name="Nadpis 1"/>
          <p:cNvSpPr txBox="1">
            <a:spLocks/>
          </p:cNvSpPr>
          <p:nvPr userDrawn="1"/>
        </p:nvSpPr>
        <p:spPr bwMode="auto">
          <a:xfrm>
            <a:off x="1071563" y="3789040"/>
            <a:ext cx="75009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3A5C8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A5C8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A5C8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A5C8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A5C8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cs-CZ"/>
              <a:t>Děkuji za pozornost.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1" hasCustomPrompt="1"/>
          </p:nvPr>
        </p:nvSpPr>
        <p:spPr>
          <a:xfrm>
            <a:off x="1116285" y="4945409"/>
            <a:ext cx="6696075" cy="355799"/>
          </a:xfrm>
        </p:spPr>
        <p:txBody>
          <a:bodyPr anchor="t"/>
          <a:lstStyle>
            <a:lvl1pPr marL="0" indent="0">
              <a:buNone/>
              <a:defRPr sz="1800"/>
            </a:lvl1pPr>
          </a:lstStyle>
          <a:p>
            <a:pPr marL="0" indent="0">
              <a:buNone/>
            </a:pPr>
            <a:r>
              <a:rPr lang="cs-CZ" sz="1800" dirty="0"/>
              <a:t>Jméno</a:t>
            </a:r>
            <a:r>
              <a:rPr lang="en-GB" sz="1800" dirty="0"/>
              <a:t> </a:t>
            </a:r>
            <a:r>
              <a:rPr lang="cs-CZ" sz="1800" dirty="0"/>
              <a:t>PŘÍJMENÍ</a:t>
            </a:r>
            <a:endParaRPr lang="en-GB" sz="1200" dirty="0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2" hasCustomPrompt="1"/>
          </p:nvPr>
        </p:nvSpPr>
        <p:spPr>
          <a:xfrm>
            <a:off x="1115616" y="5444902"/>
            <a:ext cx="6696744" cy="360362"/>
          </a:xfrm>
        </p:spPr>
        <p:txBody>
          <a:bodyPr anchor="t"/>
          <a:lstStyle>
            <a:lvl1pPr marL="0" indent="0"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cs-CZ" dirty="0" err="1"/>
              <a:t>Jmeno.Prijmeni</a:t>
            </a:r>
            <a:r>
              <a:rPr lang="en-US" dirty="0"/>
              <a:t>@</a:t>
            </a:r>
            <a:r>
              <a:rPr lang="cs-CZ" dirty="0"/>
              <a:t>mfcr.cz</a:t>
            </a:r>
          </a:p>
        </p:txBody>
      </p:sp>
    </p:spTree>
    <p:extLst>
      <p:ext uri="{BB962C8B-B14F-4D97-AF65-F5344CB8AC3E}">
        <p14:creationId xmlns:p14="http://schemas.microsoft.com/office/powerpoint/2010/main" val="1035190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 descr="Obrázek_tr"/>
          <p:cNvSpPr>
            <a:spLocks noChangeArrowheads="1"/>
          </p:cNvSpPr>
          <p:nvPr/>
        </p:nvSpPr>
        <p:spPr bwMode="auto">
          <a:xfrm>
            <a:off x="0" y="6427788"/>
            <a:ext cx="9144000" cy="430212"/>
          </a:xfrm>
          <a:prstGeom prst="rect">
            <a:avLst/>
          </a:prstGeom>
          <a:blipFill dpi="0" rotWithShape="0">
            <a:blip r:embed="rId2">
              <a:alphaModFix amt="70000"/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grpSp>
        <p:nvGrpSpPr>
          <p:cNvPr id="5" name="Skupina 6"/>
          <p:cNvGrpSpPr>
            <a:grpSpLocks/>
          </p:cNvGrpSpPr>
          <p:nvPr/>
        </p:nvGrpSpPr>
        <p:grpSpPr bwMode="auto">
          <a:xfrm>
            <a:off x="365125" y="357188"/>
            <a:ext cx="5214938" cy="1414462"/>
            <a:chOff x="365125" y="357188"/>
            <a:chExt cx="5214938" cy="1414462"/>
          </a:xfrm>
        </p:grpSpPr>
        <p:sp>
          <p:nvSpPr>
            <p:cNvPr id="6" name="TextovéPole 5"/>
            <p:cNvSpPr txBox="1"/>
            <p:nvPr/>
          </p:nvSpPr>
          <p:spPr>
            <a:xfrm>
              <a:off x="1508125" y="492125"/>
              <a:ext cx="4071938" cy="5794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3200">
                  <a:solidFill>
                    <a:srgbClr val="3A5C86"/>
                  </a:solidFill>
                  <a:latin typeface="Calibri" pitchFamily="34" charset="0"/>
                </a:rPr>
                <a:t>Ministry of Finance</a:t>
              </a:r>
            </a:p>
          </p:txBody>
        </p:sp>
        <p:sp>
          <p:nvSpPr>
            <p:cNvPr id="7" name="TextovéPole 6"/>
            <p:cNvSpPr txBox="1"/>
            <p:nvPr/>
          </p:nvSpPr>
          <p:spPr>
            <a:xfrm>
              <a:off x="1506538" y="920750"/>
              <a:ext cx="3786187" cy="5794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3200" b="0">
                  <a:solidFill>
                    <a:srgbClr val="3A5C86"/>
                  </a:solidFill>
                  <a:latin typeface="Calibri" pitchFamily="34" charset="0"/>
                </a:rPr>
                <a:t>CZECH REPUBLIC</a:t>
              </a:r>
            </a:p>
          </p:txBody>
        </p:sp>
        <p:pic>
          <p:nvPicPr>
            <p:cNvPr id="8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125" y="357188"/>
              <a:ext cx="1206500" cy="141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1547813" y="6584950"/>
            <a:ext cx="6985000" cy="300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400" b="0">
                <a:solidFill>
                  <a:srgbClr val="17375E"/>
                </a:solidFill>
                <a:latin typeface="Calibri" pitchFamily="34" charset="0"/>
              </a:rPr>
              <a:t>Ministry of Finance of the Czech Republic</a:t>
            </a:r>
            <a:r>
              <a:rPr lang="en-GB" sz="1400" b="0">
                <a:solidFill>
                  <a:srgbClr val="17375E"/>
                </a:solidFill>
              </a:rPr>
              <a:t>, </a:t>
            </a:r>
            <a:r>
              <a:rPr lang="en-GB" sz="1400" b="0">
                <a:solidFill>
                  <a:srgbClr val="17375E"/>
                </a:solidFill>
                <a:latin typeface="Calibri" pitchFamily="34" charset="0"/>
              </a:rPr>
              <a:t>Letenská 15, 118 10 </a:t>
            </a:r>
            <a:r>
              <a:rPr lang="cs-CZ" sz="1400" b="0">
                <a:solidFill>
                  <a:srgbClr val="17375E"/>
                </a:solidFill>
                <a:latin typeface="Calibri" pitchFamily="34" charset="0"/>
              </a:rPr>
              <a:t>Praha</a:t>
            </a:r>
            <a:r>
              <a:rPr lang="en-GB" sz="1400" b="0">
                <a:solidFill>
                  <a:srgbClr val="17375E"/>
                </a:solidFill>
                <a:latin typeface="Calibri" pitchFamily="34" charset="0"/>
              </a:rPr>
              <a:t> 1, +420 257 041 111  </a:t>
            </a:r>
          </a:p>
        </p:txBody>
      </p:sp>
      <p:sp>
        <p:nvSpPr>
          <p:cNvPr id="2" name="Zástupný symbol pro nadpis 1"/>
          <p:cNvSpPr>
            <a:spLocks noGrp="1"/>
          </p:cNvSpPr>
          <p:nvPr>
            <p:ph type="ctrTitle" hasCustomPrompt="1"/>
          </p:nvPr>
        </p:nvSpPr>
        <p:spPr>
          <a:xfrm>
            <a:off x="1547813" y="3471863"/>
            <a:ext cx="6911975" cy="1470025"/>
          </a:xfrm>
        </p:spPr>
        <p:txBody>
          <a:bodyPr anchor="b"/>
          <a:lstStyle>
            <a:lvl1pPr>
              <a:defRPr sz="4400"/>
            </a:lvl1pPr>
          </a:lstStyle>
          <a:p>
            <a:pPr lvl="0"/>
            <a:r>
              <a:rPr lang="en-GB" noProof="0"/>
              <a:t>Presentation Title</a:t>
            </a:r>
          </a:p>
        </p:txBody>
      </p:sp>
      <p:sp>
        <p:nvSpPr>
          <p:cNvPr id="19466" name="Zástupný symbol pro text 2"/>
          <p:cNvSpPr>
            <a:spLocks noGrp="1"/>
          </p:cNvSpPr>
          <p:nvPr>
            <p:ph type="subTitle" idx="1" hasCustomPrompt="1"/>
          </p:nvPr>
        </p:nvSpPr>
        <p:spPr>
          <a:xfrm>
            <a:off x="1547813" y="5013325"/>
            <a:ext cx="6911975" cy="431899"/>
          </a:xfrm>
        </p:spPr>
        <p:txBody>
          <a:bodyPr lIns="126000" anchor="t"/>
          <a:lstStyle>
            <a:lvl1pPr marL="0" indent="0">
              <a:buFont typeface="Calibri" pitchFamily="34" charset="0"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Name SURNAME</a:t>
            </a:r>
          </a:p>
        </p:txBody>
      </p:sp>
      <p:sp>
        <p:nvSpPr>
          <p:cNvPr id="3" name="Obdélník 2"/>
          <p:cNvSpPr/>
          <p:nvPr userDrawn="1"/>
        </p:nvSpPr>
        <p:spPr>
          <a:xfrm>
            <a:off x="1571625" y="5373216"/>
            <a:ext cx="68888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noProof="0" dirty="0">
                <a:solidFill>
                  <a:schemeClr val="tx1"/>
                </a:solidFill>
              </a:rPr>
              <a:t>Financial Policy Department,</a:t>
            </a:r>
            <a:br>
              <a:rPr lang="en-GB" sz="1200" noProof="0" dirty="0">
                <a:solidFill>
                  <a:schemeClr val="tx1"/>
                </a:solidFill>
              </a:rPr>
            </a:br>
            <a:r>
              <a:rPr lang="en-GB" sz="1200" noProof="0" dirty="0">
                <a:solidFill>
                  <a:schemeClr val="tx1"/>
                </a:solidFill>
              </a:rPr>
              <a:t>Ministry of Finance of the Czech Republic</a:t>
            </a:r>
            <a:endParaRPr lang="en-GB" sz="1200" noProof="0" dirty="0"/>
          </a:p>
        </p:txBody>
      </p:sp>
    </p:spTree>
    <p:extLst>
      <p:ext uri="{BB962C8B-B14F-4D97-AF65-F5344CB8AC3E}">
        <p14:creationId xmlns:p14="http://schemas.microsoft.com/office/powerpoint/2010/main" val="3624786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Jak je to skutečně s výběrem daní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83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Jak je to skutečně s výběrem daní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16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4" descr="Obrázek_tr"/>
          <p:cNvSpPr>
            <a:spLocks noChangeArrowheads="1"/>
          </p:cNvSpPr>
          <p:nvPr/>
        </p:nvSpPr>
        <p:spPr bwMode="auto">
          <a:xfrm>
            <a:off x="0" y="6427788"/>
            <a:ext cx="9144000" cy="430212"/>
          </a:xfrm>
          <a:prstGeom prst="rect">
            <a:avLst/>
          </a:prstGeom>
          <a:blipFill dpi="0" rotWithShape="0">
            <a:blip r:embed="rId8">
              <a:alphaModFix amt="70000"/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1071563" y="928688"/>
            <a:ext cx="75009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/>
              <a:t>Klepnutím lze upravit styl předlohy nadpisů.</a:t>
            </a:r>
          </a:p>
        </p:txBody>
      </p:sp>
      <p:grpSp>
        <p:nvGrpSpPr>
          <p:cNvPr id="1028" name="Skupina 15"/>
          <p:cNvGrpSpPr>
            <a:grpSpLocks/>
          </p:cNvGrpSpPr>
          <p:nvPr/>
        </p:nvGrpSpPr>
        <p:grpSpPr bwMode="auto">
          <a:xfrm>
            <a:off x="-50800" y="-71438"/>
            <a:ext cx="9266238" cy="1133476"/>
            <a:chOff x="-50768" y="-71462"/>
            <a:chExt cx="9266238" cy="1133475"/>
          </a:xfrm>
        </p:grpSpPr>
        <p:pic>
          <p:nvPicPr>
            <p:cNvPr id="1033" name="Picture 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0768" y="-71462"/>
              <a:ext cx="9266238" cy="1133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ovéPole 13"/>
            <p:cNvSpPr txBox="1"/>
            <p:nvPr/>
          </p:nvSpPr>
          <p:spPr>
            <a:xfrm>
              <a:off x="1071595" y="161901"/>
              <a:ext cx="2214562" cy="338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cs-CZ" sz="1600">
                  <a:solidFill>
                    <a:schemeClr val="bg1"/>
                  </a:solidFill>
                  <a:latin typeface="Calibri" pitchFamily="34" charset="0"/>
                </a:rPr>
                <a:t>Ministerstvo financí</a:t>
              </a:r>
            </a:p>
          </p:txBody>
        </p:sp>
        <p:sp>
          <p:nvSpPr>
            <p:cNvPr id="15" name="TextovéPole 14"/>
            <p:cNvSpPr txBox="1"/>
            <p:nvPr/>
          </p:nvSpPr>
          <p:spPr>
            <a:xfrm>
              <a:off x="1071595" y="376214"/>
              <a:ext cx="2214562" cy="3381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cs-CZ" sz="1600" b="0">
                  <a:solidFill>
                    <a:schemeClr val="bg1"/>
                  </a:solidFill>
                  <a:latin typeface="Calibri" pitchFamily="34" charset="0"/>
                </a:rPr>
                <a:t>ČESKÉ REPUBLIKY</a:t>
              </a:r>
            </a:p>
          </p:txBody>
        </p:sp>
      </p:grpSp>
      <p:sp>
        <p:nvSpPr>
          <p:cNvPr id="22" name="Zástupný symbol pro datum 3"/>
          <p:cNvSpPr txBox="1">
            <a:spLocks/>
          </p:cNvSpPr>
          <p:nvPr/>
        </p:nvSpPr>
        <p:spPr bwMode="auto">
          <a:xfrm>
            <a:off x="139700" y="6646863"/>
            <a:ext cx="9032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905065EB-98A2-42C5-A2C6-519E44C9E38B}" type="datetime1">
              <a:rPr lang="cs-CZ" sz="1200" b="0" smtClean="0">
                <a:solidFill>
                  <a:srgbClr val="17375E"/>
                </a:solidFill>
                <a:latin typeface="Calibri" pitchFamily="34" charset="0"/>
              </a:rPr>
              <a:pPr algn="ctr" eaLnBrk="1" hangingPunct="1">
                <a:defRPr/>
              </a:pPr>
              <a:t>22.3.2017</a:t>
            </a:fld>
            <a:endParaRPr lang="cs-CZ" sz="1200" b="0">
              <a:solidFill>
                <a:srgbClr val="17375E"/>
              </a:solidFill>
              <a:latin typeface="Calibri" pitchFamily="34" charset="0"/>
            </a:endParaRPr>
          </a:p>
        </p:txBody>
      </p:sp>
      <p:sp>
        <p:nvSpPr>
          <p:cNvPr id="23" name="Zástupný symbol pro číslo snímku 5"/>
          <p:cNvSpPr txBox="1">
            <a:spLocks/>
          </p:cNvSpPr>
          <p:nvPr/>
        </p:nvSpPr>
        <p:spPr>
          <a:xfrm>
            <a:off x="8532813" y="400050"/>
            <a:ext cx="614362" cy="365125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FA844FC7-B03F-481F-95F5-1A80C15C5016}" type="slidenum">
              <a:rPr lang="cs-CZ" sz="1200" b="0" smtClean="0">
                <a:solidFill>
                  <a:schemeClr val="bg2"/>
                </a:solidFill>
                <a:latin typeface="Calibri" pitchFamily="34" charset="0"/>
              </a:rPr>
              <a:pPr algn="r" eaLnBrk="1" hangingPunct="1">
                <a:defRPr/>
              </a:pPr>
              <a:t>‹#›</a:t>
            </a:fld>
            <a:endParaRPr lang="cs-CZ" sz="1200" b="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031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1071563" y="2214563"/>
            <a:ext cx="7500937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71563" y="6646863"/>
            <a:ext cx="74612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rgbClr val="17375E"/>
                </a:solidFill>
              </a:defRPr>
            </a:lvl1pPr>
          </a:lstStyle>
          <a:p>
            <a:pPr>
              <a:defRPr/>
            </a:pPr>
            <a:r>
              <a:rPr lang="pl-PL"/>
              <a:t>Jak je to skutečně s výběrem daní</a:t>
            </a: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14" r:id="rId2"/>
    <p:sldLayoutId id="2147483715" r:id="rId3"/>
    <p:sldLayoutId id="2147483718" r:id="rId4"/>
    <p:sldLayoutId id="2147483719" r:id="rId5"/>
    <p:sldLayoutId id="2147483736" r:id="rId6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Calibri" pitchFamily="34" charset="0"/>
        <a:buChar char="–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Calibri" pitchFamily="34" charset="0"/>
        <a:buChar char="–"/>
        <a:defRPr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alibri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Calibri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1" descr="Obrázek_tr"/>
          <p:cNvSpPr>
            <a:spLocks noChangeArrowheads="1"/>
          </p:cNvSpPr>
          <p:nvPr/>
        </p:nvSpPr>
        <p:spPr bwMode="auto">
          <a:xfrm>
            <a:off x="0" y="6427788"/>
            <a:ext cx="9144000" cy="430212"/>
          </a:xfrm>
          <a:prstGeom prst="rect">
            <a:avLst/>
          </a:prstGeom>
          <a:blipFill dpi="0" rotWithShape="0">
            <a:blip r:embed="rId8">
              <a:alphaModFix amt="70000"/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1071563" y="928688"/>
            <a:ext cx="75009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Klepnutím lze upravit styl předlohy nadpisů.</a:t>
            </a:r>
          </a:p>
        </p:txBody>
      </p:sp>
      <p:grpSp>
        <p:nvGrpSpPr>
          <p:cNvPr id="2052" name="Skupina 15"/>
          <p:cNvGrpSpPr>
            <a:grpSpLocks/>
          </p:cNvGrpSpPr>
          <p:nvPr/>
        </p:nvGrpSpPr>
        <p:grpSpPr bwMode="auto">
          <a:xfrm>
            <a:off x="-50800" y="-71438"/>
            <a:ext cx="9266238" cy="1133476"/>
            <a:chOff x="-50768" y="-71462"/>
            <a:chExt cx="9266238" cy="1133475"/>
          </a:xfrm>
        </p:grpSpPr>
        <p:pic>
          <p:nvPicPr>
            <p:cNvPr id="2057" name="Picture 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0768" y="-71462"/>
              <a:ext cx="9266238" cy="1133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ovéPole 13"/>
            <p:cNvSpPr txBox="1"/>
            <p:nvPr/>
          </p:nvSpPr>
          <p:spPr>
            <a:xfrm>
              <a:off x="1071595" y="161901"/>
              <a:ext cx="2214562" cy="3365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600">
                  <a:solidFill>
                    <a:schemeClr val="bg1"/>
                  </a:solidFill>
                  <a:latin typeface="Calibri" pitchFamily="34" charset="0"/>
                </a:rPr>
                <a:t>Ministry of Finance</a:t>
              </a:r>
            </a:p>
          </p:txBody>
        </p:sp>
        <p:sp>
          <p:nvSpPr>
            <p:cNvPr id="15" name="TextovéPole 14"/>
            <p:cNvSpPr txBox="1"/>
            <p:nvPr/>
          </p:nvSpPr>
          <p:spPr>
            <a:xfrm>
              <a:off x="1071595" y="376214"/>
              <a:ext cx="2214562" cy="3381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600" b="0">
                  <a:solidFill>
                    <a:schemeClr val="bg1"/>
                  </a:solidFill>
                  <a:latin typeface="Calibri" pitchFamily="34" charset="0"/>
                </a:rPr>
                <a:t>CZECH REPUBLIC</a:t>
              </a:r>
            </a:p>
          </p:txBody>
        </p:sp>
      </p:grpSp>
      <p:sp>
        <p:nvSpPr>
          <p:cNvPr id="2053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1071563" y="2214563"/>
            <a:ext cx="7500937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Klepnutím lze upravit styly předlohy textu.</a:t>
            </a:r>
          </a:p>
          <a:p>
            <a:pPr lvl="1"/>
            <a:r>
              <a:rPr lang="en-GB"/>
              <a:t>Druhá úroveň</a:t>
            </a:r>
          </a:p>
          <a:p>
            <a:pPr lvl="2"/>
            <a:r>
              <a:rPr lang="en-GB"/>
              <a:t>Třetí úroveň</a:t>
            </a:r>
          </a:p>
          <a:p>
            <a:pPr lvl="3"/>
            <a:r>
              <a:rPr lang="en-GB"/>
              <a:t>Čtvrtá úroveň</a:t>
            </a:r>
          </a:p>
        </p:txBody>
      </p:sp>
      <p:sp>
        <p:nvSpPr>
          <p:cNvPr id="22" name="Zástupný symbol pro datum 3"/>
          <p:cNvSpPr txBox="1">
            <a:spLocks/>
          </p:cNvSpPr>
          <p:nvPr/>
        </p:nvSpPr>
        <p:spPr bwMode="auto">
          <a:xfrm>
            <a:off x="139700" y="6646863"/>
            <a:ext cx="9032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2638210D-436E-44CD-84CE-FF7DE1FC7397}" type="datetime1">
              <a:rPr lang="cs-CZ" sz="1200" b="0" smtClean="0">
                <a:solidFill>
                  <a:srgbClr val="17375E"/>
                </a:solidFill>
                <a:latin typeface="Calibri" pitchFamily="34" charset="0"/>
              </a:rPr>
              <a:pPr algn="ctr" eaLnBrk="1" hangingPunct="1">
                <a:defRPr/>
              </a:pPr>
              <a:t>22.3.2017</a:t>
            </a:fld>
            <a:endParaRPr lang="cs-CZ" sz="1200" b="0">
              <a:solidFill>
                <a:srgbClr val="17375E"/>
              </a:solidFill>
              <a:latin typeface="Calibri" pitchFamily="34" charset="0"/>
            </a:endParaRPr>
          </a:p>
        </p:txBody>
      </p:sp>
      <p:sp>
        <p:nvSpPr>
          <p:cNvPr id="23" name="Zástupný symbol pro číslo snímku 5"/>
          <p:cNvSpPr txBox="1">
            <a:spLocks/>
          </p:cNvSpPr>
          <p:nvPr/>
        </p:nvSpPr>
        <p:spPr>
          <a:xfrm>
            <a:off x="8532813" y="400050"/>
            <a:ext cx="614362" cy="365125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6252BC0-D114-4C2D-BBF9-A6BF61BC2164}" type="slidenum">
              <a:rPr lang="cs-CZ" sz="1200" b="0" smtClean="0">
                <a:solidFill>
                  <a:srgbClr val="EEECE1"/>
                </a:solidFill>
                <a:latin typeface="Calibri" pitchFamily="34" charset="0"/>
              </a:rPr>
              <a:pPr algn="r" eaLnBrk="1" hangingPunct="1">
                <a:defRPr/>
              </a:pPr>
              <a:t>‹#›</a:t>
            </a:fld>
            <a:endParaRPr lang="cs-CZ" sz="1200" b="0">
              <a:solidFill>
                <a:srgbClr val="EEECE1"/>
              </a:solidFill>
              <a:latin typeface="Calibri" pitchFamily="34" charset="0"/>
            </a:endParaRPr>
          </a:p>
        </p:txBody>
      </p:sp>
      <p:sp>
        <p:nvSpPr>
          <p:cNvPr id="1845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71563" y="6646863"/>
            <a:ext cx="74612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rgbClr val="17375E"/>
                </a:solidFill>
              </a:defRPr>
            </a:lvl1pPr>
          </a:lstStyle>
          <a:p>
            <a:pPr>
              <a:defRPr/>
            </a:pPr>
            <a:r>
              <a:rPr lang="pl-PL"/>
              <a:t>Jak je to skutečně s výběrem daní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24" r:id="rId2"/>
    <p:sldLayoutId id="2147483725" r:id="rId3"/>
    <p:sldLayoutId id="2147483728" r:id="rId4"/>
    <p:sldLayoutId id="2147483729" r:id="rId5"/>
    <p:sldLayoutId id="2147483737" r:id="rId6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A5C86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–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ctrTitle"/>
          </p:nvPr>
        </p:nvSpPr>
        <p:spPr>
          <a:xfrm>
            <a:off x="1403649" y="1916833"/>
            <a:ext cx="7488831" cy="3240360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cs-CZ" sz="3600" dirty="0" smtClean="0">
                <a:solidFill>
                  <a:schemeClr val="tx2">
                    <a:lumMod val="75000"/>
                  </a:schemeClr>
                </a:solidFill>
              </a:rPr>
              <a:t>Činnosti Ministerstva financí v oblasti rovnosti žen a mužů v roce 2016</a:t>
            </a:r>
            <a:r>
              <a:rPr lang="cs-CZ" sz="36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cs-CZ" sz="3600" dirty="0">
                <a:solidFill>
                  <a:schemeClr val="tx2">
                    <a:lumMod val="75000"/>
                  </a:schemeClr>
                </a:solidFill>
              </a:rPr>
            </a:br>
            <a:endParaRPr lang="cs-CZ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7500937" cy="916136"/>
          </a:xfrm>
        </p:spPr>
        <p:txBody>
          <a:bodyPr/>
          <a:lstStyle/>
          <a:p>
            <a:r>
              <a:rPr lang="cs-CZ" sz="3200" dirty="0" smtClean="0"/>
              <a:t>3.4  Zřízení Dětské skupiny </a:t>
            </a:r>
            <a:r>
              <a:rPr lang="cs-CZ" sz="3200" dirty="0"/>
              <a:t>„</a:t>
            </a:r>
            <a:r>
              <a:rPr lang="cs-CZ" sz="3200" dirty="0" smtClean="0"/>
              <a:t>Korunka I, II“</a:t>
            </a:r>
            <a:endParaRPr lang="cs-CZ" sz="32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071563" y="1844824"/>
            <a:ext cx="7500937" cy="4370239"/>
          </a:xfrm>
        </p:spPr>
        <p:txBody>
          <a:bodyPr anchor="t"/>
          <a:lstStyle/>
          <a:p>
            <a:pPr lvl="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Zahájení provozu přímo v budově ministerstva v 04/2016</a:t>
            </a: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Zřízení celkem 2 skupin (kapacita 24 dětí)</a:t>
            </a: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Provoz zařízení od 7:00 - 17:00 hodin </a:t>
            </a: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Možnost flexibilního umisťování dítěte </a:t>
            </a: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Možnost využití služby i pro zaměstnance z jiných úřadů</a:t>
            </a:r>
          </a:p>
          <a:p>
            <a:pPr marL="0" lvl="0" indent="0">
              <a:lnSpc>
                <a:spcPct val="150000"/>
              </a:lnSpc>
              <a:buNone/>
            </a:pP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z="800" dirty="0" smtClean="0"/>
              <a:t>.</a:t>
            </a:r>
            <a:endParaRPr lang="cs-CZ" sz="800" dirty="0"/>
          </a:p>
        </p:txBody>
      </p:sp>
      <p:pic>
        <p:nvPicPr>
          <p:cNvPr id="6" name="Obrázek 5" descr="korunka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980728"/>
            <a:ext cx="580390" cy="580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803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7500937" cy="772120"/>
          </a:xfrm>
        </p:spPr>
        <p:txBody>
          <a:bodyPr/>
          <a:lstStyle/>
          <a:p>
            <a:r>
              <a:rPr lang="cs-CZ" sz="3200" dirty="0" smtClean="0"/>
              <a:t>3.4.1 Výchova a vzdělávání v Korunce I, II </a:t>
            </a:r>
            <a:endParaRPr lang="cs-CZ" sz="3200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5282575"/>
              </p:ext>
            </p:extLst>
          </p:nvPr>
        </p:nvGraphicFramePr>
        <p:xfrm>
          <a:off x="683568" y="908720"/>
          <a:ext cx="381642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.</a:t>
            </a:r>
            <a:endParaRPr lang="cs-CZ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84841125"/>
              </p:ext>
            </p:extLst>
          </p:nvPr>
        </p:nvGraphicFramePr>
        <p:xfrm>
          <a:off x="4644008" y="1484784"/>
          <a:ext cx="384008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" name="Obrázek 6" descr="korunka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908720"/>
            <a:ext cx="580390" cy="580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6496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764704"/>
            <a:ext cx="7500937" cy="864096"/>
          </a:xfrm>
        </p:spPr>
        <p:txBody>
          <a:bodyPr/>
          <a:lstStyle/>
          <a:p>
            <a:r>
              <a:rPr lang="cs-CZ" sz="3200" dirty="0" smtClean="0"/>
              <a:t>3.4.2 </a:t>
            </a:r>
            <a:r>
              <a:rPr lang="cs-CZ" sz="3200" dirty="0"/>
              <a:t>D</a:t>
            </a:r>
            <a:r>
              <a:rPr lang="cs-CZ" sz="3200" dirty="0" smtClean="0"/>
              <a:t>ětská skupina Korunka I, II v akci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.</a:t>
            </a:r>
            <a:endParaRPr lang="cs-CZ" dirty="0"/>
          </a:p>
        </p:txBody>
      </p:sp>
      <p:pic>
        <p:nvPicPr>
          <p:cNvPr id="6" name="Obrázek 5" descr="korunka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90" y="881628"/>
            <a:ext cx="580390" cy="580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Zástupný symbol pro obsah 6" descr="C:\Users\15364\Desktop\fotky_DS\Mikulas\3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89108"/>
            <a:ext cx="4264317" cy="2837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 descr="http://intranet.urad.mfcr.cz/mfcrint/content/D_fotobanka_detska-skupina/20160419_11523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365104"/>
            <a:ext cx="4248472" cy="2309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ázek 11" descr="http://intranet/mfcrint/content/D_fotobanka_detska-skupina/201607_009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75" y="4005064"/>
            <a:ext cx="4281170" cy="2669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Obrázek 12" descr="http://intranet/mfcrint/content/D_fotobanka_detska-skupina/20160930_9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75" y="1489109"/>
            <a:ext cx="4281170" cy="24066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1052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7500937" cy="700112"/>
          </a:xfrm>
        </p:spPr>
        <p:txBody>
          <a:bodyPr/>
          <a:lstStyle/>
          <a:p>
            <a:r>
              <a:rPr lang="cs-CZ" sz="3200" dirty="0" smtClean="0"/>
              <a:t>3.5  Péče o zaměstnance/kyně </a:t>
            </a:r>
            <a:r>
              <a:rPr lang="cs-CZ" sz="1800" dirty="0"/>
              <a:t>(MD/RD)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9" y="1628800"/>
            <a:ext cx="7528892" cy="4586263"/>
          </a:xfrm>
        </p:spPr>
        <p:txBody>
          <a:bodyPr anchor="t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Udržování kontaktu se zaměstnankyněmi (75/k 5. 1. 2017) </a:t>
            </a: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Uzavření </a:t>
            </a: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Kolektivní </a:t>
            </a: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smlouvy a </a:t>
            </a: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Kolektivní </a:t>
            </a: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dohody </a:t>
            </a:r>
            <a:endParaRPr lang="cs-CZ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Nabídky vzdělávacích/kulturních akcí </a:t>
            </a: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Přístup do odborné knihovny MF</a:t>
            </a:r>
          </a:p>
          <a:p>
            <a:pPr marL="685800"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Samostudium</a:t>
            </a:r>
          </a:p>
          <a:p>
            <a:pPr marL="685800"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PC/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sken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, přístup </a:t>
            </a:r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k veškerým zveřejněným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informacím</a:t>
            </a:r>
            <a:r>
              <a:rPr lang="cs-CZ" b="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na Intranetu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Individuální poradenství </a:t>
            </a: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(odbor Personální)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Možnost práce na dohody (RD)</a:t>
            </a: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z="800" dirty="0" smtClean="0"/>
              <a:t>.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382432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7500937" cy="844128"/>
          </a:xfrm>
        </p:spPr>
        <p:txBody>
          <a:bodyPr/>
          <a:lstStyle/>
          <a:p>
            <a:r>
              <a:rPr lang="cs-CZ" sz="3200" dirty="0" smtClean="0"/>
              <a:t>3.6  Ostatní aktivity úřadu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1563" y="1556792"/>
            <a:ext cx="7500937" cy="4658271"/>
          </a:xfrm>
        </p:spPr>
        <p:txBody>
          <a:bodyPr anchor="t"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Sociální výpomoc zaměstnanci/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kyni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 v tíživé životní situaci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Udržování kontaktu s bývalými zaměstnanci/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kyněmi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 ve starobním důchodu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Společné setkání s vedením úřadu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Nabídka zájezdů, zimních a letních rekreací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Možnost stravování v závodní jídelně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Mezigenerační přenos zkušeností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9397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7500937" cy="700112"/>
          </a:xfrm>
        </p:spPr>
        <p:txBody>
          <a:bodyPr/>
          <a:lstStyle/>
          <a:p>
            <a:r>
              <a:rPr lang="cs-CZ" sz="3200" dirty="0" smtClean="0"/>
              <a:t>3.7  Medializace a osvěta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1563" y="1412776"/>
            <a:ext cx="7500937" cy="4802287"/>
          </a:xfrm>
        </p:spPr>
        <p:txBody>
          <a:bodyPr anchor="t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 Realizace semináře „Genderovou optikou“ </a:t>
            </a:r>
            <a:endParaRPr lang="cs-CZ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Určen pro všechny zaměstnance (zejména pro personalisty/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ky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br>
              <a:rPr lang="cs-CZ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ve vedoucích pozicích </a:t>
            </a:r>
            <a:endParaRPr lang="cs-CZ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Účast resortních koordinátorů a zaměstnanců ostatních ministerstev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Povinné vstupní vzdělávání (e-</a:t>
            </a:r>
            <a:r>
              <a:rPr lang="cs-CZ" sz="2200" dirty="0" err="1" smtClean="0">
                <a:solidFill>
                  <a:schemeClr val="tx2">
                    <a:lumMod val="75000"/>
                  </a:schemeClr>
                </a:solidFill>
              </a:rPr>
              <a:t>learning</a:t>
            </a: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Průzkum na zjišťování sexuálního obtěžování v resortu</a:t>
            </a:r>
          </a:p>
          <a:p>
            <a:pPr marL="685800"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Osloveno 24 111 zaměstnanců (8 654 respondentů, z toho 77 % žen)</a:t>
            </a:r>
          </a:p>
          <a:p>
            <a:pPr marL="685800"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Anonymní elektronické dotazování</a:t>
            </a:r>
          </a:p>
          <a:p>
            <a:pPr marL="685800"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Vyhodnocení zveřejněna zaměstnancům/kyním na intranetech 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cs-CZ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z="800" dirty="0" smtClean="0"/>
              <a:t>.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82966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7500937" cy="844128"/>
          </a:xfrm>
        </p:spPr>
        <p:txBody>
          <a:bodyPr/>
          <a:lstStyle/>
          <a:p>
            <a:r>
              <a:rPr lang="cs-CZ" sz="3200" dirty="0" smtClean="0"/>
              <a:t>3.7.1 </a:t>
            </a:r>
            <a:r>
              <a:rPr lang="cs-CZ" sz="3200" dirty="0"/>
              <a:t>Z</a:t>
            </a:r>
            <a:r>
              <a:rPr lang="cs-CZ" sz="3200" dirty="0" smtClean="0"/>
              <a:t>apojení zaměstnanců/kyň resortu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.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483190"/>
              </p:ext>
            </p:extLst>
          </p:nvPr>
        </p:nvGraphicFramePr>
        <p:xfrm>
          <a:off x="827584" y="1700808"/>
          <a:ext cx="7500937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1101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7500937" cy="772120"/>
          </a:xfrm>
        </p:spPr>
        <p:txBody>
          <a:bodyPr/>
          <a:lstStyle/>
          <a:p>
            <a:r>
              <a:rPr lang="cs-CZ" sz="3200" dirty="0" smtClean="0"/>
              <a:t>4. Plánované činnosti v </a:t>
            </a:r>
            <a:r>
              <a:rPr lang="cs-CZ" sz="3200" dirty="0"/>
              <a:t>roce 2017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1563" y="1700809"/>
            <a:ext cx="7500937" cy="4514254"/>
          </a:xfrm>
        </p:spPr>
        <p:txBody>
          <a:bodyPr anchor="t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Partnerství v </a:t>
            </a: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projektu „Služba šitá na míru“ Kanceláře </a:t>
            </a: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veřejné ochránkyně </a:t>
            </a: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práv:</a:t>
            </a:r>
          </a:p>
          <a:p>
            <a:pPr marL="108585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Průzkum zaměřený na oblast slaďování </a:t>
            </a: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pracovního a rodinného života 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v podmínkách služebního </a:t>
            </a: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poměru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108585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Dotazování zaměstnanců/kyň a resortních koordinátorů/rek </a:t>
            </a:r>
            <a:endParaRPr lang="cs-CZ" sz="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Genderový audit: </a:t>
            </a: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 marL="108585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Odhalení slabin i dobré praxe v oblasti rovných příležitostí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 Podpora spolupráce s NNO (navazování a prohlubování)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1043608" y="6635674"/>
            <a:ext cx="7461250" cy="238125"/>
          </a:xfrm>
        </p:spPr>
        <p:txBody>
          <a:bodyPr/>
          <a:lstStyle/>
          <a:p>
            <a:pPr>
              <a:defRPr/>
            </a:pPr>
            <a:r>
              <a:rPr lang="cs-CZ" sz="800" dirty="0" smtClean="0"/>
              <a:t>.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13038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836712"/>
            <a:ext cx="7500937" cy="792088"/>
          </a:xfrm>
        </p:spPr>
        <p:txBody>
          <a:bodyPr/>
          <a:lstStyle/>
          <a:p>
            <a:r>
              <a:rPr lang="cs-CZ" sz="3200" dirty="0" smtClean="0"/>
              <a:t>5. Opatření úřadu směrem k </a:t>
            </a:r>
            <a:r>
              <a:rPr lang="cs-CZ" sz="3200" dirty="0"/>
              <a:t>veřejnosti   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1340768"/>
            <a:ext cx="7528893" cy="5112568"/>
          </a:xfrm>
        </p:spPr>
        <p:txBody>
          <a:bodyPr anchor="t"/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Příprava návrhů legislativního a nelegislativního charakteru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 marL="108585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Z</a:t>
            </a: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výšení daňového zvýhodnění na druhé, třetí a další vyživované dítě (podpora rodin s více dětmi)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108585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Navrácení slev u uplatňování paušálních výdajů (možnost uplatnit slevu na manžela/ku, vyživované děti)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Realizace dotačního programu na výstavbu nových kapacit ZŠ </a:t>
            </a:r>
          </a:p>
          <a:p>
            <a:pPr marL="685800"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Přetrvávající nedostatek míst na ZŠ (okolí velkých měst, satelity)</a:t>
            </a:r>
          </a:p>
          <a:p>
            <a:pPr marL="685800"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Výstavba kmenových tříd až pro 9 500 nových žáků, specializovaných učeben, stravovacích a sportovních zařízení</a:t>
            </a:r>
          </a:p>
          <a:p>
            <a:pPr marL="685800"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Investiční výdaje do základního školství ve výši 2,6 miliardy korun (2014-2018)</a:t>
            </a:r>
            <a:endParaRPr lang="cs-CZ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685800" lvl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800100" lvl="2" indent="0">
              <a:buNone/>
            </a:pP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800100" lvl="2" indent="0">
              <a:buNone/>
            </a:pPr>
            <a:endParaRPr lang="cs-CZ" sz="1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sz="16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 sz="800" dirty="0" smtClean="0"/>
              <a:t>.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33164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>
          <a:xfrm>
            <a:off x="1071563" y="6646863"/>
            <a:ext cx="7461250" cy="211137"/>
          </a:xfrm>
        </p:spPr>
        <p:txBody>
          <a:bodyPr/>
          <a:lstStyle/>
          <a:p>
            <a:pPr>
              <a:defRPr/>
            </a:pPr>
            <a:r>
              <a:rPr lang="cs-CZ" sz="800" dirty="0">
                <a:sym typeface="Wingdings" panose="05000000000000000000" pitchFamily="2" charset="2"/>
              </a:rPr>
              <a:t>.</a:t>
            </a:r>
            <a:r>
              <a:rPr lang="cs-CZ" sz="800" dirty="0" smtClean="0">
                <a:sym typeface="Wingdings" panose="05000000000000000000" pitchFamily="2" charset="2"/>
              </a:rPr>
              <a:t> </a:t>
            </a:r>
            <a:endParaRPr lang="en-GB" sz="800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1"/>
          </p:nvPr>
        </p:nvSpPr>
        <p:spPr>
          <a:xfrm>
            <a:off x="1116285" y="4945409"/>
            <a:ext cx="6696075" cy="787847"/>
          </a:xfrm>
        </p:spPr>
        <p:txBody>
          <a:bodyPr/>
          <a:lstStyle/>
          <a:p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Ing. Libuše </a:t>
            </a:r>
            <a:r>
              <a:rPr lang="cs-CZ" sz="20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eščáková, MBA</a:t>
            </a:r>
          </a:p>
          <a:p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Mgr. </a:t>
            </a:r>
            <a:r>
              <a:rPr lang="cs-CZ" sz="2000" dirty="0">
                <a:solidFill>
                  <a:schemeClr val="accent1">
                    <a:lumMod val="75000"/>
                  </a:schemeClr>
                </a:solidFill>
              </a:rPr>
              <a:t>Z</a:t>
            </a:r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denka </a:t>
            </a:r>
            <a:r>
              <a:rPr lang="cs-CZ" sz="2000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hlířová</a:t>
            </a:r>
          </a:p>
          <a:p>
            <a:endParaRPr lang="cs-CZ" sz="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1115616" y="5805264"/>
            <a:ext cx="6696744" cy="288032"/>
          </a:xfrm>
        </p:spPr>
        <p:txBody>
          <a:bodyPr/>
          <a:lstStyle/>
          <a:p>
            <a:r>
              <a:rPr lang="cs-CZ" sz="300" dirty="0" smtClean="0">
                <a:solidFill>
                  <a:srgbClr val="3A5C86"/>
                </a:solidFill>
              </a:rPr>
              <a:t>.</a:t>
            </a:r>
            <a:endParaRPr lang="cs-CZ" sz="300" dirty="0">
              <a:solidFill>
                <a:srgbClr val="3A5C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56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7500937" cy="700112"/>
          </a:xfrm>
        </p:spPr>
        <p:txBody>
          <a:bodyPr/>
          <a:lstStyle/>
          <a:p>
            <a:r>
              <a:rPr lang="cs-CZ" sz="3200" dirty="0" smtClean="0"/>
              <a:t>Obsah</a:t>
            </a:r>
            <a:endParaRPr lang="cs-CZ" sz="32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 sz="800" dirty="0" smtClean="0"/>
              <a:t>.</a:t>
            </a:r>
            <a:endParaRPr lang="cs-CZ" sz="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1563" y="1772816"/>
            <a:ext cx="7500937" cy="4442247"/>
          </a:xfrm>
        </p:spPr>
        <p:txBody>
          <a:bodyPr anchor="t"/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Institucionální zabezpečení genderové agendy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Plnění Vládní strategie pro rovnost žen a mužů na léta 2014-2020 a Aktualizovaných opatření Priorit a postupů vlády při prosazování rovnosti žen a mužů (Priority)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Naplňování resortních Priorit (činnosti úřadu)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Plánované aktivity na rok 2017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Opatření směrem k veřejnosti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Závěr </a:t>
            </a:r>
          </a:p>
        </p:txBody>
      </p:sp>
    </p:spTree>
    <p:extLst>
      <p:ext uri="{BB962C8B-B14F-4D97-AF65-F5344CB8AC3E}">
        <p14:creationId xmlns:p14="http://schemas.microsoft.com/office/powerpoint/2010/main" val="3574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6" y="928688"/>
            <a:ext cx="7416824" cy="988144"/>
          </a:xfrm>
        </p:spPr>
        <p:txBody>
          <a:bodyPr/>
          <a:lstStyle/>
          <a:p>
            <a:r>
              <a:rPr lang="cs-CZ" sz="3200" dirty="0" smtClean="0"/>
              <a:t>1  Zabezpečení genderové agendy  resortním koordinátorem/</a:t>
            </a:r>
            <a:r>
              <a:rPr lang="cs-CZ" sz="3200" dirty="0" err="1" smtClean="0"/>
              <a:t>kou</a:t>
            </a:r>
            <a:r>
              <a:rPr lang="cs-CZ" sz="3200" dirty="0" smtClean="0"/>
              <a:t>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9" y="2060848"/>
            <a:ext cx="7632847" cy="4104456"/>
          </a:xfrm>
        </p:spPr>
        <p:txBody>
          <a:bodyPr anchor="t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Od 1. 1. 2016 zřízeno 1 služební místo s úvazkem 1,0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Ukotvení pozice v sekci Státní tajemník, odbor Personální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Kooperace a organizace přípravy, plnění a vyhodnocení úkolů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Členka Výboru pro institucionální zabezpečení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Vedení resortní pracovní skupiny pro rovnost žen a mužů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Osvěta a vzdělávání zaměstnanců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Medializace genderové politiky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cs-CZ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cs-CZ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endParaRPr lang="cs-CZ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endParaRPr lang="cs-CZ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endParaRPr lang="cs-CZ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Požadavky a potřeby zaměstnanců/kyň) </a:t>
            </a:r>
            <a:endParaRPr lang="cs-CZ" sz="22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Přidaná hodnota zaměstnavatele (atraktivita)</a:t>
            </a: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 sz="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761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 smtClean="0"/>
              <a:t>1.2  Zabezpečení genderové agendy resortní pracovní skupinou 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2132856"/>
            <a:ext cx="7416823" cy="3888432"/>
          </a:xfrm>
        </p:spPr>
        <p:txBody>
          <a:bodyPr anchor="t"/>
          <a:lstStyle/>
          <a:p>
            <a:pPr marL="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Z</a:t>
            </a: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ahájení činnosti v roce 2003 (aktuálně 15 členů/nek)</a:t>
            </a:r>
            <a:endParaRPr lang="cs-CZ" sz="1800" dirty="0">
              <a:solidFill>
                <a:schemeClr val="tx2">
                  <a:lumMod val="75000"/>
                </a:schemeClr>
              </a:solidFill>
            </a:endParaRPr>
          </a:p>
          <a:p>
            <a:pPr marL="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b="1" dirty="0" smtClean="0">
                <a:solidFill>
                  <a:schemeClr val="tx2">
                    <a:lumMod val="75000"/>
                  </a:schemeClr>
                </a:solidFill>
              </a:rPr>
              <a:t>Statut a jednací řád resortní pracovní skupiny </a:t>
            </a:r>
          </a:p>
          <a:p>
            <a:pPr marL="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Poradní orgán ředitelky odboru Personální</a:t>
            </a:r>
          </a:p>
          <a:p>
            <a:pPr marL="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Pravidelné setkávání (4x ročně)</a:t>
            </a:r>
          </a:p>
          <a:p>
            <a:pPr marL="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Spolupráce a zajištění plnění úkolů v organizacích resortu </a:t>
            </a:r>
          </a:p>
          <a:p>
            <a:pPr marL="285750">
              <a:lnSpc>
                <a:spcPct val="200000"/>
              </a:lnSpc>
              <a:buFont typeface="Wingdings" panose="05000000000000000000" pitchFamily="2" charset="2"/>
              <a:buChar char="q"/>
            </a:pP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 marL="400050" lvl="1" indent="0">
              <a:lnSpc>
                <a:spcPct val="150000"/>
              </a:lnSpc>
              <a:buNone/>
            </a:pP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362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7500937" cy="844128"/>
          </a:xfrm>
        </p:spPr>
        <p:txBody>
          <a:bodyPr/>
          <a:lstStyle/>
          <a:p>
            <a:r>
              <a:rPr lang="cs-CZ" sz="3200" dirty="0" smtClean="0"/>
              <a:t>2.  Plnění Vládní strategie a Priorit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1563" y="1628800"/>
            <a:ext cx="7820917" cy="4248472"/>
          </a:xfrm>
        </p:spPr>
        <p:txBody>
          <a:bodyPr anchor="t"/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Resort financí se aktivně podílí na plnění úkolů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Opatření implementována dle stanovených cílů a možností ministerstva a organizací resortu (překážky – termíny schvalování, dublování úkolů, nárůst administrativy)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K</a:t>
            </a: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líčová role resortního koordinátora/</a:t>
            </a:r>
            <a:r>
              <a:rPr lang="cs-CZ" sz="2200" dirty="0" err="1" smtClean="0">
                <a:solidFill>
                  <a:schemeClr val="tx2">
                    <a:lumMod val="75000"/>
                  </a:schemeClr>
                </a:solidFill>
              </a:rPr>
              <a:t>ky</a:t>
            </a: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 a pracovní skupiny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 Sdílení dobré praxe mezi ÚV, ministerstvy a organizacemi (participace na přípravě úkolů, setkávání, konference jako zdroj relevantních dat, zkušeností a dobrých příkladů)</a:t>
            </a: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lvl="0" indent="0">
              <a:lnSpc>
                <a:spcPct val="200000"/>
              </a:lnSpc>
              <a:buNone/>
            </a:pPr>
            <a:endParaRPr lang="cs-CZ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q"/>
            </a:pPr>
            <a:endParaRPr lang="cs-CZ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q"/>
            </a:pP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q"/>
            </a:pP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lvl="0" indent="0">
              <a:lnSpc>
                <a:spcPct val="150000"/>
              </a:lnSpc>
              <a:buNone/>
            </a:pP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 sz="800" dirty="0" smtClean="0"/>
              <a:t>.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140852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7500937" cy="772120"/>
          </a:xfrm>
        </p:spPr>
        <p:txBody>
          <a:bodyPr/>
          <a:lstStyle/>
          <a:p>
            <a:r>
              <a:rPr lang="cs-CZ" sz="3200" dirty="0" smtClean="0"/>
              <a:t>3.  Koncepce genderové politiky resortu  </a:t>
            </a:r>
            <a:endParaRPr lang="cs-CZ" sz="32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1563" y="1628800"/>
            <a:ext cx="7500937" cy="4586263"/>
          </a:xfrm>
        </p:spPr>
        <p:txBody>
          <a:bodyPr anchor="t"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Vychází z vládních dokumentů (Vládní strategie a Strategie)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Resortní koncepce </a:t>
            </a: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genderové politiky do roku 2020 </a:t>
            </a:r>
            <a:endParaRPr lang="cs-CZ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 Aktualizace resortních Priorit na daný rok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Plnění dle cílů, aktuálních potřeb a možností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Vyhodnocení plnění úkolů (každoročně za celý resort )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cs-CZ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534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7500937" cy="844128"/>
          </a:xfrm>
        </p:spPr>
        <p:txBody>
          <a:bodyPr/>
          <a:lstStyle/>
          <a:p>
            <a:r>
              <a:rPr lang="cs-CZ" sz="3200" dirty="0" smtClean="0"/>
              <a:t>3.1  Základní rámec resortních Priorit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1563" y="1628800"/>
            <a:ext cx="7500937" cy="4176465"/>
          </a:xfrm>
        </p:spPr>
        <p:txBody>
          <a:bodyPr anchor="t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Institucionální zabezpečení politiky rovnosti žen a mužů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Podpora pro vyrovnané zastoupení žen a mužů v rozhodovacích pozicích 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Slaďování pracovního a rodinného života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Medializace a osvěta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polupráce s ostatními úřady, neziskovým a soukromým sektorem, akademickou sférou</a:t>
            </a: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1071563" y="6646863"/>
            <a:ext cx="7461250" cy="211137"/>
          </a:xfrm>
        </p:spPr>
        <p:txBody>
          <a:bodyPr/>
          <a:lstStyle/>
          <a:p>
            <a:pPr>
              <a:defRPr/>
            </a:pPr>
            <a:r>
              <a:rPr lang="pl-PL" sz="800" dirty="0" smtClean="0"/>
              <a:t>.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301268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764704"/>
            <a:ext cx="7500937" cy="864096"/>
          </a:xfrm>
        </p:spPr>
        <p:txBody>
          <a:bodyPr/>
          <a:lstStyle/>
          <a:p>
            <a:r>
              <a:rPr lang="cs-CZ" sz="3200" dirty="0" smtClean="0"/>
              <a:t>3.2  Podíl žen a mužů na rozhodovacích pozicích v resortu financí</a:t>
            </a:r>
            <a:endParaRPr lang="cs-CZ" sz="32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z="800" dirty="0" smtClean="0"/>
              <a:t>.</a:t>
            </a:r>
            <a:endParaRPr lang="cs-CZ" sz="800" dirty="0"/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1012782"/>
              </p:ext>
            </p:extLst>
          </p:nvPr>
        </p:nvGraphicFramePr>
        <p:xfrm>
          <a:off x="827584" y="1844826"/>
          <a:ext cx="7632847" cy="46085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2896"/>
                <a:gridCol w="536265"/>
                <a:gridCol w="411137"/>
                <a:gridCol w="429012"/>
                <a:gridCol w="446888"/>
                <a:gridCol w="429012"/>
                <a:gridCol w="393262"/>
                <a:gridCol w="411137"/>
                <a:gridCol w="411137"/>
                <a:gridCol w="411137"/>
                <a:gridCol w="518391"/>
                <a:gridCol w="589892"/>
                <a:gridCol w="429012"/>
                <a:gridCol w="500515"/>
                <a:gridCol w="500515"/>
                <a:gridCol w="482639"/>
              </a:tblGrid>
              <a:tr h="29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NM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ŘO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VO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OOP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ŘRI 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tx1"/>
                          </a:solidFill>
                          <a:effectLst/>
                        </a:rPr>
                        <a:t>ROK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M/Ž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Ž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Ž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% Ž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M 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Ž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% Ž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Ž 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% Ž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Ž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% Ž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tx1"/>
                          </a:solidFill>
                          <a:effectLst/>
                        </a:rPr>
                        <a:t>2004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82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46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433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739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64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tx1"/>
                          </a:solidFill>
                          <a:effectLst/>
                        </a:rPr>
                        <a:t>2005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48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394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649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tx1"/>
                          </a:solidFill>
                          <a:effectLst/>
                        </a:rPr>
                        <a:t>2006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415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640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tx1"/>
                          </a:solidFill>
                          <a:effectLst/>
                        </a:rPr>
                        <a:t>2007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46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490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712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59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effectLst/>
                        </a:rPr>
                        <a:t>2008</a:t>
                      </a:r>
                      <a:endParaRPr lang="cs-CZ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43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538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794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tx1"/>
                          </a:solidFill>
                          <a:effectLst/>
                        </a:rPr>
                        <a:t>2009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37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62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44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427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745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63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effectLst/>
                        </a:rPr>
                        <a:t>2010</a:t>
                      </a:r>
                      <a:endParaRPr lang="cs-CZ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76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544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847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tx1"/>
                          </a:solidFill>
                          <a:effectLst/>
                        </a:rPr>
                        <a:t>2011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49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351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577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64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effectLst/>
                        </a:rPr>
                        <a:t>2012</a:t>
                      </a:r>
                      <a:endParaRPr lang="cs-CZ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49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68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58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46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348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649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65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tx1"/>
                          </a:solidFill>
                          <a:effectLst/>
                        </a:rPr>
                        <a:t>2013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81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59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439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770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64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tx1"/>
                          </a:solidFill>
                          <a:effectLst/>
                        </a:rPr>
                        <a:t>2014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49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482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789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tx1"/>
                          </a:solidFill>
                          <a:effectLst/>
                        </a:rPr>
                        <a:t>2015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49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524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992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65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295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tx1"/>
                          </a:solidFill>
                          <a:effectLst/>
                        </a:rPr>
                        <a:t>2016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70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67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49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414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843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67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5871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7500937" cy="772120"/>
          </a:xfrm>
        </p:spPr>
        <p:txBody>
          <a:bodyPr/>
          <a:lstStyle/>
          <a:p>
            <a:r>
              <a:rPr lang="cs-CZ" sz="3200" dirty="0" smtClean="0"/>
              <a:t>3.3  Flexibilní formy práce </a:t>
            </a:r>
            <a:r>
              <a:rPr lang="cs-CZ" sz="1800" dirty="0" smtClean="0"/>
              <a:t>(údaje MF k 31. 12. 2016 )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1563" y="1772817"/>
            <a:ext cx="7500937" cy="3960440"/>
          </a:xfrm>
        </p:spPr>
        <p:txBody>
          <a:bodyPr anchor="t"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Celkem 1 522 zaměstnanců (64 % žen)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Pružná pracovní/služební doba (99,7 </a:t>
            </a: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%)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Zkrácené úvazky (33 zaměstnanců, z toho 1 muž</a:t>
            </a: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Práce na DPP/DPČ </a:t>
            </a: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Práce z domova (</a:t>
            </a:r>
            <a:r>
              <a:rPr lang="cs-CZ" sz="2200" dirty="0">
                <a:solidFill>
                  <a:schemeClr val="tx2">
                    <a:lumMod val="75000"/>
                  </a:schemeClr>
                </a:solidFill>
              </a:rPr>
              <a:t>9</a:t>
            </a:r>
            <a:r>
              <a:rPr lang="cs-CZ" sz="2200" dirty="0" smtClean="0">
                <a:solidFill>
                  <a:schemeClr val="tx2">
                    <a:lumMod val="75000"/>
                  </a:schemeClr>
                </a:solidFill>
              </a:rPr>
              <a:t> zaměstnanců, z toho 2 muži)</a:t>
            </a:r>
            <a:endParaRPr lang="cs-CZ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z="800" dirty="0" smtClean="0"/>
              <a:t>.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1709335263"/>
      </p:ext>
    </p:extLst>
  </p:cSld>
  <p:clrMapOvr>
    <a:masterClrMapping/>
  </p:clrMapOvr>
</p:sld>
</file>

<file path=ppt/theme/theme1.xml><?xml version="1.0" encoding="utf-8"?>
<a:theme xmlns:a="http://schemas.openxmlformats.org/drawingml/2006/main" name="PP_š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ická předloha">
  <a:themeElements>
    <a:clrScheme name="MFCR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FCR_English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FCR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FCR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FCR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FCR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FCR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FCR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FCR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FCR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FCR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FCR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FCR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FCR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PP_šablona</Template>
  <TotalTime>5688</TotalTime>
  <Words>1040</Words>
  <Application>Microsoft Office PowerPoint</Application>
  <PresentationFormat>Předvádění na obrazovce (4:3)</PresentationFormat>
  <Paragraphs>388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19</vt:i4>
      </vt:variant>
    </vt:vector>
  </HeadingPairs>
  <TitlesOfParts>
    <vt:vector size="21" baseType="lpstr">
      <vt:lpstr>PP_šablona</vt:lpstr>
      <vt:lpstr>Anglická předloha</vt:lpstr>
      <vt:lpstr>Činnosti Ministerstva financí v oblasti rovnosti žen a mužů v roce 2016 </vt:lpstr>
      <vt:lpstr>Obsah</vt:lpstr>
      <vt:lpstr>1  Zabezpečení genderové agendy  resortním koordinátorem/kou </vt:lpstr>
      <vt:lpstr>1.2  Zabezpečení genderové agendy resortní pracovní skupinou  </vt:lpstr>
      <vt:lpstr>2.  Plnění Vládní strategie a Priorit </vt:lpstr>
      <vt:lpstr>3.  Koncepce genderové politiky resortu  </vt:lpstr>
      <vt:lpstr>3.1  Základní rámec resortních Priorit</vt:lpstr>
      <vt:lpstr>3.2  Podíl žen a mužů na rozhodovacích pozicích v resortu financí</vt:lpstr>
      <vt:lpstr>3.3  Flexibilní formy práce (údaje MF k 31. 12. 2016 )</vt:lpstr>
      <vt:lpstr>3.4  Zřízení Dětské skupiny „Korunka I, II“</vt:lpstr>
      <vt:lpstr>3.4.1 Výchova a vzdělávání v Korunce I, II </vt:lpstr>
      <vt:lpstr>3.4.2 Dětská skupina Korunka I, II v akci</vt:lpstr>
      <vt:lpstr>3.5  Péče o zaměstnance/kyně (MD/RD) </vt:lpstr>
      <vt:lpstr>3.6  Ostatní aktivity úřadu</vt:lpstr>
      <vt:lpstr>3.7  Medializace a osvěta</vt:lpstr>
      <vt:lpstr>3.7.1 Zapojení zaměstnanců/kyň resortu</vt:lpstr>
      <vt:lpstr>4. Plánované činnosti v roce 2017 </vt:lpstr>
      <vt:lpstr>5. Opatření úřadu směrem k veřejnosti    </vt:lpstr>
      <vt:lpstr>Prezentace aplikace PowerPoint</vt:lpstr>
    </vt:vector>
  </TitlesOfParts>
  <Company>Ministerstvo financí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Pracovní skupina k prosazování rovnosti žen a mužů v resortu MF ČR</dc:title>
  <dc:creator>Uhlířová Zdeňka Mgr.</dc:creator>
  <cp:keywords>prezentace;ekonomický růst;daně;výběr daní</cp:keywords>
  <cp:lastModifiedBy>Uhlířová Zdeňka Mgr.</cp:lastModifiedBy>
  <cp:revision>406</cp:revision>
  <cp:lastPrinted>2016-08-29T12:58:52Z</cp:lastPrinted>
  <dcterms:created xsi:type="dcterms:W3CDTF">2016-06-27T12:58:04Z</dcterms:created>
  <dcterms:modified xsi:type="dcterms:W3CDTF">2017-03-22T14:38:13Z</dcterms:modified>
</cp:coreProperties>
</file>