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4"/>
  </p:handoutMasterIdLst>
  <p:sldIdLst>
    <p:sldId id="260" r:id="rId2"/>
    <p:sldId id="271" r:id="rId3"/>
    <p:sldId id="257" r:id="rId4"/>
    <p:sldId id="268" r:id="rId5"/>
    <p:sldId id="262" r:id="rId6"/>
    <p:sldId id="264" r:id="rId7"/>
    <p:sldId id="265" r:id="rId8"/>
    <p:sldId id="269" r:id="rId9"/>
    <p:sldId id="270" r:id="rId10"/>
    <p:sldId id="272" r:id="rId11"/>
    <p:sldId id="267" r:id="rId12"/>
    <p:sldId id="259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72B"/>
    <a:srgbClr val="EABE43"/>
    <a:srgbClr val="8DA855"/>
    <a:srgbClr val="7CB3E0"/>
    <a:srgbClr val="E78321"/>
    <a:srgbClr val="A05496"/>
    <a:srgbClr val="E31C2B"/>
    <a:srgbClr val="5C84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60"/>
  </p:normalViewPr>
  <p:slideViewPr>
    <p:cSldViewPr snapToGrid="0">
      <p:cViewPr varScale="1">
        <p:scale>
          <a:sx n="70" d="100"/>
          <a:sy n="70" d="100"/>
        </p:scale>
        <p:origin x="-57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3" d="100"/>
          <a:sy n="73" d="100"/>
        </p:scale>
        <p:origin x="269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2DD31-F1E2-4ED2-BACA-7637682BD4D9}" type="datetimeFigureOut">
              <a:rPr lang="cs-CZ" smtClean="0"/>
              <a:t>29.3.2017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F0A04D-3E31-4A3F-82D6-2C85562466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9248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708492"/>
          </a:xfrm>
        </p:spPr>
        <p:txBody>
          <a:bodyPr anchor="b"/>
          <a:lstStyle>
            <a:lvl1pPr algn="ctr">
              <a:defRPr sz="6000">
                <a:latin typeface="Bebas Neue" panose="020B0606020202050201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158114"/>
            <a:ext cx="9144000" cy="1099685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9B17-EC04-466D-AE7D-5F74F25CE9F4}" type="datetimeFigureOut">
              <a:rPr lang="cs-CZ" smtClean="0"/>
              <a:t>29.3.2017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1B4F4-9A47-4948-9CE9-DCB6617D7D54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3060" y="390161"/>
            <a:ext cx="1197740" cy="717844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45" y="390161"/>
            <a:ext cx="2823222" cy="562939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3060" y="390161"/>
            <a:ext cx="1197740" cy="717844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45" y="390161"/>
            <a:ext cx="2823222" cy="562939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991" y="6013727"/>
            <a:ext cx="662018" cy="68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608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svislý text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694" y="365493"/>
            <a:ext cx="12700000" cy="1391399"/>
          </a:xfrm>
          <a:prstGeom prst="rect">
            <a:avLst/>
          </a:prstGeom>
        </p:spPr>
      </p:pic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9B17-EC04-466D-AE7D-5F74F25CE9F4}" type="datetimeFigureOut">
              <a:rPr lang="cs-CZ" smtClean="0"/>
              <a:t>29.3.2017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1B4F4-9A47-4948-9CE9-DCB6617D7D54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Obdélník 10"/>
          <p:cNvSpPr/>
          <p:nvPr userDrawn="1"/>
        </p:nvSpPr>
        <p:spPr>
          <a:xfrm>
            <a:off x="0" y="0"/>
            <a:ext cx="12192000" cy="137514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006" y="625850"/>
            <a:ext cx="1609296" cy="626779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09" y="6335086"/>
            <a:ext cx="11844670" cy="405602"/>
          </a:xfrm>
          <a:prstGeom prst="rect">
            <a:avLst/>
          </a:prstGeom>
        </p:spPr>
      </p:pic>
      <p:sp>
        <p:nvSpPr>
          <p:cNvPr id="14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93108" cy="1010019"/>
          </a:xfrm>
        </p:spPr>
        <p:txBody>
          <a:bodyPr/>
          <a:lstStyle>
            <a:lvl1pPr algn="l">
              <a:defRPr>
                <a:latin typeface="Bebas Neue" panose="020B0606020202050201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792294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 algn="ctr">
              <a:defRPr>
                <a:latin typeface="Bebas Neue" panose="020B0606020202050201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 marL="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9B17-EC04-466D-AE7D-5F74F25CE9F4}" type="datetimeFigureOut">
              <a:rPr lang="cs-CZ" smtClean="0"/>
              <a:t>29.3.2017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1B4F4-9A47-4948-9CE9-DCB6617D7D54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09" y="6335086"/>
            <a:ext cx="11844670" cy="405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3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5401" y="351317"/>
            <a:ext cx="12700000" cy="1391399"/>
          </a:xfrm>
          <a:prstGeom prst="rect">
            <a:avLst/>
          </a:prstGeom>
        </p:spPr>
      </p:pic>
      <p:sp>
        <p:nvSpPr>
          <p:cNvPr id="7" name="Obdélník 6"/>
          <p:cNvSpPr/>
          <p:nvPr userDrawn="1"/>
        </p:nvSpPr>
        <p:spPr>
          <a:xfrm>
            <a:off x="0" y="0"/>
            <a:ext cx="12192000" cy="137514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93108" cy="1010019"/>
          </a:xfrm>
        </p:spPr>
        <p:txBody>
          <a:bodyPr/>
          <a:lstStyle>
            <a:lvl1pPr algn="l">
              <a:defRPr>
                <a:latin typeface="Bebas Neue" panose="020B0606020202050201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noFill/>
          <a:ln w="15875">
            <a:noFill/>
            <a:prstDash val="sysDot"/>
          </a:ln>
          <a:effectLst>
            <a:softEdge rad="0"/>
          </a:effectLst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Font typeface="Wingdings" panose="05000000000000000000" pitchFamily="2" charset="2"/>
              <a:buNone/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 marL="914400" indent="0">
              <a:buFont typeface="Wingdings" panose="05000000000000000000" pitchFamily="2" charset="2"/>
              <a:buNone/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 marL="1371600" indent="0">
              <a:buFont typeface="Wingdings" panose="05000000000000000000" pitchFamily="2" charset="2"/>
              <a:buNone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 marL="1828800" indent="0">
              <a:buFont typeface="Wingdings" panose="05000000000000000000" pitchFamily="2" charset="2"/>
              <a:buNone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cs-CZ" dirty="0"/>
              <a:t>První úroveň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9B17-EC04-466D-AE7D-5F74F25CE9F4}" type="datetimeFigureOut">
              <a:rPr lang="cs-CZ" smtClean="0"/>
              <a:t>29.3.2017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1B4F4-9A47-4948-9CE9-DCB6617D7D54}" type="slidenum">
              <a:rPr lang="cs-CZ" smtClean="0"/>
              <a:t>‹#›</a:t>
            </a:fld>
            <a:endParaRPr lang="cs-CZ"/>
          </a:p>
        </p:txBody>
      </p:sp>
      <p:pic>
        <p:nvPicPr>
          <p:cNvPr id="14" name="Obrázek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006" y="625850"/>
            <a:ext cx="1609296" cy="626779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09" y="6335086"/>
            <a:ext cx="11844670" cy="405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604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683809" y="3590622"/>
            <a:ext cx="10816033" cy="1360515"/>
          </a:xfrm>
          <a:prstGeom prst="rect">
            <a:avLst/>
          </a:prstGeom>
        </p:spPr>
      </p:pic>
      <p:sp>
        <p:nvSpPr>
          <p:cNvPr id="7" name="Obdélník 6"/>
          <p:cNvSpPr/>
          <p:nvPr userDrawn="1"/>
        </p:nvSpPr>
        <p:spPr>
          <a:xfrm>
            <a:off x="825500" y="1709739"/>
            <a:ext cx="10521950" cy="285273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995044"/>
          </a:xfrm>
        </p:spPr>
        <p:txBody>
          <a:bodyPr anchor="b">
            <a:normAutofit/>
          </a:bodyPr>
          <a:lstStyle>
            <a:lvl1pPr algn="ctr">
              <a:defRPr sz="5400">
                <a:latin typeface="Bebas Neue" panose="020B0606020202050201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5224130"/>
            <a:ext cx="10515600" cy="86552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9B17-EC04-466D-AE7D-5F74F25CE9F4}" type="datetimeFigureOut">
              <a:rPr lang="cs-CZ" smtClean="0"/>
              <a:t>29.3.2017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1B4F4-9A47-4948-9CE9-DCB6617D7D5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006" y="625850"/>
            <a:ext cx="1609296" cy="62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885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694" y="365493"/>
            <a:ext cx="12700000" cy="1391399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Font typeface="Wingdings" panose="05000000000000000000" pitchFamily="2" charset="2"/>
              <a:buNone/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 marL="914400" indent="0">
              <a:buFont typeface="Wingdings" panose="05000000000000000000" pitchFamily="2" charset="2"/>
              <a:buNone/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 marL="1371600" indent="0">
              <a:buFont typeface="Wingdings" panose="05000000000000000000" pitchFamily="2" charset="2"/>
              <a:buNone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 marL="1828800" indent="0">
              <a:buFont typeface="Wingdings" panose="05000000000000000000" pitchFamily="2" charset="2"/>
              <a:buNone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Font typeface="Wingdings" panose="05000000000000000000" pitchFamily="2" charset="2"/>
              <a:buNone/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 marL="914400" indent="0">
              <a:buFont typeface="Wingdings" panose="05000000000000000000" pitchFamily="2" charset="2"/>
              <a:buNone/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 marL="1371600" indent="0">
              <a:buFont typeface="Wingdings" panose="05000000000000000000" pitchFamily="2" charset="2"/>
              <a:buNone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 marL="1828800" indent="0">
              <a:buFont typeface="Wingdings" panose="05000000000000000000" pitchFamily="2" charset="2"/>
              <a:buNone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9B17-EC04-466D-AE7D-5F74F25CE9F4}" type="datetimeFigureOut">
              <a:rPr lang="cs-CZ" smtClean="0"/>
              <a:t>29.3.2017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1B4F4-9A47-4948-9CE9-DCB6617D7D54}" type="slidenum">
              <a:rPr lang="cs-CZ" smtClean="0"/>
              <a:t>‹#›</a:t>
            </a:fld>
            <a:endParaRPr lang="cs-CZ"/>
          </a:p>
        </p:txBody>
      </p:sp>
      <p:sp>
        <p:nvSpPr>
          <p:cNvPr id="12" name="Obdélník 11"/>
          <p:cNvSpPr/>
          <p:nvPr userDrawn="1"/>
        </p:nvSpPr>
        <p:spPr>
          <a:xfrm>
            <a:off x="0" y="5711"/>
            <a:ext cx="12192000" cy="137514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006" y="625850"/>
            <a:ext cx="1609296" cy="626779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09" y="6342174"/>
            <a:ext cx="11844670" cy="405602"/>
          </a:xfrm>
          <a:prstGeom prst="rect">
            <a:avLst/>
          </a:prstGeom>
        </p:spPr>
      </p:pic>
      <p:sp>
        <p:nvSpPr>
          <p:cNvPr id="16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93108" cy="1010019"/>
          </a:xfrm>
        </p:spPr>
        <p:txBody>
          <a:bodyPr/>
          <a:lstStyle>
            <a:lvl1pPr algn="l">
              <a:defRPr>
                <a:latin typeface="Bebas Neue" panose="020B0606020202050201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712488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694" y="365493"/>
            <a:ext cx="12700000" cy="1391399"/>
          </a:xfrm>
          <a:prstGeom prst="rect">
            <a:avLst/>
          </a:prstGeom>
        </p:spPr>
      </p:pic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657225"/>
          </a:xfrm>
        </p:spPr>
        <p:txBody>
          <a:bodyPr anchor="b"/>
          <a:lstStyle>
            <a:lvl1pPr marL="0" indent="0" algn="ctr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57225"/>
          </a:xfrm>
        </p:spPr>
        <p:txBody>
          <a:bodyPr anchor="b"/>
          <a:lstStyle>
            <a:lvl1pPr marL="0" indent="0" algn="ctr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9B17-EC04-466D-AE7D-5F74F25CE9F4}" type="datetimeFigureOut">
              <a:rPr lang="cs-CZ" smtClean="0"/>
              <a:t>29.3.2017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1B4F4-9A47-4948-9CE9-DCB6617D7D54}" type="slidenum">
              <a:rPr lang="cs-CZ" smtClean="0"/>
              <a:t>‹#›</a:t>
            </a:fld>
            <a:endParaRPr lang="cs-CZ"/>
          </a:p>
        </p:txBody>
      </p:sp>
      <p:sp>
        <p:nvSpPr>
          <p:cNvPr id="14" name="Obdélník 13"/>
          <p:cNvSpPr/>
          <p:nvPr userDrawn="1"/>
        </p:nvSpPr>
        <p:spPr>
          <a:xfrm>
            <a:off x="0" y="0"/>
            <a:ext cx="12192000" cy="137514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13" name="Obrázek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006" y="625850"/>
            <a:ext cx="1609296" cy="626779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09" y="6335086"/>
            <a:ext cx="11844670" cy="405602"/>
          </a:xfrm>
          <a:prstGeom prst="rect">
            <a:avLst/>
          </a:prstGeom>
        </p:spPr>
      </p:pic>
      <p:sp>
        <p:nvSpPr>
          <p:cNvPr id="17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93108" cy="1010019"/>
          </a:xfrm>
        </p:spPr>
        <p:txBody>
          <a:bodyPr/>
          <a:lstStyle>
            <a:lvl1pPr algn="l">
              <a:defRPr>
                <a:latin typeface="Bebas Neue" panose="020B0606020202050201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14448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nom nadpis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694" y="365493"/>
            <a:ext cx="12700000" cy="1391399"/>
          </a:xfrm>
          <a:prstGeom prst="rect">
            <a:avLst/>
          </a:prstGeom>
        </p:spPr>
      </p:pic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9B17-EC04-466D-AE7D-5F74F25CE9F4}" type="datetimeFigureOut">
              <a:rPr lang="cs-CZ" smtClean="0"/>
              <a:t>29.3.2017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1B4F4-9A47-4948-9CE9-DCB6617D7D54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12192000" cy="137514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006" y="625850"/>
            <a:ext cx="1609296" cy="626779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09" y="6335086"/>
            <a:ext cx="11844670" cy="405602"/>
          </a:xfrm>
          <a:prstGeom prst="rect">
            <a:avLst/>
          </a:prstGeom>
        </p:spPr>
      </p:pic>
      <p:sp>
        <p:nvSpPr>
          <p:cNvPr id="13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93108" cy="1010019"/>
          </a:xfrm>
        </p:spPr>
        <p:txBody>
          <a:bodyPr/>
          <a:lstStyle>
            <a:lvl1pPr algn="l">
              <a:defRPr>
                <a:latin typeface="Bebas Neue" panose="020B0606020202050201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939806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9B17-EC04-466D-AE7D-5F74F25CE9F4}" type="datetimeFigureOut">
              <a:rPr lang="cs-CZ" smtClean="0"/>
              <a:t>29.3.2017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1B4F4-9A47-4948-9CE9-DCB6617D7D54}" type="slidenum">
              <a:rPr lang="cs-CZ" smtClean="0"/>
              <a:t>‹#›</a:t>
            </a:fld>
            <a:endParaRPr lang="cs-CZ"/>
          </a:p>
        </p:txBody>
      </p:sp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09" y="6335086"/>
            <a:ext cx="11844670" cy="405602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006" y="625850"/>
            <a:ext cx="1609296" cy="62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775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770387" y="759658"/>
            <a:ext cx="4053747" cy="1360515"/>
          </a:xfrm>
          <a:prstGeom prst="rect">
            <a:avLst/>
          </a:prstGeom>
        </p:spPr>
      </p:pic>
      <p:sp>
        <p:nvSpPr>
          <p:cNvPr id="8" name="Obdélník 7"/>
          <p:cNvSpPr/>
          <p:nvPr userDrawn="1"/>
        </p:nvSpPr>
        <p:spPr>
          <a:xfrm>
            <a:off x="838201" y="457199"/>
            <a:ext cx="3933824" cy="1321981"/>
          </a:xfrm>
          <a:prstGeom prst="rect">
            <a:avLst/>
          </a:prstGeom>
          <a:gradFill>
            <a:gsLst>
              <a:gs pos="0">
                <a:srgbClr val="C0C72B"/>
              </a:gs>
              <a:gs pos="50000">
                <a:srgbClr val="8DA855">
                  <a:tint val="44500"/>
                  <a:satMod val="160000"/>
                </a:srgbClr>
              </a:gs>
              <a:gs pos="100000">
                <a:srgbClr val="8DA855">
                  <a:tint val="23500"/>
                  <a:satMod val="160000"/>
                </a:srgb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960474"/>
          </a:xfrm>
        </p:spPr>
        <p:txBody>
          <a:bodyPr anchor="b">
            <a:normAutofit/>
          </a:bodyPr>
          <a:lstStyle>
            <a:lvl1pPr>
              <a:defRPr sz="2800">
                <a:latin typeface="Bebas Neue" panose="020B0606020202050201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2400">
                <a:solidFill>
                  <a:schemeClr val="bg2">
                    <a:lumMod val="25000"/>
                  </a:schemeClr>
                </a:solidFill>
              </a:defRPr>
            </a:lvl2pPr>
            <a:lvl3pPr marL="914400" indent="0">
              <a:buNone/>
              <a:defRPr sz="2000">
                <a:solidFill>
                  <a:schemeClr val="bg2">
                    <a:lumMod val="25000"/>
                  </a:schemeClr>
                </a:solidFill>
              </a:defRPr>
            </a:lvl3pPr>
            <a:lvl4pPr marL="1371600" indent="0">
              <a:buNone/>
              <a:defRPr sz="1800">
                <a:solidFill>
                  <a:schemeClr val="bg2">
                    <a:lumMod val="25000"/>
                  </a:schemeClr>
                </a:solidFill>
              </a:defRPr>
            </a:lvl4pPr>
            <a:lvl5pPr marL="1828800" indent="0">
              <a:buNone/>
              <a:defRPr sz="1800">
                <a:solidFill>
                  <a:schemeClr val="bg2">
                    <a:lumMod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9B17-EC04-466D-AE7D-5F74F25CE9F4}" type="datetimeFigureOut">
              <a:rPr lang="cs-CZ" smtClean="0"/>
              <a:t>29.3.2017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1B4F4-9A47-4948-9CE9-DCB6617D7D54}" type="slidenum">
              <a:rPr lang="cs-CZ" smtClean="0"/>
              <a:t>‹#›</a:t>
            </a:fld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09" y="6335086"/>
            <a:ext cx="11844670" cy="405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949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 s titulkem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770387" y="759658"/>
            <a:ext cx="4053747" cy="1360515"/>
          </a:xfrm>
          <a:prstGeom prst="rect">
            <a:avLst/>
          </a:prstGeom>
        </p:spPr>
      </p:pic>
      <p:sp>
        <p:nvSpPr>
          <p:cNvPr id="3" name="Zástupný symbol obrázk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9B17-EC04-466D-AE7D-5F74F25CE9F4}" type="datetimeFigureOut">
              <a:rPr lang="cs-CZ" smtClean="0"/>
              <a:t>29.3.2017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1B4F4-9A47-4948-9CE9-DCB6617D7D54}" type="slidenum">
              <a:rPr lang="cs-CZ" smtClean="0"/>
              <a:t>‹#›</a:t>
            </a:fld>
            <a:endParaRPr lang="cs-CZ"/>
          </a:p>
        </p:txBody>
      </p:sp>
      <p:sp>
        <p:nvSpPr>
          <p:cNvPr id="14" name="Obdélník 13"/>
          <p:cNvSpPr/>
          <p:nvPr userDrawn="1"/>
        </p:nvSpPr>
        <p:spPr>
          <a:xfrm>
            <a:off x="838201" y="457199"/>
            <a:ext cx="3933824" cy="1321981"/>
          </a:xfrm>
          <a:prstGeom prst="rect">
            <a:avLst/>
          </a:prstGeom>
          <a:gradFill>
            <a:gsLst>
              <a:gs pos="0">
                <a:srgbClr val="C0C72B"/>
              </a:gs>
              <a:gs pos="50000">
                <a:srgbClr val="8DA855">
                  <a:tint val="44500"/>
                  <a:satMod val="160000"/>
                </a:srgbClr>
              </a:gs>
              <a:gs pos="100000">
                <a:srgbClr val="8DA855">
                  <a:tint val="23500"/>
                  <a:satMod val="160000"/>
                </a:srgb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960474"/>
          </a:xfrm>
        </p:spPr>
        <p:txBody>
          <a:bodyPr anchor="b">
            <a:normAutofit/>
          </a:bodyPr>
          <a:lstStyle>
            <a:lvl1pPr>
              <a:defRPr sz="2800">
                <a:latin typeface="Bebas Neue" panose="020B0606020202050201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pic>
        <p:nvPicPr>
          <p:cNvPr id="13" name="Obrázek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09" y="6335086"/>
            <a:ext cx="11844670" cy="405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760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E9B17-EC04-466D-AE7D-5F74F25CE9F4}" type="datetimeFigureOut">
              <a:rPr lang="cs-CZ" smtClean="0"/>
              <a:t>29.3.2017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1B4F4-9A47-4948-9CE9-DCB6617D7D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1300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22 % K ROVNOSTI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Ministerstvo práce a sociálních věcí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0161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Hlavní výstupy projektu 22 % K ROVNOSTI II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cs-CZ" sz="2600" b="1" dirty="0"/>
              <a:t>Návod pro vyjednávání o mzdě/platu </a:t>
            </a:r>
            <a:r>
              <a:rPr lang="cs-CZ" sz="2600" dirty="0"/>
              <a:t>pro ženy i muže.</a:t>
            </a:r>
          </a:p>
          <a:p>
            <a:pPr lvl="0"/>
            <a:r>
              <a:rPr lang="cs-CZ" sz="2600" b="1" dirty="0"/>
              <a:t>Metodika kontrol pro Státní úřad inspekce práce.</a:t>
            </a:r>
          </a:p>
          <a:p>
            <a:pPr lvl="0"/>
            <a:r>
              <a:rPr lang="cs-CZ" sz="2600" b="1" dirty="0"/>
              <a:t>Pilotní metodika pro Úřady práce </a:t>
            </a:r>
            <a:r>
              <a:rPr lang="cs-CZ" sz="2600" dirty="0"/>
              <a:t>včetně vytvoření pozic genderových koordinátorů/</a:t>
            </a:r>
            <a:r>
              <a:rPr lang="cs-CZ" sz="2600" dirty="0" err="1"/>
              <a:t>ek</a:t>
            </a:r>
            <a:r>
              <a:rPr lang="cs-CZ" sz="2600" dirty="0"/>
              <a:t> na třech krajských </a:t>
            </a:r>
            <a:r>
              <a:rPr lang="cs-CZ" sz="2600" dirty="0" smtClean="0"/>
              <a:t>pobočkách.</a:t>
            </a:r>
            <a:endParaRPr lang="cs-CZ" sz="2600" dirty="0"/>
          </a:p>
          <a:p>
            <a:pPr lvl="0"/>
            <a:r>
              <a:rPr lang="cs-CZ" sz="2600" b="1" dirty="0"/>
              <a:t>Vzorová ustanovení kolektivních </a:t>
            </a:r>
            <a:r>
              <a:rPr lang="cs-CZ" sz="2600" dirty="0"/>
              <a:t>smluv k tématu rovného zacházení a </a:t>
            </a:r>
            <a:r>
              <a:rPr lang="cs-CZ" sz="2600" dirty="0" smtClean="0"/>
              <a:t>odměn, </a:t>
            </a:r>
            <a:r>
              <a:rPr lang="cs-CZ" sz="2600" dirty="0"/>
              <a:t>ve spolupráci se sociálními partnery.</a:t>
            </a:r>
          </a:p>
          <a:p>
            <a:pPr lvl="0"/>
            <a:r>
              <a:rPr lang="cs-CZ" sz="2600" b="1" dirty="0"/>
              <a:t>Vzdělávání státní správy </a:t>
            </a:r>
            <a:r>
              <a:rPr lang="cs-CZ" sz="2600" dirty="0"/>
              <a:t>v oblasti genderové rovnosti na pracovním trhu – především pro Úřady práce.</a:t>
            </a:r>
          </a:p>
          <a:p>
            <a:pPr lvl="0"/>
            <a:r>
              <a:rPr lang="cs-CZ" sz="2600" b="1" dirty="0"/>
              <a:t>Analýza možných legislativních opatření </a:t>
            </a:r>
            <a:r>
              <a:rPr lang="cs-CZ" sz="2600" dirty="0"/>
              <a:t>vedoucích k trvalé redukci </a:t>
            </a:r>
            <a:r>
              <a:rPr lang="cs-CZ" sz="2600" dirty="0" smtClean="0"/>
              <a:t>gender </a:t>
            </a:r>
            <a:r>
              <a:rPr lang="cs-CZ" sz="2600" dirty="0" err="1" smtClean="0"/>
              <a:t>pay</a:t>
            </a:r>
            <a:r>
              <a:rPr lang="cs-CZ" sz="2600" dirty="0" smtClean="0"/>
              <a:t> gapu </a:t>
            </a:r>
            <a:r>
              <a:rPr lang="cs-CZ" sz="2600" dirty="0"/>
              <a:t>v podmínkách ČR.</a:t>
            </a:r>
          </a:p>
          <a:p>
            <a:pPr lvl="0"/>
            <a:r>
              <a:rPr lang="cs-CZ" sz="2600" b="1" dirty="0"/>
              <a:t>Celá řada socioekonomických analýz – </a:t>
            </a:r>
            <a:r>
              <a:rPr lang="cs-CZ" sz="2600" dirty="0"/>
              <a:t>např. analýza dopadů eliminace gender </a:t>
            </a:r>
            <a:r>
              <a:rPr lang="cs-CZ" sz="2600" dirty="0" err="1"/>
              <a:t>pay</a:t>
            </a:r>
            <a:r>
              <a:rPr lang="cs-CZ" sz="2600" dirty="0"/>
              <a:t> </a:t>
            </a:r>
            <a:r>
              <a:rPr lang="cs-CZ" sz="2600" dirty="0" smtClean="0"/>
              <a:t>gapu </a:t>
            </a:r>
            <a:r>
              <a:rPr lang="cs-CZ" sz="2600" dirty="0"/>
              <a:t>na zaměstnanost v ČR.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43932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b="1" dirty="0"/>
              <a:t>Systémová řešení</a:t>
            </a:r>
            <a:endParaRPr lang="cs-CZ" dirty="0"/>
          </a:p>
          <a:p>
            <a:r>
              <a:rPr lang="cs-CZ" dirty="0"/>
              <a:t>Projekt přinese také systémová řešení: akční plán řešení nerovného odměňování či návrh legislativních opatření pro podporu zaměstnavatelů a zaměstnavatelek prosazujících </a:t>
            </a:r>
            <a:r>
              <a:rPr lang="cs-CZ" dirty="0" smtClean="0"/>
              <a:t>rovnost </a:t>
            </a:r>
            <a:r>
              <a:rPr lang="cs-CZ" dirty="0"/>
              <a:t>v </a:t>
            </a:r>
            <a:r>
              <a:rPr lang="cs-CZ" dirty="0" smtClean="0"/>
              <a:t>odměňování žen a mužů.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3577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Eva Ferrarová, vedoucí projektu 22% K ROVNOSTI</a:t>
            </a:r>
          </a:p>
          <a:p>
            <a:r>
              <a:rPr lang="cs-CZ" dirty="0" smtClean="0"/>
              <a:t>rovnaodmena@mpsv.cz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26319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Projekt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pPr algn="ctr"/>
            <a:r>
              <a:rPr lang="cs-CZ" dirty="0"/>
              <a:t>Projekt </a:t>
            </a:r>
            <a:r>
              <a:rPr lang="cs-CZ" i="1" dirty="0"/>
              <a:t>„Rovnost žen a mužů na trhu práce se zaměřením na (ne)rovné odměňování žen a mužů“</a:t>
            </a:r>
            <a:r>
              <a:rPr lang="cs-CZ" dirty="0"/>
              <a:t>, registrační číslo: CZ.03.1.51/0.0/0.0/15_009/0003702 a jeho realizace je podpořen/a finančními prostředky z ESF a ze státního rozpočtu v rámci Operačního programu Zaměstnanost.</a:t>
            </a:r>
          </a:p>
          <a:p>
            <a:r>
              <a:rPr lang="cs-CZ" dirty="0"/>
              <a:t>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939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Nerovné odměňování žen a mužů v ČR - fakta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cs-CZ" b="1" dirty="0"/>
              <a:t>Rozdíl v odměňování žen a mužů v České republice je 22, 5%, rozdíl v EU je 16, 7</a:t>
            </a:r>
            <a:r>
              <a:rPr lang="cs-CZ" b="1" dirty="0" smtClean="0"/>
              <a:t>%.</a:t>
            </a:r>
            <a:endParaRPr lang="cs-CZ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cs-CZ" b="1" dirty="0"/>
              <a:t>ČR je v otázkách odměňování nově druhá nejhorší z celé EU, horší je jen a Estonsko 28, 1</a:t>
            </a:r>
            <a:r>
              <a:rPr lang="cs-CZ" b="1" dirty="0" smtClean="0"/>
              <a:t>%.</a:t>
            </a:r>
            <a:endParaRPr lang="cs-CZ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cs-CZ" b="1" dirty="0"/>
              <a:t>Rozdíl mezi průměrným platem žen a mužů činí  6 748 Kč měsíčně. Kvůli platovým rozdílům přichází rodinné rozpočty v průměru o  80 976 Kč </a:t>
            </a:r>
            <a:r>
              <a:rPr lang="cs-CZ" b="1" dirty="0" smtClean="0"/>
              <a:t>ročně. </a:t>
            </a:r>
            <a:endParaRPr lang="cs-CZ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cs-CZ" b="1" dirty="0"/>
              <a:t>U zaměstnaných rodičů dětí ve věku 3 až 5 let, i u rodičů 3 a více dětí genderový rozdíl v odměňování dosahuje téměř 40</a:t>
            </a:r>
            <a:r>
              <a:rPr lang="cs-CZ" b="1" dirty="0" smtClean="0"/>
              <a:t>%; </a:t>
            </a:r>
            <a:r>
              <a:rPr lang="cs-CZ" b="1" dirty="0"/>
              <a:t>empirické studie z ČR odhadují, že každý rok navíc, který matka nepracuje, sníží úroveň jejích budoucích výdělků cca o 1 </a:t>
            </a:r>
            <a:r>
              <a:rPr lang="cs-CZ" b="1" dirty="0" smtClean="0"/>
              <a:t>%.</a:t>
            </a:r>
            <a:endParaRPr lang="cs-CZ" b="1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cs-CZ" b="1" dirty="0"/>
              <a:t>Průměrný celkový genderový rozdíl v penzích je  18% tj. -  2 251 </a:t>
            </a:r>
            <a:r>
              <a:rPr lang="cs-CZ" b="1" dirty="0" smtClean="0"/>
              <a:t>Kč </a:t>
            </a:r>
            <a:r>
              <a:rPr lang="cs-CZ" b="1" dirty="0"/>
              <a:t>a pro ženy to znamená zvýšené riziko chudoby ve stáří: </a:t>
            </a:r>
            <a:r>
              <a:rPr lang="cs-CZ" b="1" dirty="0" smtClean="0"/>
              <a:t>ve </a:t>
            </a:r>
            <a:r>
              <a:rPr lang="cs-CZ" b="1" dirty="0"/>
              <a:t>věku 55 let a více u osob žijících v jednočlenné domácnosti </a:t>
            </a:r>
            <a:r>
              <a:rPr lang="cs-CZ" b="1" dirty="0" smtClean="0"/>
              <a:t>je ohroženo rizikem </a:t>
            </a:r>
            <a:r>
              <a:rPr lang="cs-CZ" b="1" dirty="0"/>
              <a:t>chudoby 7,1 % mužů a 16,7 % žen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35067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Příčiny nerovného odměňování 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cs-CZ" b="1" dirty="0"/>
              <a:t>Nízká úroveň slaďování rodinného a profesního života</a:t>
            </a:r>
            <a:r>
              <a:rPr lang="cs-CZ" dirty="0"/>
              <a:t> – nedostatek předškolních i školních zařízení péče o děti (ve školním roce 2015/2016 nebylo vyhověno </a:t>
            </a:r>
            <a:r>
              <a:rPr lang="cs-CZ" b="1" dirty="0"/>
              <a:t>41 041</a:t>
            </a:r>
            <a:r>
              <a:rPr lang="cs-CZ" dirty="0"/>
              <a:t> žádostem o umístění dítěte do MŠ), </a:t>
            </a:r>
            <a:endParaRPr lang="cs-CZ" dirty="0" smtClean="0"/>
          </a:p>
          <a:p>
            <a:pPr marL="457200" lvl="0" indent="-457200">
              <a:buFont typeface="Arial" pitchFamily="34" charset="0"/>
              <a:buChar char="•"/>
            </a:pPr>
            <a:r>
              <a:rPr lang="cs-CZ" b="1" dirty="0"/>
              <a:t>N</a:t>
            </a:r>
            <a:r>
              <a:rPr lang="cs-CZ" b="1" dirty="0" smtClean="0"/>
              <a:t>ízké </a:t>
            </a:r>
            <a:r>
              <a:rPr lang="cs-CZ" b="1" dirty="0"/>
              <a:t>procento kvalitních flexibilních forem práce </a:t>
            </a:r>
            <a:r>
              <a:rPr lang="cs-CZ" dirty="0"/>
              <a:t>na pracovním trhu – v ČR </a:t>
            </a:r>
            <a:r>
              <a:rPr lang="cs-CZ" b="1" dirty="0"/>
              <a:t>9,3%</a:t>
            </a:r>
            <a:r>
              <a:rPr lang="cs-CZ" dirty="0"/>
              <a:t> žen oproti průměru v EU 32,1% (</a:t>
            </a:r>
            <a:r>
              <a:rPr lang="cs-CZ" dirty="0" err="1"/>
              <a:t>Eurostat</a:t>
            </a:r>
            <a:r>
              <a:rPr lang="cs-CZ" dirty="0"/>
              <a:t> 2016), </a:t>
            </a:r>
            <a:endParaRPr lang="cs-CZ" dirty="0" smtClean="0"/>
          </a:p>
          <a:p>
            <a:pPr marL="457200" lvl="0" indent="-457200">
              <a:buFont typeface="Arial" pitchFamily="34" charset="0"/>
              <a:buChar char="•"/>
            </a:pPr>
            <a:r>
              <a:rPr lang="cs-CZ" b="1" dirty="0" smtClean="0"/>
              <a:t>Příliš </a:t>
            </a:r>
            <a:r>
              <a:rPr lang="cs-CZ" b="1" dirty="0"/>
              <a:t>dlouhá rodičovská dovolená </a:t>
            </a:r>
            <a:r>
              <a:rPr lang="cs-CZ" dirty="0"/>
              <a:t>oproti např. Francii (4 měsíce), Německu (2 měsíce), Nizozemsku (3 měsíce), </a:t>
            </a:r>
            <a:endParaRPr lang="cs-CZ" dirty="0" smtClean="0"/>
          </a:p>
          <a:p>
            <a:pPr marL="457200" lvl="0" indent="-457200">
              <a:buFont typeface="Arial" pitchFamily="34" charset="0"/>
              <a:buChar char="•"/>
            </a:pPr>
            <a:r>
              <a:rPr lang="cs-CZ" b="1" dirty="0"/>
              <a:t>N</a:t>
            </a:r>
            <a:r>
              <a:rPr lang="cs-CZ" b="1" dirty="0" smtClean="0"/>
              <a:t>edostatečně </a:t>
            </a:r>
            <a:r>
              <a:rPr lang="cs-CZ" b="1" dirty="0"/>
              <a:t>formalizovaná péče o blízké</a:t>
            </a:r>
            <a:r>
              <a:rPr lang="cs-CZ" dirty="0"/>
              <a:t>, </a:t>
            </a:r>
            <a:endParaRPr lang="cs-CZ" dirty="0" smtClean="0"/>
          </a:p>
          <a:p>
            <a:pPr marL="457200" lvl="0" indent="-457200">
              <a:buFont typeface="Arial" pitchFamily="34" charset="0"/>
              <a:buChar char="•"/>
            </a:pPr>
            <a:r>
              <a:rPr lang="cs-CZ" b="1" dirty="0"/>
              <a:t>N</a:t>
            </a:r>
            <a:r>
              <a:rPr lang="cs-CZ" b="1" dirty="0" smtClean="0"/>
              <a:t>ízké </a:t>
            </a:r>
            <a:r>
              <a:rPr lang="cs-CZ" b="1" dirty="0"/>
              <a:t>zapojení otců do péče </a:t>
            </a:r>
            <a:r>
              <a:rPr lang="cs-CZ" dirty="0"/>
              <a:t>– rodičovský příspěvek čerpalo v roce 2015 </a:t>
            </a:r>
            <a:r>
              <a:rPr lang="cs-CZ" b="1" dirty="0"/>
              <a:t>5156</a:t>
            </a:r>
            <a:r>
              <a:rPr lang="cs-CZ" dirty="0"/>
              <a:t> mužů oproti </a:t>
            </a:r>
            <a:r>
              <a:rPr lang="cs-CZ" b="1" dirty="0"/>
              <a:t>272 257</a:t>
            </a:r>
            <a:r>
              <a:rPr lang="cs-CZ" dirty="0"/>
              <a:t> ženám ČSÚ 2016).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cs-CZ" b="1" dirty="0"/>
              <a:t>Netransparentní systémy odměňování a kariérního postupu na pracovišti</a:t>
            </a:r>
            <a:r>
              <a:rPr lang="cs-CZ" dirty="0"/>
              <a:t> vedou k přímé i /nepřímé diskriminaci žen.</a:t>
            </a:r>
          </a:p>
          <a:p>
            <a:pPr lvl="0"/>
            <a:r>
              <a:rPr lang="cs-CZ" dirty="0" smtClean="0"/>
              <a:t>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4002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Příčiny nerovného odměňování II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cs-CZ" b="1" dirty="0"/>
              <a:t>Horizontální genderová segregace pracovního trhu</a:t>
            </a:r>
            <a:r>
              <a:rPr lang="cs-CZ" dirty="0"/>
              <a:t> - v odvětvích, kde dominují ženy, jsou mzdy/platy nižší např. techničtí a odborní pracovníci ve stavebnictví mají průměrnou hrubou mzdu 28 149 Kč, zatímco technické a odborné pracovnice ve zdravotnictví mají průměrnou hrubou mzdu 25 575 Kč; nesoulad společenského a finančního ohodnocení práce; ženy dělají častěji neplacenou práci a pracují v prekérních úvazcích – celých </a:t>
            </a:r>
            <a:r>
              <a:rPr lang="cs-CZ" b="1" dirty="0"/>
              <a:t>10,4</a:t>
            </a:r>
            <a:r>
              <a:rPr lang="cs-CZ" dirty="0"/>
              <a:t>% zaměstnaných žen má smlouvu na dobu určitou (ČSÚ 2015).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cs-CZ" b="1" dirty="0"/>
              <a:t>Vertikální genderová segregace pracovního trhu</a:t>
            </a:r>
            <a:r>
              <a:rPr lang="cs-CZ" dirty="0"/>
              <a:t> - nízké zastoupení žen v rozhodovacích pozicích (tzv. „skleněný strop“) – v dozorčích radách firem kotovaných na burze je pouze 7% žen oproti EU průměru 19%.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cs-CZ" b="1" dirty="0"/>
              <a:t>Genderové stereotypy a diskriminace </a:t>
            </a:r>
            <a:r>
              <a:rPr lang="cs-CZ" dirty="0"/>
              <a:t>– formují role žen a mužů v rodině i na pracovním trhu, ovlivňují výběr vzdělání a profese, souvisí s větším společenským a finančním oceněním tzv. mužských profesí oproti jiným tzv. ženským, souvisí s nízkým zapojením mužů do péče.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cs-CZ" b="1" dirty="0"/>
              <a:t>Obecně velmi nízká vymahatelnost práva v </a:t>
            </a:r>
            <a:r>
              <a:rPr lang="cs-CZ" dirty="0"/>
              <a:t>ČR – týká se především práva na neplacené výživné</a:t>
            </a:r>
          </a:p>
        </p:txBody>
      </p:sp>
    </p:spTree>
    <p:extLst>
      <p:ext uri="{BB962C8B-B14F-4D97-AF65-F5344CB8AC3E}">
        <p14:creationId xmlns:p14="http://schemas.microsoft.com/office/powerpoint/2010/main" val="1053363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Nerovné odměňování a ekonomika rodin 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50232" y="1861720"/>
            <a:ext cx="10515600" cy="4351338"/>
          </a:xfrm>
        </p:spPr>
        <p:txBody>
          <a:bodyPr>
            <a:no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cs-CZ" sz="2000" b="1" dirty="0" smtClean="0"/>
              <a:t>Platové </a:t>
            </a:r>
            <a:r>
              <a:rPr lang="cs-CZ" sz="2000" b="1" dirty="0"/>
              <a:t>rozdíly mužů a žen jsou problémem rodinné politiky</a:t>
            </a:r>
            <a:r>
              <a:rPr lang="cs-CZ" sz="2000" dirty="0"/>
              <a:t>, protože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snižují příjmy celých rodin o částku </a:t>
            </a:r>
            <a:r>
              <a:rPr lang="cs-CZ" sz="2000" b="1" dirty="0"/>
              <a:t>80 976 Kč ročně</a:t>
            </a:r>
            <a:endParaRPr lang="cs-CZ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vyšší platy mužů jsou obecně zdůvodňovány jejich rolí živitele, což už dnes dávno neplatí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jedním z důsledků  GPG je také  pokles porodnosti.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cs-CZ" sz="2000" b="1" dirty="0"/>
              <a:t>Problematiku GPG je třeba vnímat jako závažný problém v kontextu zvyšující se chudoby rodin</a:t>
            </a:r>
            <a:r>
              <a:rPr lang="cs-CZ" sz="2000" dirty="0"/>
              <a:t>. U průměrné hrubé mzdy platové rozdíly měsíčně činí téměř </a:t>
            </a:r>
            <a:r>
              <a:rPr lang="cs-CZ" sz="2000" b="1" dirty="0"/>
              <a:t>6 748 </a:t>
            </a:r>
            <a:r>
              <a:rPr lang="cs-CZ" sz="2000" dirty="0"/>
              <a:t> Kč, ročně chybí v rodinných rozpočtech více než téměř </a:t>
            </a:r>
            <a:r>
              <a:rPr lang="cs-CZ" sz="2000" b="1" dirty="0"/>
              <a:t>81</a:t>
            </a:r>
            <a:r>
              <a:rPr lang="cs-CZ" sz="2000" dirty="0"/>
              <a:t> </a:t>
            </a:r>
            <a:r>
              <a:rPr lang="cs-CZ" sz="2000" b="1" dirty="0"/>
              <a:t>tisíc Kč</a:t>
            </a:r>
            <a:r>
              <a:rPr lang="cs-CZ" sz="2000" dirty="0"/>
              <a:t>.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cs-CZ" sz="2000" dirty="0"/>
              <a:t>GPG zatěžuje </a:t>
            </a:r>
            <a:r>
              <a:rPr lang="cs-CZ" sz="2000" b="1" dirty="0"/>
              <a:t>státní rozpočet</a:t>
            </a:r>
            <a:r>
              <a:rPr lang="cs-CZ" sz="2000" dirty="0"/>
              <a:t>, protože pokud si ženy vydělají méně v produktivním věku, mají pak nižší důchody a jsou ve vyšším věku vystaveny riziku chudoby. To vyvolává nároky na státní rozpočet, např. na sociální dávky. Z nižších mezd jsou také u poloviny obyvatelstva o pětinu </a:t>
            </a:r>
            <a:r>
              <a:rPr lang="cs-CZ" sz="2000" b="1" dirty="0"/>
              <a:t>nižší daňové i sociální odvody</a:t>
            </a:r>
            <a:r>
              <a:rPr lang="cs-CZ" sz="2000" dirty="0"/>
              <a:t> do státní pokladny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510365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Nerovné odměňování a ekonomika rodin II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cs-CZ" sz="2600" dirty="0"/>
              <a:t>Nižší ohodnocení práce žen snižuje reálnou cenu práce v celé české ekonomice, snižuje průměrnou mzdu a snižuje se tlak na zvýšení minimální mzdy. Toto téma souvisí s debatou </a:t>
            </a:r>
            <a:r>
              <a:rPr lang="cs-CZ" sz="2600" b="1" dirty="0"/>
              <a:t>o ceně práce v ČR (konec levné práce)</a:t>
            </a:r>
            <a:r>
              <a:rPr lang="cs-CZ" sz="2600" dirty="0"/>
              <a:t>, kterou v současné době prosazují odbory.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cs-CZ" sz="2600" dirty="0"/>
              <a:t>GPG </a:t>
            </a:r>
            <a:r>
              <a:rPr lang="cs-CZ" sz="2600" b="1" dirty="0"/>
              <a:t>poškozuje celou ekonomiku ČR a její produktivitu</a:t>
            </a:r>
            <a:r>
              <a:rPr lang="cs-CZ" sz="2600" dirty="0"/>
              <a:t>. Zaměstnavatelé často nabízejí ženám nižší mzdy, a to způsobuje chybnou alokaci lidských zdrojů a nižší ochotu žen pracovat.  Ženy dnes představují většinu vysokoškolsky vzdělaného obyvatelstva, velká část kvalifikačního potenciálu se tak nevyužívá a dochází k plýtvání lidskými zdroji. V případě, že se jedná o masový problém, stojí špatné využívání lidských zdrojů naše hospodářství miliardy Kč ročně. </a:t>
            </a:r>
            <a:endParaRPr lang="cs-CZ" sz="2600" dirty="0" smtClean="0"/>
          </a:p>
          <a:p>
            <a:pPr marL="457200" lvl="0" indent="-457200">
              <a:buFont typeface="Arial" pitchFamily="34" charset="0"/>
              <a:buChar char="•"/>
            </a:pPr>
            <a:r>
              <a:rPr lang="cs-CZ" sz="2600" b="1" dirty="0" smtClean="0"/>
              <a:t>Přesná </a:t>
            </a:r>
            <a:r>
              <a:rPr lang="cs-CZ" sz="2600" b="1" dirty="0"/>
              <a:t>kalkulace dopadů GPG na naši ekonomiku bude zmapována v projektu 22 % K ROVNOSTI.</a:t>
            </a:r>
          </a:p>
          <a:p>
            <a:endParaRPr lang="cs-CZ" sz="32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5423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Projekt 22% K ROVNOSTI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 </a:t>
            </a:r>
            <a:endParaRPr lang="cs-CZ" b="1" dirty="0"/>
          </a:p>
          <a:p>
            <a:r>
              <a:rPr lang="cs-CZ" sz="3200" dirty="0"/>
              <a:t>Pětiletý projekt MPSV financovaný z ESF </a:t>
            </a:r>
            <a:r>
              <a:rPr lang="cs-CZ" sz="3200" b="1" dirty="0"/>
              <a:t>(11 klíčových aktivit, </a:t>
            </a:r>
            <a:r>
              <a:rPr lang="cs-CZ" sz="3200" b="1" dirty="0" smtClean="0"/>
              <a:t>5</a:t>
            </a:r>
            <a:r>
              <a:rPr lang="cs-CZ" sz="3200" b="1" dirty="0"/>
              <a:t> </a:t>
            </a:r>
            <a:r>
              <a:rPr lang="cs-CZ" sz="3200" b="1" dirty="0" smtClean="0"/>
              <a:t>expertních pracovních skupin, </a:t>
            </a:r>
            <a:r>
              <a:rPr lang="cs-CZ" sz="3200" b="1" dirty="0"/>
              <a:t>více než 20 výstupů) </a:t>
            </a:r>
            <a:r>
              <a:rPr lang="cs-CZ" sz="3200" dirty="0"/>
              <a:t>si klade za cíl </a:t>
            </a:r>
            <a:r>
              <a:rPr lang="cs-CZ" sz="3200" b="1" dirty="0"/>
              <a:t>eliminovat příčiny GPG</a:t>
            </a:r>
            <a:r>
              <a:rPr lang="cs-CZ" sz="3200" dirty="0"/>
              <a:t> a zapojuje </a:t>
            </a:r>
            <a:r>
              <a:rPr lang="cs-CZ" sz="3200" b="1" dirty="0"/>
              <a:t>zásadní aktéry jevu</a:t>
            </a:r>
            <a:r>
              <a:rPr lang="cs-CZ" sz="3200" dirty="0"/>
              <a:t> (Státní úřad inspekce práce, Kancelář veřejné ochránkyně práv, Úřady práce</a:t>
            </a:r>
            <a:r>
              <a:rPr lang="cs-CZ" sz="32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032256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Hlavní výstupy projektu 22 % K ROVNOSTI 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cs-CZ" sz="2400" b="1" dirty="0"/>
              <a:t>Masivní vzdělávací osvětová kampaň upozorňující na problém platových rozdílů mužů a žen – </a:t>
            </a:r>
            <a:r>
              <a:rPr lang="cs-CZ" sz="2400" dirty="0"/>
              <a:t>veřejné povědomí o tomto problému je předpokladem řešení</a:t>
            </a:r>
            <a:r>
              <a:rPr lang="cs-CZ" sz="2400" dirty="0" smtClean="0"/>
              <a:t>.</a:t>
            </a:r>
          </a:p>
          <a:p>
            <a:r>
              <a:rPr lang="cs-CZ" sz="2400" b="1" dirty="0"/>
              <a:t>Podpora sociálního </a:t>
            </a:r>
            <a:r>
              <a:rPr lang="cs-CZ" sz="2400" b="1" dirty="0" smtClean="0"/>
              <a:t>dialogu</a:t>
            </a:r>
            <a:r>
              <a:rPr lang="cs-CZ" sz="2400" b="1" dirty="0"/>
              <a:t> </a:t>
            </a:r>
            <a:r>
              <a:rPr lang="cs-CZ" sz="2400" b="1" dirty="0" smtClean="0"/>
              <a:t>– </a:t>
            </a:r>
            <a:r>
              <a:rPr lang="cs-CZ" sz="2400" dirty="0" smtClean="0"/>
              <a:t>na bázi </a:t>
            </a:r>
            <a:r>
              <a:rPr lang="cs-CZ" sz="2400" dirty="0"/>
              <a:t>tripartity budou hledány cesty, jak </a:t>
            </a:r>
            <a:r>
              <a:rPr lang="cs-CZ" sz="2400" dirty="0" smtClean="0"/>
              <a:t>otázky </a:t>
            </a:r>
            <a:r>
              <a:rPr lang="cs-CZ" sz="2400" dirty="0"/>
              <a:t>rovnosti v odměňování zapracovat do kolektivních smluv</a:t>
            </a:r>
            <a:r>
              <a:rPr lang="cs-CZ" sz="2400" dirty="0" smtClean="0"/>
              <a:t>.</a:t>
            </a:r>
            <a:endParaRPr lang="cs-CZ" sz="2400" dirty="0"/>
          </a:p>
          <a:p>
            <a:pPr lvl="0"/>
            <a:r>
              <a:rPr lang="cs-CZ" sz="2400" b="1" dirty="0"/>
              <a:t>Mzdová a platová on-line kalkulačka na webu, </a:t>
            </a:r>
            <a:r>
              <a:rPr lang="cs-CZ" sz="2400" dirty="0"/>
              <a:t>kde si každý může spočítat obvyklý plat (dle vzdělání, regionu, pracovní zkušenosti a pracovního zařazení).</a:t>
            </a:r>
          </a:p>
          <a:p>
            <a:pPr lvl="0"/>
            <a:r>
              <a:rPr lang="cs-CZ" sz="2400" b="1" dirty="0"/>
              <a:t>Transformace švýcarského softwaru </a:t>
            </a:r>
            <a:r>
              <a:rPr lang="cs-CZ" sz="2400" b="1" dirty="0" err="1"/>
              <a:t>Logib</a:t>
            </a:r>
            <a:r>
              <a:rPr lang="cs-CZ" sz="2400" b="1" dirty="0"/>
              <a:t> do ČR a jeho pilotní ověření;  </a:t>
            </a:r>
            <a:r>
              <a:rPr lang="cs-CZ" sz="2400" dirty="0"/>
              <a:t>software umožní organizacím nebyrokraticky otestovat si (anonymně) jejich platovou politiku </a:t>
            </a:r>
          </a:p>
          <a:p>
            <a:r>
              <a:rPr lang="cs-CZ" sz="2400" b="1" dirty="0"/>
              <a:t> </a:t>
            </a:r>
          </a:p>
          <a:p>
            <a:endParaRPr lang="cs-CZ" sz="1400" b="1" dirty="0"/>
          </a:p>
        </p:txBody>
      </p:sp>
    </p:spTree>
    <p:extLst>
      <p:ext uri="{BB962C8B-B14F-4D97-AF65-F5344CB8AC3E}">
        <p14:creationId xmlns:p14="http://schemas.microsoft.com/office/powerpoint/2010/main" val="211521030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otiv2" id="{8BBAEA5D-B866-4588-81B1-963FA8B1EF55}" vid="{42B0DCDB-9B50-489D-8274-CF23F13F71A6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595</TotalTime>
  <Words>342</Words>
  <Application>Microsoft Office PowerPoint</Application>
  <PresentationFormat>Vlastní</PresentationFormat>
  <Paragraphs>59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Motiv2</vt:lpstr>
      <vt:lpstr>22 % K ROVNOSTI</vt:lpstr>
      <vt:lpstr>Projekt</vt:lpstr>
      <vt:lpstr>Nerovné odměňování žen a mužů v ČR - fakta</vt:lpstr>
      <vt:lpstr>Příčiny nerovného odměňování I</vt:lpstr>
      <vt:lpstr>Příčiny nerovného odměňování II</vt:lpstr>
      <vt:lpstr>Nerovné odměňování a ekonomika rodin I</vt:lpstr>
      <vt:lpstr>Nerovné odměňování a ekonomika rodin II</vt:lpstr>
      <vt:lpstr>Projekt 22% K ROVNOSTI</vt:lpstr>
      <vt:lpstr>Hlavní výstupy projektu 22 % K ROVNOSTI I</vt:lpstr>
      <vt:lpstr>Hlavní výstupy projektu 22 % K ROVNOSTI II</vt:lpstr>
      <vt:lpstr>Prezentace aplikace PowerPoint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Ondřej Holub</dc:creator>
  <cp:lastModifiedBy>Grünbergová Lenka</cp:lastModifiedBy>
  <cp:revision>44</cp:revision>
  <dcterms:created xsi:type="dcterms:W3CDTF">2017-02-27T14:09:04Z</dcterms:created>
  <dcterms:modified xsi:type="dcterms:W3CDTF">2017-03-29T11:36:43Z</dcterms:modified>
</cp:coreProperties>
</file>