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64" r:id="rId4"/>
    <p:sldId id="270" r:id="rId5"/>
    <p:sldId id="276" r:id="rId6"/>
    <p:sldId id="290" r:id="rId7"/>
    <p:sldId id="286" r:id="rId8"/>
    <p:sldId id="277" r:id="rId9"/>
    <p:sldId id="278" r:id="rId10"/>
    <p:sldId id="287" r:id="rId11"/>
    <p:sldId id="279" r:id="rId12"/>
    <p:sldId id="284" r:id="rId13"/>
    <p:sldId id="257" r:id="rId14"/>
    <p:sldId id="288" r:id="rId15"/>
    <p:sldId id="291" r:id="rId16"/>
    <p:sldId id="293" r:id="rId17"/>
    <p:sldId id="294" r:id="rId18"/>
    <p:sldId id="281" r:id="rId19"/>
    <p:sldId id="262" r:id="rId20"/>
    <p:sldId id="296" r:id="rId21"/>
    <p:sldId id="297" r:id="rId22"/>
    <p:sldId id="285" r:id="rId23"/>
    <p:sldId id="282" r:id="rId24"/>
    <p:sldId id="261" r:id="rId25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58585A"/>
    <a:srgbClr val="CBCDD0"/>
    <a:srgbClr val="00274C"/>
    <a:srgbClr val="404040"/>
    <a:srgbClr val="FDFDFD"/>
    <a:srgbClr val="E30F19"/>
    <a:srgbClr val="E7E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7786" autoAdjust="0"/>
  </p:normalViewPr>
  <p:slideViewPr>
    <p:cSldViewPr snapToGrid="0">
      <p:cViewPr varScale="1">
        <p:scale>
          <a:sx n="95" d="100"/>
          <a:sy n="95" d="100"/>
        </p:scale>
        <p:origin x="-2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ropbox\pomocne_tabulky_grafy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Kraje!$D$41</c:f>
              <c:strCache>
                <c:ptCount val="1"/>
                <c:pt idx="0">
                  <c:v>Poměr žen mezi nominovanými</c:v>
                </c:pt>
              </c:strCache>
            </c:strRef>
          </c:tx>
          <c:spPr>
            <a:solidFill>
              <a:srgbClr val="00274C"/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74C"/>
              </a:solidFill>
              <a:effectLst/>
            </c:spPr>
          </c:dPt>
          <c:dLbls>
            <c:dLbl>
              <c:idx val="0"/>
              <c:layout>
                <c:manualLayout>
                  <c:x val="1.3797035397326299E-2"/>
                  <c:y val="-2.2616823461802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8985176986631801E-3"/>
                  <c:y val="-2.03551411156219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188141589305496E-3"/>
                  <c:y val="-1.3570094077081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37970353973264E-2"/>
                  <c:y val="-1.3570094077081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2782212383958192E-3"/>
                  <c:y val="-2.03551411156219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595959"/>
                    </a:solidFill>
                    <a:latin typeface="Myriad Pro"/>
                    <a:cs typeface="Myriad Pro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Kraje!$E$40:$I$40</c:f>
              <c:numCache>
                <c:formatCode>General</c:formatCode>
                <c:ptCount val="5"/>
                <c:pt idx="0">
                  <c:v>2000</c:v>
                </c:pt>
                <c:pt idx="1">
                  <c:v>2004</c:v>
                </c:pt>
                <c:pt idx="2">
                  <c:v>2008</c:v>
                </c:pt>
                <c:pt idx="3">
                  <c:v>2012</c:v>
                </c:pt>
                <c:pt idx="4">
                  <c:v>2016</c:v>
                </c:pt>
              </c:numCache>
            </c:numRef>
          </c:cat>
          <c:val>
            <c:numRef>
              <c:f>Kraje!$E$41:$I$41</c:f>
              <c:numCache>
                <c:formatCode>0.0%</c:formatCode>
                <c:ptCount val="5"/>
                <c:pt idx="0">
                  <c:v>0.218</c:v>
                </c:pt>
                <c:pt idx="1">
                  <c:v>0.26</c:v>
                </c:pt>
                <c:pt idx="2">
                  <c:v>0.29170000000000001</c:v>
                </c:pt>
                <c:pt idx="3">
                  <c:v>0.27600000000000002</c:v>
                </c:pt>
                <c:pt idx="4">
                  <c:v>0.30099999999999999</c:v>
                </c:pt>
              </c:numCache>
            </c:numRef>
          </c:val>
        </c:ser>
        <c:ser>
          <c:idx val="1"/>
          <c:order val="1"/>
          <c:tx>
            <c:strRef>
              <c:f>Kraje!$D$42</c:f>
              <c:strCache>
                <c:ptCount val="1"/>
                <c:pt idx="0">
                  <c:v>Poměr žen mezi zvolenými</c:v>
                </c:pt>
              </c:strCache>
            </c:strRef>
          </c:tx>
          <c:spPr>
            <a:solidFill>
              <a:srgbClr val="E30F19"/>
            </a:solidFill>
            <a:effectLst/>
          </c:spPr>
          <c:invertIfNegative val="0"/>
          <c:dLbls>
            <c:dLbl>
              <c:idx val="0"/>
              <c:layout>
                <c:manualLayout>
                  <c:x val="1.9349093624531698E-2"/>
                  <c:y val="-9.04681000779163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034133155799387E-2"/>
                  <c:y val="-2.5738471497278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3621189613908172E-2"/>
                  <c:y val="-1.6347878876608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034133155799283E-2"/>
                  <c:y val="-3.33837062371824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4020040212150588E-2"/>
                  <c:y val="-2.677058585232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595959"/>
                    </a:solidFill>
                    <a:latin typeface="Myriad Pro"/>
                    <a:cs typeface="Myriad Pro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Kraje!$E$40:$I$40</c:f>
              <c:numCache>
                <c:formatCode>General</c:formatCode>
                <c:ptCount val="5"/>
                <c:pt idx="0">
                  <c:v>2000</c:v>
                </c:pt>
                <c:pt idx="1">
                  <c:v>2004</c:v>
                </c:pt>
                <c:pt idx="2">
                  <c:v>2008</c:v>
                </c:pt>
                <c:pt idx="3">
                  <c:v>2012</c:v>
                </c:pt>
                <c:pt idx="4">
                  <c:v>2016</c:v>
                </c:pt>
              </c:numCache>
            </c:numRef>
          </c:cat>
          <c:val>
            <c:numRef>
              <c:f>Kraje!$E$42:$I$42</c:f>
              <c:numCache>
                <c:formatCode>0.0%</c:formatCode>
                <c:ptCount val="5"/>
                <c:pt idx="0">
                  <c:v>0.14380000000000001</c:v>
                </c:pt>
                <c:pt idx="1">
                  <c:v>0.15110000000000001</c:v>
                </c:pt>
                <c:pt idx="2">
                  <c:v>0.1762</c:v>
                </c:pt>
                <c:pt idx="3">
                  <c:v>0.19850000000000001</c:v>
                </c:pt>
                <c:pt idx="4">
                  <c:v>0.20300000000000001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4080640"/>
        <c:axId val="54082176"/>
        <c:axId val="0"/>
      </c:bar3DChart>
      <c:catAx>
        <c:axId val="5408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595959"/>
                </a:solidFill>
                <a:latin typeface="Myriad Pro"/>
                <a:cs typeface="Myriad Pro"/>
              </a:defRPr>
            </a:pPr>
            <a:endParaRPr lang="cs-CZ"/>
          </a:p>
        </c:txPr>
        <c:crossAx val="54082176"/>
        <c:crosses val="autoZero"/>
        <c:auto val="1"/>
        <c:lblAlgn val="ctr"/>
        <c:lblOffset val="100"/>
        <c:noMultiLvlLbl val="0"/>
      </c:catAx>
      <c:valAx>
        <c:axId val="5408217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  <a:cs typeface="Myriad Pro"/>
              </a:defRPr>
            </a:pPr>
            <a:endParaRPr lang="cs-CZ"/>
          </a:p>
        </c:txPr>
        <c:crossAx val="5408064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>
              <a:solidFill>
                <a:srgbClr val="595959"/>
              </a:solidFill>
              <a:latin typeface="Myriad Pro"/>
              <a:cs typeface="Myriad Pro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ČSSD!$I$18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0B264C"/>
            </a:solidFill>
          </c:spPr>
          <c:invertIfNegative val="0"/>
          <c:dLbls>
            <c:dLbl>
              <c:idx val="0"/>
              <c:layout>
                <c:manualLayout>
                  <c:x val="-3.0361757955348232E-3"/>
                  <c:y val="-2.928348837825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144703182139348E-2"/>
                  <c:y val="-1.464174418912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1085273866045677E-3"/>
                  <c:y val="-2.1962616283694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0361757955349486E-3"/>
                  <c:y val="-2.68431976800713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5180878977674186E-3"/>
                  <c:y val="-1.95223255855064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rgbClr val="404040"/>
                    </a:solidFill>
                    <a:latin typeface="Myriad Pro" panose="020B0503030403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ČSSD!$J$17:$N$17</c:f>
              <c:strCache>
                <c:ptCount val="5"/>
                <c:pt idx="0">
                  <c:v>Lídryně</c:v>
                </c:pt>
                <c:pt idx="1">
                  <c:v>Prvních 5 míst</c:v>
                </c:pt>
                <c:pt idx="2">
                  <c:v>Prvních 10 míst</c:v>
                </c:pt>
                <c:pt idx="3">
                  <c:v>Celkem kandidujících žen</c:v>
                </c:pt>
                <c:pt idx="4">
                  <c:v>Podíl zvolených žen</c:v>
                </c:pt>
              </c:strCache>
            </c:strRef>
          </c:cat>
          <c:val>
            <c:numRef>
              <c:f>ČSSD!$J$18:$N$18</c:f>
              <c:numCache>
                <c:formatCode>0%</c:formatCode>
                <c:ptCount val="5"/>
                <c:pt idx="0">
                  <c:v>0.15379999999999999</c:v>
                </c:pt>
                <c:pt idx="1">
                  <c:v>0.18</c:v>
                </c:pt>
                <c:pt idx="2">
                  <c:v>0.2</c:v>
                </c:pt>
                <c:pt idx="3">
                  <c:v>0.25</c:v>
                </c:pt>
                <c:pt idx="4">
                  <c:v>0.23</c:v>
                </c:pt>
              </c:numCache>
            </c:numRef>
          </c:val>
        </c:ser>
        <c:ser>
          <c:idx val="1"/>
          <c:order val="1"/>
          <c:tx>
            <c:strRef>
              <c:f>ČSSD!$I$19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E12728"/>
            </a:solidFill>
          </c:spPr>
          <c:invertIfNegative val="0"/>
          <c:dLbls>
            <c:dLbl>
              <c:idx val="0"/>
              <c:layout>
                <c:manualLayout>
                  <c:x val="7.5904394888370932E-3"/>
                  <c:y val="-1.9522325585506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144703182139348E-2"/>
                  <c:y val="-7.320872094564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5542636933021442E-3"/>
                  <c:y val="-1.4641744189129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626615284371931E-2"/>
                  <c:y val="-1.2201453490941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662791079906656E-2"/>
                  <c:y val="-1.4641744189129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rgbClr val="00274C"/>
                    </a:solidFill>
                    <a:latin typeface="Myriad Pro" panose="020B0503030403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ČSSD!$J$17:$N$17</c:f>
              <c:strCache>
                <c:ptCount val="5"/>
                <c:pt idx="0">
                  <c:v>Lídryně</c:v>
                </c:pt>
                <c:pt idx="1">
                  <c:v>Prvních 5 míst</c:v>
                </c:pt>
                <c:pt idx="2">
                  <c:v>Prvních 10 míst</c:v>
                </c:pt>
                <c:pt idx="3">
                  <c:v>Celkem kandidujících žen</c:v>
                </c:pt>
                <c:pt idx="4">
                  <c:v>Podíl zvolených žen</c:v>
                </c:pt>
              </c:strCache>
            </c:strRef>
          </c:cat>
          <c:val>
            <c:numRef>
              <c:f>ČSSD!$J$19:$N$19</c:f>
              <c:numCache>
                <c:formatCode>0%</c:formatCode>
                <c:ptCount val="5"/>
                <c:pt idx="0">
                  <c:v>0</c:v>
                </c:pt>
                <c:pt idx="1">
                  <c:v>0.22</c:v>
                </c:pt>
                <c:pt idx="2">
                  <c:v>0.23</c:v>
                </c:pt>
                <c:pt idx="3">
                  <c:v>0.43</c:v>
                </c:pt>
                <c:pt idx="4">
                  <c:v>0.20800000000000002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146560"/>
        <c:axId val="96148096"/>
        <c:axId val="0"/>
      </c:bar3DChart>
      <c:catAx>
        <c:axId val="96146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  <a:cs typeface="Myriad Pro"/>
              </a:defRPr>
            </a:pPr>
            <a:endParaRPr lang="cs-CZ"/>
          </a:p>
        </c:txPr>
        <c:crossAx val="96148096"/>
        <c:crosses val="autoZero"/>
        <c:auto val="1"/>
        <c:lblAlgn val="ctr"/>
        <c:lblOffset val="100"/>
        <c:noMultiLvlLbl val="0"/>
      </c:catAx>
      <c:valAx>
        <c:axId val="961480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404040"/>
                </a:solidFill>
                <a:latin typeface="Myriad Pro"/>
                <a:cs typeface="Myriad Pro"/>
              </a:defRPr>
            </a:pPr>
            <a:endParaRPr lang="cs-CZ"/>
          </a:p>
        </c:txPr>
        <c:crossAx val="961465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>
              <a:solidFill>
                <a:srgbClr val="404040"/>
              </a:solidFill>
              <a:latin typeface="Myriad Pro"/>
              <a:cs typeface="Myriad Pro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Senát!$A$32</c:f>
              <c:strCache>
                <c:ptCount val="1"/>
                <c:pt idx="0">
                  <c:v>Podíl nominovaných žen</c:v>
                </c:pt>
              </c:strCache>
            </c:strRef>
          </c:tx>
          <c:spPr>
            <a:solidFill>
              <a:srgbClr val="00274C"/>
            </a:solidFill>
            <a:ln>
              <a:noFill/>
            </a:ln>
            <a:effectLst/>
          </c:spPr>
          <c:invertIfNegative val="0"/>
          <c:cat>
            <c:numRef>
              <c:f>Senát!$B$31:$L$31</c:f>
              <c:numCache>
                <c:formatCode>General</c:formatCode>
                <c:ptCount val="11"/>
                <c:pt idx="0">
                  <c:v>1996</c:v>
                </c:pt>
                <c:pt idx="1">
                  <c:v>1998</c:v>
                </c:pt>
                <c:pt idx="2">
                  <c:v>2000</c:v>
                </c:pt>
                <c:pt idx="3">
                  <c:v>2002</c:v>
                </c:pt>
                <c:pt idx="4">
                  <c:v>2004</c:v>
                </c:pt>
                <c:pt idx="5">
                  <c:v>2006</c:v>
                </c:pt>
                <c:pt idx="6">
                  <c:v>2008</c:v>
                </c:pt>
                <c:pt idx="7">
                  <c:v>2010</c:v>
                </c:pt>
                <c:pt idx="8">
                  <c:v>2012</c:v>
                </c:pt>
                <c:pt idx="9">
                  <c:v>2014</c:v>
                </c:pt>
                <c:pt idx="10">
                  <c:v>2016</c:v>
                </c:pt>
              </c:numCache>
            </c:numRef>
          </c:cat>
          <c:val>
            <c:numRef>
              <c:f>Senát!$B$32:$L$32</c:f>
              <c:numCache>
                <c:formatCode>0.0%</c:formatCode>
                <c:ptCount val="11"/>
                <c:pt idx="0">
                  <c:v>0.10390000000000001</c:v>
                </c:pt>
                <c:pt idx="1">
                  <c:v>8.7599999999999997E-2</c:v>
                </c:pt>
                <c:pt idx="2">
                  <c:v>0.16250000000000001</c:v>
                </c:pt>
                <c:pt idx="3">
                  <c:v>0.15479999999999999</c:v>
                </c:pt>
                <c:pt idx="4">
                  <c:v>0.18779999999999999</c:v>
                </c:pt>
                <c:pt idx="5">
                  <c:v>0.19120000000000001</c:v>
                </c:pt>
                <c:pt idx="6">
                  <c:v>0.17</c:v>
                </c:pt>
                <c:pt idx="7">
                  <c:v>0.16300000000000001</c:v>
                </c:pt>
                <c:pt idx="8">
                  <c:v>0.18029999999999999</c:v>
                </c:pt>
                <c:pt idx="9">
                  <c:v>0.15226337448559671</c:v>
                </c:pt>
                <c:pt idx="10">
                  <c:v>0.1845</c:v>
                </c:pt>
              </c:numCache>
            </c:numRef>
          </c:val>
        </c:ser>
        <c:ser>
          <c:idx val="1"/>
          <c:order val="1"/>
          <c:tx>
            <c:strRef>
              <c:f>Senát!$A$33</c:f>
              <c:strCache>
                <c:ptCount val="1"/>
                <c:pt idx="0">
                  <c:v>Podíl zvolených žen</c:v>
                </c:pt>
              </c:strCache>
            </c:strRef>
          </c:tx>
          <c:spPr>
            <a:solidFill>
              <a:srgbClr val="E31519"/>
            </a:solidFill>
            <a:ln>
              <a:noFill/>
            </a:ln>
            <a:effectLst/>
          </c:spPr>
          <c:invertIfNegative val="0"/>
          <c:cat>
            <c:numRef>
              <c:f>Senát!$B$31:$L$31</c:f>
              <c:numCache>
                <c:formatCode>General</c:formatCode>
                <c:ptCount val="11"/>
                <c:pt idx="0">
                  <c:v>1996</c:v>
                </c:pt>
                <c:pt idx="1">
                  <c:v>1998</c:v>
                </c:pt>
                <c:pt idx="2">
                  <c:v>2000</c:v>
                </c:pt>
                <c:pt idx="3">
                  <c:v>2002</c:v>
                </c:pt>
                <c:pt idx="4">
                  <c:v>2004</c:v>
                </c:pt>
                <c:pt idx="5">
                  <c:v>2006</c:v>
                </c:pt>
                <c:pt idx="6">
                  <c:v>2008</c:v>
                </c:pt>
                <c:pt idx="7">
                  <c:v>2010</c:v>
                </c:pt>
                <c:pt idx="8">
                  <c:v>2012</c:v>
                </c:pt>
                <c:pt idx="9">
                  <c:v>2014</c:v>
                </c:pt>
                <c:pt idx="10">
                  <c:v>2016</c:v>
                </c:pt>
              </c:numCache>
            </c:numRef>
          </c:cat>
          <c:val>
            <c:numRef>
              <c:f>Senát!$B$33:$L$33</c:f>
              <c:numCache>
                <c:formatCode>0.0%</c:formatCode>
                <c:ptCount val="11"/>
                <c:pt idx="0">
                  <c:v>0.1111</c:v>
                </c:pt>
                <c:pt idx="1">
                  <c:v>0.1111</c:v>
                </c:pt>
                <c:pt idx="2">
                  <c:v>0.14810000000000001</c:v>
                </c:pt>
                <c:pt idx="3">
                  <c:v>0.1111</c:v>
                </c:pt>
                <c:pt idx="4">
                  <c:v>0.1111</c:v>
                </c:pt>
                <c:pt idx="5">
                  <c:v>0.22220000000000001</c:v>
                </c:pt>
                <c:pt idx="6">
                  <c:v>0.1852</c:v>
                </c:pt>
                <c:pt idx="7">
                  <c:v>0.14810000000000001</c:v>
                </c:pt>
                <c:pt idx="8">
                  <c:v>0.1852</c:v>
                </c:pt>
                <c:pt idx="9">
                  <c:v>0.1852</c:v>
                </c:pt>
                <c:pt idx="10">
                  <c:v>0.22220000000000001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478720"/>
        <c:axId val="116480640"/>
      </c:barChart>
      <c:lineChart>
        <c:grouping val="standard"/>
        <c:varyColors val="0"/>
        <c:ser>
          <c:idx val="2"/>
          <c:order val="2"/>
          <c:tx>
            <c:strRef>
              <c:f>Senát!$A$34</c:f>
              <c:strCache>
                <c:ptCount val="1"/>
                <c:pt idx="0">
                  <c:v>Podíl senátorek</c:v>
                </c:pt>
              </c:strCache>
            </c:strRef>
          </c:tx>
          <c:spPr>
            <a:ln w="47625" cap="rnd">
              <a:solidFill>
                <a:srgbClr val="58585A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58585A"/>
              </a:solidFill>
              <a:ln w="9525">
                <a:noFill/>
              </a:ln>
              <a:effectLst/>
            </c:spPr>
          </c:marker>
          <c:cat>
            <c:numRef>
              <c:f>Senát!$B$31:$L$31</c:f>
              <c:numCache>
                <c:formatCode>General</c:formatCode>
                <c:ptCount val="11"/>
                <c:pt idx="0">
                  <c:v>1996</c:v>
                </c:pt>
                <c:pt idx="1">
                  <c:v>1998</c:v>
                </c:pt>
                <c:pt idx="2">
                  <c:v>2000</c:v>
                </c:pt>
                <c:pt idx="3">
                  <c:v>2002</c:v>
                </c:pt>
                <c:pt idx="4">
                  <c:v>2004</c:v>
                </c:pt>
                <c:pt idx="5">
                  <c:v>2006</c:v>
                </c:pt>
                <c:pt idx="6">
                  <c:v>2008</c:v>
                </c:pt>
                <c:pt idx="7">
                  <c:v>2010</c:v>
                </c:pt>
                <c:pt idx="8">
                  <c:v>2012</c:v>
                </c:pt>
                <c:pt idx="9">
                  <c:v>2014</c:v>
                </c:pt>
                <c:pt idx="10">
                  <c:v>2016</c:v>
                </c:pt>
              </c:numCache>
            </c:numRef>
          </c:cat>
          <c:val>
            <c:numRef>
              <c:f>Senát!$B$34:$L$34</c:f>
              <c:numCache>
                <c:formatCode>0.0%</c:formatCode>
                <c:ptCount val="11"/>
                <c:pt idx="0">
                  <c:v>0.1111111111111111</c:v>
                </c:pt>
                <c:pt idx="1">
                  <c:v>0.111</c:v>
                </c:pt>
                <c:pt idx="2">
                  <c:v>0.12345679012345678</c:v>
                </c:pt>
                <c:pt idx="3">
                  <c:v>0.12345679012345678</c:v>
                </c:pt>
                <c:pt idx="4">
                  <c:v>0.12345679012345678</c:v>
                </c:pt>
                <c:pt idx="5">
                  <c:v>0.14814814814814814</c:v>
                </c:pt>
                <c:pt idx="6">
                  <c:v>0.1728395061728395</c:v>
                </c:pt>
                <c:pt idx="7">
                  <c:v>0.18518518518518517</c:v>
                </c:pt>
                <c:pt idx="8">
                  <c:v>0.1728395061728395</c:v>
                </c:pt>
                <c:pt idx="9">
                  <c:v>0.18518518518518517</c:v>
                </c:pt>
                <c:pt idx="10">
                  <c:v>0.19753086419753085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478720"/>
        <c:axId val="116480640"/>
      </c:lineChart>
      <c:catAx>
        <c:axId val="11647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cs-CZ"/>
          </a:p>
        </c:txPr>
        <c:crossAx val="116480640"/>
        <c:crosses val="autoZero"/>
        <c:auto val="1"/>
        <c:lblAlgn val="ctr"/>
        <c:lblOffset val="100"/>
        <c:noMultiLvlLbl val="0"/>
      </c:catAx>
      <c:valAx>
        <c:axId val="116480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pPr>
            <a:endParaRPr lang="cs-CZ"/>
          </a:p>
        </c:txPr>
        <c:crossAx val="11647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yriad Pro" panose="020B050303040302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592DC-F6F2-4846-A4AE-EAE802157AE5}" type="datetimeFigureOut">
              <a:rPr lang="cs-CZ" smtClean="0"/>
              <a:t>9.11.2016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EAC92-A7C7-45F3-B33E-3B9EEA48F6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847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5AE5D-93C1-4BC4-9DF1-82668B5F1F66}" type="datetimeFigureOut">
              <a:rPr lang="cs-CZ" smtClean="0"/>
              <a:t>9.11.2016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060F1-524E-45DA-9FEB-2AA18C0B21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29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7079E16-97E8-48B9-B556-C88293AC0F9F}" type="slidenum">
              <a:rPr lang="cs-CZ" altLang="cs-CZ" sz="130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cs-CZ" altLang="cs-CZ" sz="1300" smtClean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09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968375"/>
            <a:ext cx="6370638" cy="47783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09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9663" y="6053848"/>
            <a:ext cx="5280363" cy="573233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192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653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7960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7079E16-97E8-48B9-B556-C88293AC0F9F}" type="slidenum">
              <a:rPr lang="cs-CZ" altLang="cs-CZ" sz="130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cs-CZ" altLang="cs-CZ" sz="1300" smtClean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09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968375"/>
            <a:ext cx="6370638" cy="47783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09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9663" y="6053848"/>
            <a:ext cx="5280363" cy="573233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767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Vysočina</a:t>
            </a:r>
            <a:r>
              <a:rPr lang="en-US" dirty="0" smtClean="0"/>
              <a:t>, </a:t>
            </a:r>
            <a:r>
              <a:rPr lang="en-US" dirty="0" err="1" smtClean="0"/>
              <a:t>Jihomoravský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Zlínský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3816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9430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187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4095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095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60575" algn="l"/>
                <a:tab pos="2473325" algn="l"/>
                <a:tab pos="2884488" algn="l"/>
                <a:tab pos="3297238" algn="l"/>
                <a:tab pos="3709988" algn="l"/>
                <a:tab pos="4122738" algn="l"/>
                <a:tab pos="4535488" algn="l"/>
                <a:tab pos="4946650" algn="l"/>
                <a:tab pos="5359400" algn="l"/>
                <a:tab pos="5772150" algn="l"/>
                <a:tab pos="6184900" algn="l"/>
                <a:tab pos="6597650" algn="l"/>
                <a:tab pos="7010400" algn="l"/>
                <a:tab pos="7421563" algn="l"/>
                <a:tab pos="7834313" algn="l"/>
                <a:tab pos="82470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7079E16-97E8-48B9-B556-C88293AC0F9F}" type="slidenum">
              <a:rPr lang="cs-CZ" altLang="cs-CZ" sz="130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cs-CZ" altLang="cs-CZ" sz="1300" smtClean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09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968375"/>
            <a:ext cx="6370638" cy="47783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09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9663" y="6053848"/>
            <a:ext cx="5280363" cy="573233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749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3866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4457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69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060F1-524E-45DA-9FEB-2AA18C0B21ED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461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aoblený obdélník 7"/>
          <p:cNvSpPr/>
          <p:nvPr userDrawn="1"/>
        </p:nvSpPr>
        <p:spPr>
          <a:xfrm>
            <a:off x="190800" y="904440"/>
            <a:ext cx="8744400" cy="5782110"/>
          </a:xfrm>
          <a:prstGeom prst="roundRect">
            <a:avLst>
              <a:gd name="adj" fmla="val 4146"/>
            </a:avLst>
          </a:prstGeom>
          <a:noFill/>
          <a:ln w="19050">
            <a:solidFill>
              <a:srgbClr val="00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4497"/>
            <a:ext cx="7772400" cy="1387158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00274C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43659"/>
            <a:ext cx="6858000" cy="60833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1" y="160020"/>
            <a:ext cx="8769600" cy="1204710"/>
          </a:xfrm>
          <a:prstGeom prst="rect">
            <a:avLst/>
          </a:prstGeom>
        </p:spPr>
      </p:pic>
      <p:sp>
        <p:nvSpPr>
          <p:cNvPr id="11" name="TextovéPole 10"/>
          <p:cNvSpPr txBox="1"/>
          <p:nvPr userDrawn="1"/>
        </p:nvSpPr>
        <p:spPr>
          <a:xfrm>
            <a:off x="6372225" y="6249571"/>
            <a:ext cx="25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74C"/>
                </a:solidFill>
              </a:rPr>
              <a:t>www.padesatprocent.cz</a:t>
            </a:r>
            <a:endParaRPr lang="cs-CZ" b="1" dirty="0">
              <a:solidFill>
                <a:srgbClr val="00274C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599" y="4728974"/>
            <a:ext cx="1716607" cy="121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3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4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stávka na ká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živatelka\Local Settings\Temporary Internet Files\Content.IE5\G1RNKXNK\MP900422391[1]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60" y="1658162"/>
            <a:ext cx="3175235" cy="4761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2"/>
          <p:cNvSpPr txBox="1">
            <a:spLocks/>
          </p:cNvSpPr>
          <p:nvPr userDrawn="1"/>
        </p:nvSpPr>
        <p:spPr>
          <a:xfrm>
            <a:off x="3945245" y="2772181"/>
            <a:ext cx="4932055" cy="2533650"/>
          </a:xfrm>
          <a:prstGeom prst="rect">
            <a:avLst/>
          </a:prstGeom>
        </p:spPr>
        <p:txBody>
          <a:bodyPr vert="horz" lIns="91302" tIns="45652" rIns="91302" bIns="45652" rtlCol="0" anchor="t">
            <a:noAutofit/>
          </a:bodyPr>
          <a:lstStyle>
            <a:lvl1pPr marL="0" indent="0" algn="l" defTabSz="91304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514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040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570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6089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607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9135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653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2177" indent="0" algn="l" defTabSz="91304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7630" lvl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rgbClr val="002046"/>
              </a:buClr>
              <a:tabLst>
                <a:tab pos="1500111" algn="l"/>
                <a:tab pos="3001810" algn="l"/>
                <a:tab pos="4519382" algn="l"/>
                <a:tab pos="6005206" algn="l"/>
                <a:tab pos="7522778" algn="l"/>
                <a:tab pos="9024476" algn="l"/>
                <a:tab pos="10526174" algn="l"/>
                <a:tab pos="12027873" algn="l"/>
                <a:tab pos="13529570" algn="l"/>
                <a:tab pos="15047143" algn="l"/>
                <a:tab pos="16531379" algn="l"/>
                <a:tab pos="17006018" algn="l"/>
              </a:tabLst>
            </a:pPr>
            <a:r>
              <a:rPr lang="cs-CZ" altLang="cs-CZ" sz="8000" dirty="0" smtClean="0">
                <a:solidFill>
                  <a:srgbClr val="0020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Přestávka na kávu</a:t>
            </a:r>
          </a:p>
        </p:txBody>
      </p:sp>
    </p:spTree>
    <p:extLst>
      <p:ext uri="{BB962C8B-B14F-4D97-AF65-F5344CB8AC3E}">
        <p14:creationId xmlns:p14="http://schemas.microsoft.com/office/powerpoint/2010/main" val="263309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stávka na obě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živatelka\Local Settings\Temporary Internet Files\Content.IE5\22AR4BD5\MP900422671[1]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376942"/>
            <a:ext cx="7096125" cy="5300083"/>
          </a:xfrm>
          <a:prstGeom prst="roundRect">
            <a:avLst>
              <a:gd name="adj" fmla="val 504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0174" y="657225"/>
            <a:ext cx="7577362" cy="719718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 smtClean="0"/>
              <a:t>Přestávka na oběd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54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075" y="638174"/>
            <a:ext cx="7600950" cy="733425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66875"/>
            <a:ext cx="4629150" cy="41941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66875"/>
            <a:ext cx="2949178" cy="420211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2132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175" y="657224"/>
            <a:ext cx="7572374" cy="723902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43050"/>
            <a:ext cx="4629150" cy="48133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49"/>
            <a:ext cx="2949178" cy="48133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81629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ávěr prezent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aoblený obdélník 7"/>
          <p:cNvSpPr/>
          <p:nvPr userDrawn="1"/>
        </p:nvSpPr>
        <p:spPr>
          <a:xfrm>
            <a:off x="190800" y="904440"/>
            <a:ext cx="8744400" cy="5817036"/>
          </a:xfrm>
          <a:prstGeom prst="roundRect">
            <a:avLst>
              <a:gd name="adj" fmla="val 4146"/>
            </a:avLst>
          </a:prstGeom>
          <a:noFill/>
          <a:ln w="19050">
            <a:solidFill>
              <a:srgbClr val="00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4497"/>
            <a:ext cx="7772400" cy="1387158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0027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2903" y="3290464"/>
            <a:ext cx="6858000" cy="108867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1" y="160021"/>
            <a:ext cx="8766000" cy="120421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465" y="6256592"/>
            <a:ext cx="2407920" cy="310896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74" y="5005781"/>
            <a:ext cx="1543051" cy="10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88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3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 s ilustr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571624"/>
            <a:ext cx="8334375" cy="391503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75" y="5486663"/>
            <a:ext cx="7288400" cy="122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40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rgbClr val="00274C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274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874597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8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kapitola váh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28775"/>
            <a:ext cx="4086225" cy="48196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273" y="1628775"/>
            <a:ext cx="4467263" cy="451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74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025" y="657225"/>
            <a:ext cx="7630716" cy="7048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F6983EE-60DC-4F09-8D06-0A8E356E3281}" type="datetimeFigureOut">
              <a:rPr lang="cs-CZ" smtClean="0"/>
              <a:t>9.11.2016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B6F7C0-2D58-40F4-8FBB-79E26A7E9C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065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bez titul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0" y="162000"/>
            <a:ext cx="8773200" cy="120520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629357"/>
            <a:ext cx="8134350" cy="4274358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06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bez titul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0" y="162000"/>
            <a:ext cx="8773200" cy="120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aoblený obdélník 8"/>
          <p:cNvSpPr/>
          <p:nvPr userDrawn="1"/>
        </p:nvSpPr>
        <p:spPr>
          <a:xfrm>
            <a:off x="226800" y="909638"/>
            <a:ext cx="8744400" cy="5795962"/>
          </a:xfrm>
          <a:prstGeom prst="roundRect">
            <a:avLst>
              <a:gd name="adj" fmla="val 4146"/>
            </a:avLst>
          </a:prstGeom>
          <a:noFill/>
          <a:ln w="19050">
            <a:solidFill>
              <a:srgbClr val="002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29357"/>
            <a:ext cx="8134350" cy="4274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36" y="175496"/>
            <a:ext cx="8766000" cy="120144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0174" y="657225"/>
            <a:ext cx="7577362" cy="71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249" y="5903714"/>
            <a:ext cx="900000" cy="63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3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63" r:id="rId4"/>
    <p:sldLayoutId id="2147483664" r:id="rId5"/>
    <p:sldLayoutId id="2147483675" r:id="rId6"/>
    <p:sldLayoutId id="2147483665" r:id="rId7"/>
    <p:sldLayoutId id="2147483678" r:id="rId8"/>
    <p:sldLayoutId id="2147483679" r:id="rId9"/>
    <p:sldLayoutId id="2147483666" r:id="rId10"/>
    <p:sldLayoutId id="2147483676" r:id="rId11"/>
    <p:sldLayoutId id="2147483677" r:id="rId12"/>
    <p:sldLayoutId id="2147483668" r:id="rId13"/>
    <p:sldLayoutId id="2147483669" r:id="rId14"/>
    <p:sldLayoutId id="2147483673" r:id="rId15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rgbClr val="0027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-"/>
        <a:defRPr sz="2800" kern="1200">
          <a:solidFill>
            <a:srgbClr val="0027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2400" kern="1200">
          <a:solidFill>
            <a:srgbClr val="0027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7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74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94497"/>
            <a:ext cx="7772400" cy="181917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Volby do zastupitelstev krajů a senátu 2016            z hlediska zastoupení žen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3657599"/>
            <a:ext cx="7816600" cy="933855"/>
          </a:xfrm>
        </p:spPr>
        <p:txBody>
          <a:bodyPr>
            <a:normAutofit fontScale="85000" lnSpcReduction="10000"/>
          </a:bodyPr>
          <a:lstStyle/>
          <a:p>
            <a:r>
              <a:rPr lang="cs-CZ" sz="3200" dirty="0" smtClean="0"/>
              <a:t>Jana </a:t>
            </a:r>
            <a:r>
              <a:rPr lang="cs-CZ" sz="3200" dirty="0" err="1" smtClean="0"/>
              <a:t>Smiggels</a:t>
            </a:r>
            <a:r>
              <a:rPr lang="cs-CZ" sz="3200" dirty="0" smtClean="0"/>
              <a:t> Kavková, M.A.</a:t>
            </a:r>
          </a:p>
          <a:p>
            <a:r>
              <a:rPr lang="cs-CZ" sz="3200" dirty="0" smtClean="0"/>
              <a:t>Rada vlády pro rovnost žen a mužů, 21. 10. 2016</a:t>
            </a:r>
          </a:p>
        </p:txBody>
      </p:sp>
    </p:spTree>
    <p:extLst>
      <p:ext uri="{BB962C8B-B14F-4D97-AF65-F5344CB8AC3E}">
        <p14:creationId xmlns:p14="http://schemas.microsoft.com/office/powerpoint/2010/main" val="186573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33400" y="1629356"/>
            <a:ext cx="8134350" cy="478117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cs-CZ" dirty="0" smtClean="0"/>
              <a:t>Podíl </a:t>
            </a:r>
            <a:r>
              <a:rPr lang="cs-CZ" dirty="0"/>
              <a:t>zvolených žen </a:t>
            </a:r>
            <a:r>
              <a:rPr lang="cs-CZ" dirty="0" smtClean="0"/>
              <a:t>za ČSSD jen 20,8 % – </a:t>
            </a:r>
            <a:r>
              <a:rPr lang="cs-CZ" b="1" dirty="0"/>
              <a:t>méně než v předchozích volbách</a:t>
            </a:r>
            <a:r>
              <a:rPr lang="cs-CZ" dirty="0"/>
              <a:t> (22,9 %)</a:t>
            </a:r>
          </a:p>
          <a:p>
            <a:pPr>
              <a:lnSpc>
                <a:spcPct val="100000"/>
              </a:lnSpc>
            </a:pPr>
            <a:r>
              <a:rPr lang="cs-CZ" dirty="0"/>
              <a:t>V krajích se </a:t>
            </a:r>
            <a:r>
              <a:rPr lang="cs-CZ" dirty="0" smtClean="0"/>
              <a:t>zastoupení žen za ČSSD pohybuje </a:t>
            </a:r>
            <a:r>
              <a:rPr lang="cs-CZ" dirty="0"/>
              <a:t>od </a:t>
            </a:r>
            <a:r>
              <a:rPr lang="cs-CZ" b="1" dirty="0"/>
              <a:t>0 %</a:t>
            </a:r>
            <a:r>
              <a:rPr lang="cs-CZ" dirty="0"/>
              <a:t> v </a:t>
            </a:r>
            <a:r>
              <a:rPr lang="cs-CZ" b="1" dirty="0"/>
              <a:t>Ústeckém kraji</a:t>
            </a:r>
            <a:r>
              <a:rPr lang="cs-CZ" dirty="0"/>
              <a:t> po </a:t>
            </a:r>
            <a:r>
              <a:rPr lang="cs-CZ" b="1" dirty="0" smtClean="0"/>
              <a:t>35,7 %</a:t>
            </a:r>
            <a:r>
              <a:rPr lang="cs-CZ" dirty="0" smtClean="0"/>
              <a:t> v </a:t>
            </a:r>
            <a:r>
              <a:rPr lang="cs-CZ" b="1" dirty="0" smtClean="0"/>
              <a:t>Moravskoslezském kraji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+"/>
            </a:pPr>
            <a:r>
              <a:rPr lang="cs-CZ" dirty="0" smtClean="0"/>
              <a:t>Kvóty vedly k výraznému </a:t>
            </a:r>
            <a:r>
              <a:rPr lang="cs-CZ" b="1" dirty="0" smtClean="0"/>
              <a:t>zvýšení</a:t>
            </a:r>
            <a:r>
              <a:rPr lang="cs-CZ" dirty="0" smtClean="0"/>
              <a:t> </a:t>
            </a:r>
            <a:r>
              <a:rPr lang="cs-CZ" b="1" dirty="0" smtClean="0"/>
              <a:t>celkového podílu </a:t>
            </a:r>
            <a:r>
              <a:rPr lang="cs-CZ" dirty="0" smtClean="0"/>
              <a:t>nominovaných žen, mírnému zvýšení podílu žen v </a:t>
            </a:r>
            <a:r>
              <a:rPr lang="cs-CZ" b="1" dirty="0" smtClean="0"/>
              <a:t>první pětici</a:t>
            </a:r>
            <a:r>
              <a:rPr lang="cs-CZ" dirty="0" smtClean="0"/>
              <a:t>, resp. </a:t>
            </a:r>
            <a:r>
              <a:rPr lang="cs-CZ" b="1" dirty="0" smtClean="0"/>
              <a:t>desítce</a:t>
            </a:r>
            <a:r>
              <a:rPr lang="cs-CZ" dirty="0" smtClean="0"/>
              <a:t>, kandidujících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-"/>
            </a:pPr>
            <a:r>
              <a:rPr lang="cs-CZ" dirty="0" smtClean="0"/>
              <a:t>Nebyla však nominovaná </a:t>
            </a:r>
            <a:r>
              <a:rPr lang="cs-CZ" b="1" dirty="0" smtClean="0"/>
              <a:t>ani jedna </a:t>
            </a:r>
            <a:r>
              <a:rPr lang="cs-CZ" b="1" dirty="0" err="1" smtClean="0"/>
              <a:t>lídryně</a:t>
            </a:r>
            <a:r>
              <a:rPr lang="cs-CZ" b="1" dirty="0" smtClean="0"/>
              <a:t> </a:t>
            </a:r>
            <a:r>
              <a:rPr lang="cs-CZ" dirty="0" smtClean="0"/>
              <a:t>a podíl zastupitelek se kvůli nižšímu zisku mandátů oproti 2012 </a:t>
            </a:r>
            <a:r>
              <a:rPr lang="cs-CZ" b="1" dirty="0" smtClean="0"/>
              <a:t>snížil</a:t>
            </a:r>
            <a:endParaRPr lang="cs-CZ" b="1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916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Efekt kvót v ČSSD</a:t>
            </a:r>
            <a:endParaRPr lang="cs-CZ" dirty="0"/>
          </a:p>
        </p:txBody>
      </p:sp>
      <p:graphicFrame>
        <p:nvGraphicFramePr>
          <p:cNvPr id="7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23875"/>
              </p:ext>
            </p:extLst>
          </p:nvPr>
        </p:nvGraphicFramePr>
        <p:xfrm>
          <a:off x="194553" y="1498060"/>
          <a:ext cx="8365787" cy="5204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353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álný bublinový popisek 5"/>
          <p:cNvSpPr/>
          <p:nvPr/>
        </p:nvSpPr>
        <p:spPr>
          <a:xfrm>
            <a:off x="5187073" y="2008550"/>
            <a:ext cx="3378994" cy="2038156"/>
          </a:xfrm>
          <a:prstGeom prst="wedgeEllipseCallout">
            <a:avLst>
              <a:gd name="adj1" fmla="val -51416"/>
              <a:gd name="adj2" fmla="val 48503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251418" y="2550574"/>
            <a:ext cx="3250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Volby do Senátu PČR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álný bublinový popisek 13"/>
          <p:cNvSpPr/>
          <p:nvPr/>
        </p:nvSpPr>
        <p:spPr>
          <a:xfrm flipH="1">
            <a:off x="769161" y="1714996"/>
            <a:ext cx="3674809" cy="2146885"/>
          </a:xfrm>
          <a:prstGeom prst="wedgeEllipseCallout">
            <a:avLst>
              <a:gd name="adj1" fmla="val -44062"/>
              <a:gd name="adj2" fmla="val 60515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69161" y="2095940"/>
            <a:ext cx="3592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Ženy                             v zastupitelstvech krajů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álný bublinový popisek 9"/>
          <p:cNvSpPr/>
          <p:nvPr/>
        </p:nvSpPr>
        <p:spPr>
          <a:xfrm flipH="1" flipV="1">
            <a:off x="2923180" y="4556667"/>
            <a:ext cx="3192172" cy="1752715"/>
          </a:xfrm>
          <a:prstGeom prst="wedgeEllipseCallout">
            <a:avLst>
              <a:gd name="adj1" fmla="val 36480"/>
              <a:gd name="adj2" fmla="val 71309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3002639" y="4740526"/>
            <a:ext cx="3033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Shrnutí                a prostor                  na dotazy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5298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Nominace do Senátu 2016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dirty="0" smtClean="0"/>
              <a:t>Letos kandidovalo </a:t>
            </a:r>
            <a:r>
              <a:rPr lang="cs-CZ" b="1" dirty="0" smtClean="0"/>
              <a:t>18,5 % žen</a:t>
            </a:r>
            <a:r>
              <a:rPr lang="cs-CZ" dirty="0" smtClean="0"/>
              <a:t>, historicky třetí nejvyšší podíl (oproti roku 2014 nárůst o více než 3 </a:t>
            </a:r>
            <a:r>
              <a:rPr lang="cs-CZ" dirty="0" err="1" smtClean="0"/>
              <a:t>p.b</a:t>
            </a:r>
            <a:r>
              <a:rPr lang="cs-CZ" dirty="0" smtClean="0"/>
              <a:t>.) 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Mandát </a:t>
            </a:r>
            <a:r>
              <a:rPr lang="cs-CZ" b="1" dirty="0" smtClean="0"/>
              <a:t>obhajovalo celkem 5 senátorek </a:t>
            </a:r>
            <a:r>
              <a:rPr lang="cs-CZ" dirty="0" smtClean="0"/>
              <a:t>(což činilo 18,5 % ze všech 27 obvodů, kde probíhaly volby)</a:t>
            </a:r>
          </a:p>
        </p:txBody>
      </p:sp>
    </p:spTree>
    <p:extLst>
      <p:ext uri="{BB962C8B-B14F-4D97-AF65-F5344CB8AC3E}">
        <p14:creationId xmlns:p14="http://schemas.microsoft.com/office/powerpoint/2010/main" val="411171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Výsledky 1. kola voleb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9917" y="1464619"/>
            <a:ext cx="8334375" cy="4050963"/>
          </a:xfrm>
        </p:spPr>
        <p:txBody>
          <a:bodyPr>
            <a:noAutofit/>
          </a:bodyPr>
          <a:lstStyle/>
          <a:p>
            <a:endParaRPr lang="cs-CZ" sz="2800" dirty="0" smtClean="0"/>
          </a:p>
          <a:p>
            <a:r>
              <a:rPr lang="cs-CZ" dirty="0" smtClean="0"/>
              <a:t>Do 2. kola postoupily ženy v </a:t>
            </a:r>
            <a:r>
              <a:rPr lang="cs-CZ" b="1" dirty="0" smtClean="0"/>
              <a:t>11 obvodech</a:t>
            </a:r>
          </a:p>
          <a:p>
            <a:r>
              <a:rPr lang="cs-CZ" dirty="0" smtClean="0"/>
              <a:t>V </a:t>
            </a:r>
            <a:r>
              <a:rPr lang="cs-CZ" b="1" dirty="0" smtClean="0"/>
              <a:t>žádném</a:t>
            </a:r>
            <a:r>
              <a:rPr lang="cs-CZ" dirty="0" smtClean="0"/>
              <a:t> obvodě nepostoupily do 2. kola </a:t>
            </a:r>
            <a:r>
              <a:rPr lang="cs-CZ" b="1" dirty="0" smtClean="0"/>
              <a:t>2 ženy</a:t>
            </a:r>
          </a:p>
          <a:p>
            <a:r>
              <a:rPr lang="cs-CZ" b="1" dirty="0" smtClean="0"/>
              <a:t>Ženy</a:t>
            </a:r>
            <a:r>
              <a:rPr lang="cs-CZ" dirty="0" smtClean="0"/>
              <a:t> byly v 1. kole voleb </a:t>
            </a:r>
            <a:r>
              <a:rPr lang="cs-CZ" b="1" dirty="0" smtClean="0"/>
              <a:t>mírně úspěšnější než muži </a:t>
            </a:r>
            <a:r>
              <a:rPr lang="cs-CZ" dirty="0" smtClean="0"/>
              <a:t>(25,5 % oproti 22,6% úspěšnosti mužů)</a:t>
            </a:r>
          </a:p>
        </p:txBody>
      </p:sp>
    </p:spTree>
    <p:extLst>
      <p:ext uri="{BB962C8B-B14F-4D97-AF65-F5344CB8AC3E}">
        <p14:creationId xmlns:p14="http://schemas.microsoft.com/office/powerpoint/2010/main" val="21993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1. kola dle obvodů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17" y="1376943"/>
            <a:ext cx="6869811" cy="5343187"/>
          </a:xfrm>
          <a:prstGeom prst="rect">
            <a:avLst/>
          </a:prstGeom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6235085" y="1558775"/>
            <a:ext cx="2821366" cy="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 smtClean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Postoupili pouze muži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 smtClean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Postoupil muž a žena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6075529" y="1690642"/>
            <a:ext cx="153687" cy="152934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6075530" y="2025408"/>
            <a:ext cx="153687" cy="152934"/>
          </a:xfrm>
          <a:prstGeom prst="rect">
            <a:avLst/>
          </a:prstGeom>
          <a:solidFill>
            <a:srgbClr val="E315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46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Výsledky 2. kola voleb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9101" y="1571624"/>
            <a:ext cx="8209334" cy="4050963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Ve 2. kole uspělo celkem </a:t>
            </a:r>
            <a:r>
              <a:rPr lang="cs-CZ" b="1" dirty="0" smtClean="0"/>
              <a:t>6 žen</a:t>
            </a:r>
            <a:r>
              <a:rPr lang="cs-CZ" dirty="0" smtClean="0"/>
              <a:t>, tj. </a:t>
            </a:r>
            <a:r>
              <a:rPr lang="cs-CZ" b="1" dirty="0" smtClean="0"/>
              <a:t>22,2 %</a:t>
            </a:r>
          </a:p>
          <a:p>
            <a:r>
              <a:rPr lang="cs-CZ" b="1" dirty="0" smtClean="0"/>
              <a:t>Ženy</a:t>
            </a:r>
            <a:r>
              <a:rPr lang="cs-CZ" dirty="0" smtClean="0"/>
              <a:t> byly i ve 2. kole voleb </a:t>
            </a:r>
            <a:r>
              <a:rPr lang="cs-CZ" b="1" dirty="0" smtClean="0"/>
              <a:t>úspěšnější než muži </a:t>
            </a:r>
            <a:r>
              <a:rPr lang="cs-CZ" dirty="0" smtClean="0"/>
              <a:t>(54,5 %</a:t>
            </a:r>
            <a:r>
              <a:rPr lang="cs-CZ" dirty="0"/>
              <a:t> </a:t>
            </a:r>
            <a:r>
              <a:rPr lang="cs-CZ" dirty="0" smtClean="0"/>
              <a:t>oproti 48,8% úspěšnosti mužů)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Ze </a:t>
            </a:r>
            <a:r>
              <a:rPr lang="cs-CZ" b="1" dirty="0" smtClean="0"/>
              <a:t>stávajících senátorek </a:t>
            </a:r>
            <a:r>
              <a:rPr lang="cs-CZ" dirty="0" smtClean="0"/>
              <a:t>uspěly 2 – Alena </a:t>
            </a:r>
            <a:r>
              <a:rPr lang="cs-CZ" dirty="0" err="1" smtClean="0"/>
              <a:t>Dernerová</a:t>
            </a:r>
            <a:r>
              <a:rPr lang="cs-CZ" dirty="0" smtClean="0"/>
              <a:t> a Miluše Horská</a:t>
            </a:r>
          </a:p>
          <a:p>
            <a:pPr>
              <a:lnSpc>
                <a:spcPct val="100000"/>
              </a:lnSpc>
            </a:pPr>
            <a:r>
              <a:rPr lang="cs-CZ" dirty="0" smtClean="0"/>
              <a:t>K nim přibyly </a:t>
            </a:r>
            <a:r>
              <a:rPr lang="cs-CZ" b="1" dirty="0" smtClean="0"/>
              <a:t>4 nové senátorky </a:t>
            </a:r>
            <a:r>
              <a:rPr lang="cs-CZ" dirty="0" smtClean="0"/>
              <a:t>za KDU-ČSL</a:t>
            </a:r>
          </a:p>
        </p:txBody>
      </p:sp>
    </p:spTree>
    <p:extLst>
      <p:ext uri="{BB962C8B-B14F-4D97-AF65-F5344CB8AC3E}">
        <p14:creationId xmlns:p14="http://schemas.microsoft.com/office/powerpoint/2010/main" val="338676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2. kola dle obvodů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6075529" y="1690642"/>
            <a:ext cx="153687" cy="152934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6075530" y="2025408"/>
            <a:ext cx="153687" cy="152934"/>
          </a:xfrm>
          <a:prstGeom prst="rect">
            <a:avLst/>
          </a:prstGeom>
          <a:solidFill>
            <a:srgbClr val="E315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66" y="1376943"/>
            <a:ext cx="6830901" cy="5312922"/>
          </a:xfrm>
          <a:prstGeom prst="rect">
            <a:avLst/>
          </a:prstGeom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6235085" y="1558775"/>
            <a:ext cx="2821366" cy="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 smtClean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Zvolen senátor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 smtClean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Zvolena senátorka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9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Kandidátky jednotlivých stran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Mezi stranami </a:t>
            </a:r>
            <a:r>
              <a:rPr lang="cs-CZ" dirty="0" smtClean="0"/>
              <a:t>výrazné </a:t>
            </a:r>
            <a:r>
              <a:rPr lang="cs-CZ" b="1" dirty="0" smtClean="0"/>
              <a:t>rozdíly </a:t>
            </a:r>
            <a:r>
              <a:rPr lang="cs-CZ" dirty="0" smtClean="0"/>
              <a:t>co do nominací i výsledku</a:t>
            </a:r>
          </a:p>
          <a:p>
            <a:r>
              <a:rPr lang="cs-CZ" dirty="0" smtClean="0"/>
              <a:t>Ze stran, které kandidovaly nejméně ve třetině obvodů, vyslala </a:t>
            </a:r>
            <a:r>
              <a:rPr lang="cs-CZ" b="1" dirty="0" smtClean="0"/>
              <a:t>nejvíce žen</a:t>
            </a:r>
            <a:r>
              <a:rPr lang="cs-CZ" dirty="0" smtClean="0"/>
              <a:t> do voleb </a:t>
            </a:r>
            <a:r>
              <a:rPr lang="cs-CZ" b="1" dirty="0" smtClean="0"/>
              <a:t>KDU-ČSL</a:t>
            </a:r>
            <a:r>
              <a:rPr lang="cs-CZ" dirty="0" smtClean="0"/>
              <a:t> (50 %), </a:t>
            </a:r>
            <a:r>
              <a:rPr lang="cs-CZ" b="1" dirty="0" smtClean="0"/>
              <a:t>nejméně</a:t>
            </a:r>
            <a:r>
              <a:rPr lang="cs-CZ" dirty="0"/>
              <a:t> </a:t>
            </a:r>
            <a:r>
              <a:rPr lang="cs-CZ" b="1" dirty="0" smtClean="0"/>
              <a:t>ČSSD</a:t>
            </a:r>
            <a:r>
              <a:rPr lang="cs-CZ" dirty="0" smtClean="0"/>
              <a:t> (7,7 %) </a:t>
            </a:r>
          </a:p>
          <a:p>
            <a:r>
              <a:rPr lang="cs-CZ" dirty="0" smtClean="0"/>
              <a:t>Tomu odpovídá i výsledek – za ČSSD nebyla zvolena žádná žena, za </a:t>
            </a:r>
            <a:r>
              <a:rPr lang="cs-CZ" b="1" dirty="0" smtClean="0"/>
              <a:t>KDU-ČSL</a:t>
            </a:r>
            <a:r>
              <a:rPr lang="cs-CZ" dirty="0" smtClean="0"/>
              <a:t> </a:t>
            </a:r>
            <a:r>
              <a:rPr lang="cs-CZ" b="1" dirty="0" smtClean="0"/>
              <a:t>více než polovina </a:t>
            </a:r>
            <a:r>
              <a:rPr lang="cs-CZ" dirty="0" smtClean="0"/>
              <a:t>(66,7 %)</a:t>
            </a:r>
            <a:endParaRPr lang="cs-CZ" b="1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765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000" dirty="0" smtClean="0"/>
              <a:t>Porovnání navrhujících stran</a:t>
            </a:r>
            <a:endParaRPr lang="cs-CZ" sz="4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89466" y="5785409"/>
            <a:ext cx="736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Zdroj dat: ČSÚ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385353"/>
              </p:ext>
            </p:extLst>
          </p:nvPr>
        </p:nvGraphicFramePr>
        <p:xfrm>
          <a:off x="466926" y="1461821"/>
          <a:ext cx="8239329" cy="4323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5270"/>
                <a:gridCol w="1925270"/>
                <a:gridCol w="2169552"/>
                <a:gridCol w="2219237"/>
              </a:tblGrid>
              <a:tr h="485733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Navrhující strana</a:t>
                      </a: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Podíl nominovaných žen</a:t>
                      </a: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Podíl </a:t>
                      </a:r>
                      <a:r>
                        <a:rPr lang="pl-PL" sz="1400" b="1" kern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žen postupujících do 1.</a:t>
                      </a:r>
                      <a:r>
                        <a:rPr lang="pl-PL" sz="1400" b="1" kern="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kola</a:t>
                      </a:r>
                      <a:endParaRPr lang="pl-PL" sz="1400" b="1" kern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Podíl </a:t>
                      </a:r>
                      <a:r>
                        <a:rPr lang="pl-PL" sz="1400" b="1" kern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zvolených senátorek</a:t>
                      </a:r>
                      <a:endParaRPr lang="pl-PL" sz="1400" b="1" kern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ANO 2011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7,1 %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ČSSD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7,7 %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11,1 %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/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HPP 11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KDU-ČSL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50,0 %</a:t>
                      </a:r>
                      <a:endParaRPr lang="cs-CZ" sz="1400" b="1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55,6 %</a:t>
                      </a:r>
                      <a:endParaRPr lang="cs-CZ" sz="1400" b="1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66,7%</a:t>
                      </a:r>
                    </a:p>
                  </a:txBody>
                  <a:tcPr marL="9525" marR="9525" marT="9525" marB="0" anchor="b"/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err="1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Nestran</a:t>
                      </a: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50,0 %</a:t>
                      </a:r>
                      <a:endParaRPr lang="cs-CZ" sz="1400" b="1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rgbClr val="E30F1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100,0 %</a:t>
                      </a:r>
                      <a:endParaRPr lang="cs-CZ" sz="1400" b="1" kern="0" dirty="0">
                        <a:solidFill>
                          <a:srgbClr val="E30F1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E30F1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/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ODS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31,8 %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OPAT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/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"OSN"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S.cz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50,0 %</a:t>
                      </a:r>
                      <a:endParaRPr lang="cs-CZ" sz="1400" b="1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50,0 %</a:t>
                      </a:r>
                      <a:endParaRPr lang="cs-CZ" sz="1400" b="1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50,0%</a:t>
                      </a:r>
                    </a:p>
                  </a:txBody>
                  <a:tcPr marL="9525" marR="9525" marT="9525" marB="0" anchor="b"/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SLK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/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SZ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>
                    <a:solidFill>
                      <a:srgbClr val="CBCDD0"/>
                    </a:solidFill>
                  </a:tcPr>
                </a:tc>
              </a:tr>
              <a:tr h="2257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TOP 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14,3 %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0,0 %</a:t>
                      </a:r>
                      <a:endParaRPr lang="cs-CZ" sz="1400" b="0" kern="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b"/>
                </a:tc>
              </a:tr>
              <a:tr h="247491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Všechny subjekty</a:t>
                      </a: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18,5 %</a:t>
                      </a:r>
                      <a:endParaRPr lang="cs-CZ" sz="1400" b="1" kern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20,4 %</a:t>
                      </a:r>
                      <a:endParaRPr lang="cs-CZ" sz="1400" b="1" kern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kern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22,2 %</a:t>
                      </a:r>
                      <a:endParaRPr lang="cs-CZ" sz="1400" b="1" kern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rgbClr val="00274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1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álný bublinový popisek 5"/>
          <p:cNvSpPr/>
          <p:nvPr/>
        </p:nvSpPr>
        <p:spPr>
          <a:xfrm>
            <a:off x="5187073" y="2008550"/>
            <a:ext cx="3378994" cy="2038156"/>
          </a:xfrm>
          <a:prstGeom prst="wedgeEllipseCallout">
            <a:avLst>
              <a:gd name="adj1" fmla="val -51416"/>
              <a:gd name="adj2" fmla="val 48503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315763" y="2550574"/>
            <a:ext cx="3250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Volby do Senátu PČR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álný bublinový popisek 13"/>
          <p:cNvSpPr/>
          <p:nvPr/>
        </p:nvSpPr>
        <p:spPr>
          <a:xfrm flipH="1">
            <a:off x="769161" y="1714996"/>
            <a:ext cx="3674809" cy="2146885"/>
          </a:xfrm>
          <a:prstGeom prst="wedgeEllipseCallout">
            <a:avLst>
              <a:gd name="adj1" fmla="val -44062"/>
              <a:gd name="adj2" fmla="val 60515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69161" y="2095940"/>
            <a:ext cx="3592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Ženy                             v zastupitelstvech krajů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álný bublinový popisek 9"/>
          <p:cNvSpPr/>
          <p:nvPr/>
        </p:nvSpPr>
        <p:spPr>
          <a:xfrm flipH="1" flipV="1">
            <a:off x="2923180" y="4556667"/>
            <a:ext cx="3192172" cy="1752715"/>
          </a:xfrm>
          <a:prstGeom prst="wedgeEllipseCallout">
            <a:avLst>
              <a:gd name="adj1" fmla="val 36480"/>
              <a:gd name="adj2" fmla="val 71309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3002639" y="4740526"/>
            <a:ext cx="3033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Shrnutí                a prostor                  na dotazy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8397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4" grpId="0" animBg="1"/>
      <p:bldP spid="15" grpId="0"/>
      <p:bldP spid="10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Vývoj zastoupení žen v Senátu</a:t>
            </a:r>
            <a:endParaRPr lang="cs-CZ" dirty="0"/>
          </a:p>
        </p:txBody>
      </p:sp>
      <p:graphicFrame>
        <p:nvGraphicFramePr>
          <p:cNvPr id="5" name="Graf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46085"/>
              </p:ext>
            </p:extLst>
          </p:nvPr>
        </p:nvGraphicFramePr>
        <p:xfrm>
          <a:off x="223735" y="1376943"/>
          <a:ext cx="8229601" cy="5033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529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Senát v novém složení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6989929" y="1719825"/>
            <a:ext cx="153687" cy="152934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6989930" y="2054591"/>
            <a:ext cx="153687" cy="152934"/>
          </a:xfrm>
          <a:prstGeom prst="rect">
            <a:avLst/>
          </a:prstGeom>
          <a:solidFill>
            <a:srgbClr val="E315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7149485" y="1587958"/>
            <a:ext cx="1420583" cy="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>
                <a:solidFill>
                  <a:srgbClr val="00274C"/>
                </a:solidFill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cs-CZ" sz="2000" b="1" dirty="0" smtClean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enátor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 smtClean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Senátorka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40" y="1376943"/>
            <a:ext cx="6877132" cy="534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48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álný bublinový popisek 5"/>
          <p:cNvSpPr/>
          <p:nvPr/>
        </p:nvSpPr>
        <p:spPr>
          <a:xfrm>
            <a:off x="5187073" y="2008550"/>
            <a:ext cx="3378994" cy="2038156"/>
          </a:xfrm>
          <a:prstGeom prst="wedgeEllipseCallout">
            <a:avLst>
              <a:gd name="adj1" fmla="val -51416"/>
              <a:gd name="adj2" fmla="val 48503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251418" y="2550574"/>
            <a:ext cx="3250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Volby do Senátu PČR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álný bublinový popisek 13"/>
          <p:cNvSpPr/>
          <p:nvPr/>
        </p:nvSpPr>
        <p:spPr>
          <a:xfrm flipH="1">
            <a:off x="769161" y="1714996"/>
            <a:ext cx="3674809" cy="2146885"/>
          </a:xfrm>
          <a:prstGeom prst="wedgeEllipseCallout">
            <a:avLst>
              <a:gd name="adj1" fmla="val -44062"/>
              <a:gd name="adj2" fmla="val 60515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769161" y="2095940"/>
            <a:ext cx="3592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Ženy                             v zastupitelstvech krajů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álný bublinový popisek 9"/>
          <p:cNvSpPr/>
          <p:nvPr/>
        </p:nvSpPr>
        <p:spPr>
          <a:xfrm flipH="1" flipV="1">
            <a:off x="2923180" y="4556667"/>
            <a:ext cx="3192172" cy="1752715"/>
          </a:xfrm>
          <a:prstGeom prst="wedgeEllipseCallout">
            <a:avLst>
              <a:gd name="adj1" fmla="val 36480"/>
              <a:gd name="adj2" fmla="val 71309"/>
            </a:avLst>
          </a:prstGeom>
          <a:noFill/>
          <a:ln w="57150" cap="rnd">
            <a:solidFill>
              <a:srgbClr val="E30F19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3002639" y="4740526"/>
            <a:ext cx="30332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Shrnutí                a prostor                  na dotazy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592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29357"/>
            <a:ext cx="8134350" cy="4888175"/>
          </a:xfrm>
        </p:spPr>
        <p:txBody>
          <a:bodyPr>
            <a:normAutofit/>
          </a:bodyPr>
          <a:lstStyle/>
          <a:p>
            <a:r>
              <a:rPr lang="cs-CZ" b="1" dirty="0" smtClean="0"/>
              <a:t>Poměr žen </a:t>
            </a:r>
            <a:r>
              <a:rPr lang="cs-CZ" dirty="0" smtClean="0"/>
              <a:t>nominovaných do zastupitelstev krajů i do Senátu PČR se oproti předchozím volbám </a:t>
            </a:r>
            <a:r>
              <a:rPr lang="cs-CZ" b="1" dirty="0" smtClean="0"/>
              <a:t>zvýšil</a:t>
            </a:r>
          </a:p>
          <a:p>
            <a:r>
              <a:rPr lang="cs-CZ" dirty="0" smtClean="0"/>
              <a:t>Do</a:t>
            </a:r>
            <a:r>
              <a:rPr lang="cs-CZ" b="1" dirty="0" smtClean="0"/>
              <a:t> krajských zastupitelstev </a:t>
            </a:r>
            <a:r>
              <a:rPr lang="cs-CZ" dirty="0" smtClean="0"/>
              <a:t>i do </a:t>
            </a:r>
            <a:r>
              <a:rPr lang="cs-CZ" b="1" dirty="0" smtClean="0"/>
              <a:t>Senátu </a:t>
            </a:r>
            <a:r>
              <a:rPr lang="cs-CZ" dirty="0" smtClean="0"/>
              <a:t>zvoleno </a:t>
            </a:r>
            <a:r>
              <a:rPr lang="cs-CZ" b="1" dirty="0" smtClean="0"/>
              <a:t>historicky nejvíce žen</a:t>
            </a:r>
          </a:p>
          <a:p>
            <a:r>
              <a:rPr lang="cs-CZ" dirty="0" smtClean="0"/>
              <a:t>V zastupitelstvech </a:t>
            </a:r>
            <a:r>
              <a:rPr lang="cs-CZ" b="1" dirty="0" smtClean="0"/>
              <a:t>krajů</a:t>
            </a:r>
            <a:r>
              <a:rPr lang="cs-CZ" dirty="0" smtClean="0"/>
              <a:t> jejich podíl poprvé přesáhl 20% hranici a činí </a:t>
            </a:r>
            <a:r>
              <a:rPr lang="cs-CZ" b="1" dirty="0" smtClean="0"/>
              <a:t>20,4 %</a:t>
            </a:r>
            <a:endParaRPr lang="cs-CZ" dirty="0"/>
          </a:p>
          <a:p>
            <a:r>
              <a:rPr lang="cs-CZ" dirty="0" smtClean="0"/>
              <a:t>V</a:t>
            </a:r>
            <a:r>
              <a:rPr lang="cs-CZ" b="1" dirty="0" smtClean="0"/>
              <a:t> Senátu </a:t>
            </a:r>
            <a:r>
              <a:rPr lang="cs-CZ" dirty="0" smtClean="0"/>
              <a:t>se pohybuje těsně pod touto hranicí a činí </a:t>
            </a:r>
            <a:r>
              <a:rPr lang="cs-CZ" b="1" dirty="0" smtClean="0"/>
              <a:t>19,8 %</a:t>
            </a:r>
          </a:p>
        </p:txBody>
      </p:sp>
    </p:spTree>
    <p:extLst>
      <p:ext uri="{BB962C8B-B14F-4D97-AF65-F5344CB8AC3E}">
        <p14:creationId xmlns:p14="http://schemas.microsoft.com/office/powerpoint/2010/main" val="199034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94497"/>
            <a:ext cx="7772400" cy="990337"/>
          </a:xfrm>
        </p:spPr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32903" y="3044757"/>
            <a:ext cx="6858000" cy="1760707"/>
          </a:xfrm>
        </p:spPr>
        <p:txBody>
          <a:bodyPr>
            <a:normAutofit/>
          </a:bodyPr>
          <a:lstStyle/>
          <a:p>
            <a:r>
              <a:rPr lang="cs-CZ" sz="2800" dirty="0" smtClean="0"/>
              <a:t>Jana </a:t>
            </a:r>
            <a:r>
              <a:rPr lang="cs-CZ" sz="2800" dirty="0" err="1" smtClean="0"/>
              <a:t>Smiggels</a:t>
            </a:r>
            <a:r>
              <a:rPr lang="cs-CZ" sz="2800" dirty="0" smtClean="0"/>
              <a:t> Kavková</a:t>
            </a:r>
          </a:p>
          <a:p>
            <a:r>
              <a:rPr lang="cs-CZ" sz="2800" dirty="0" smtClean="0"/>
              <a:t>kavkova@padesatprocent.cz</a:t>
            </a:r>
          </a:p>
          <a:p>
            <a:r>
              <a:rPr lang="cs-CZ" sz="2800" dirty="0" smtClean="0"/>
              <a:t>www.padesatprocent.cz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931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33400" y="1629356"/>
            <a:ext cx="8134350" cy="4666153"/>
          </a:xfrm>
        </p:spPr>
        <p:txBody>
          <a:bodyPr>
            <a:normAutofit/>
          </a:bodyPr>
          <a:lstStyle/>
          <a:p>
            <a:r>
              <a:rPr lang="cs-CZ" dirty="0" smtClean="0"/>
              <a:t>V letošních krajských volbách </a:t>
            </a:r>
            <a:r>
              <a:rPr lang="cs-CZ" b="1" dirty="0" smtClean="0"/>
              <a:t>kandidoval</a:t>
            </a:r>
            <a:r>
              <a:rPr lang="cs-CZ" dirty="0" smtClean="0"/>
              <a:t> </a:t>
            </a:r>
            <a:r>
              <a:rPr lang="cs-CZ" b="1" dirty="0" smtClean="0"/>
              <a:t>historicky nejvyšší podíl žen</a:t>
            </a:r>
            <a:r>
              <a:rPr lang="cs-CZ" dirty="0" smtClean="0"/>
              <a:t> – </a:t>
            </a:r>
            <a:r>
              <a:rPr lang="cs-CZ" b="1" dirty="0" smtClean="0"/>
              <a:t>30,1 %</a:t>
            </a:r>
          </a:p>
          <a:p>
            <a:r>
              <a:rPr lang="cs-CZ" dirty="0" smtClean="0"/>
              <a:t>Poprvé více než 30 % kandidátek (nárůst o 2,5 </a:t>
            </a:r>
            <a:r>
              <a:rPr lang="cs-CZ" dirty="0" err="1" smtClean="0"/>
              <a:t>p.b</a:t>
            </a:r>
            <a:r>
              <a:rPr lang="cs-CZ" dirty="0" smtClean="0"/>
              <a:t>. oproti 2012)</a:t>
            </a:r>
          </a:p>
          <a:p>
            <a:r>
              <a:rPr lang="cs-CZ" b="1" dirty="0" smtClean="0"/>
              <a:t>Zvoleno</a:t>
            </a:r>
            <a:r>
              <a:rPr lang="cs-CZ" dirty="0" smtClean="0"/>
              <a:t> </a:t>
            </a:r>
            <a:r>
              <a:rPr lang="cs-CZ" b="1" dirty="0" smtClean="0"/>
              <a:t>historicky nejvíce žen </a:t>
            </a:r>
            <a:r>
              <a:rPr lang="cs-CZ" dirty="0" smtClean="0"/>
              <a:t>– 137 (</a:t>
            </a:r>
            <a:r>
              <a:rPr lang="cs-CZ" b="1" dirty="0" smtClean="0"/>
              <a:t>20,3 %</a:t>
            </a:r>
            <a:r>
              <a:rPr lang="cs-CZ" dirty="0" smtClean="0"/>
              <a:t>)</a:t>
            </a:r>
          </a:p>
          <a:p>
            <a:r>
              <a:rPr lang="cs-CZ" dirty="0" smtClean="0"/>
              <a:t>Podíl žen v zastupitelstvech krajů poprvé přesáhl hranici 20 % (zvýšení oproti 2012 pouze 0,4 </a:t>
            </a:r>
            <a:r>
              <a:rPr lang="cs-CZ" dirty="0" err="1" smtClean="0"/>
              <a:t>p.b</a:t>
            </a:r>
            <a:r>
              <a:rPr lang="cs-CZ" dirty="0" smtClean="0"/>
              <a:t>.)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8521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Vývoj zastoupení žen v krajích</a:t>
            </a:r>
            <a:endParaRPr lang="cs-CZ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21357"/>
              </p:ext>
            </p:extLst>
          </p:nvPr>
        </p:nvGraphicFramePr>
        <p:xfrm>
          <a:off x="155672" y="1357640"/>
          <a:ext cx="8988328" cy="5218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438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El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voleb v krajích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Mezi</a:t>
            </a:r>
            <a:r>
              <a:rPr lang="cs-CZ" dirty="0" smtClean="0"/>
              <a:t> jednotlivými </a:t>
            </a:r>
            <a:r>
              <a:rPr lang="cs-CZ" b="1" dirty="0" smtClean="0"/>
              <a:t>kraji panují rozdíly</a:t>
            </a:r>
            <a:r>
              <a:rPr lang="cs-CZ" dirty="0"/>
              <a:t> </a:t>
            </a:r>
            <a:r>
              <a:rPr lang="cs-CZ" dirty="0" smtClean="0"/>
              <a:t>(větší než v případě nominací)</a:t>
            </a:r>
          </a:p>
          <a:p>
            <a:r>
              <a:rPr lang="cs-CZ" b="1" dirty="0" smtClean="0"/>
              <a:t>Nejvíce žen </a:t>
            </a:r>
            <a:r>
              <a:rPr lang="cs-CZ" dirty="0" smtClean="0"/>
              <a:t>zvoleno v </a:t>
            </a:r>
            <a:r>
              <a:rPr lang="cs-CZ" b="1" dirty="0" smtClean="0"/>
              <a:t>Karlovarském kraji </a:t>
            </a:r>
            <a:r>
              <a:rPr lang="cs-CZ" dirty="0" smtClean="0"/>
              <a:t>(28,9 %)</a:t>
            </a:r>
          </a:p>
          <a:p>
            <a:r>
              <a:rPr lang="cs-CZ" b="1" dirty="0" smtClean="0"/>
              <a:t>Nejméně žen </a:t>
            </a:r>
            <a:r>
              <a:rPr lang="cs-CZ" dirty="0" smtClean="0"/>
              <a:t>zvoleno v </a:t>
            </a:r>
            <a:r>
              <a:rPr lang="cs-CZ" b="1" dirty="0" smtClean="0"/>
              <a:t>Ústeckém kraji </a:t>
            </a:r>
            <a:r>
              <a:rPr lang="cs-CZ" dirty="0" smtClean="0"/>
              <a:t>(12,7 %)</a:t>
            </a:r>
          </a:p>
          <a:p>
            <a:r>
              <a:rPr lang="cs-CZ" dirty="0" smtClean="0"/>
              <a:t>Jen ve </a:t>
            </a:r>
            <a:r>
              <a:rPr lang="cs-CZ" b="1" dirty="0" smtClean="0"/>
              <a:t>2 krajích překročilo zastoupení žen ¼ </a:t>
            </a:r>
            <a:r>
              <a:rPr lang="cs-CZ" dirty="0" smtClean="0"/>
              <a:t>–Karlovarský i ve Středočeský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53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Macintosh HD:Users:meru:Dropbox:Projekty:ÚV podpora NNO:dotace 2016:Volby 2016:mapa-kraje.jpg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82" y="1484441"/>
            <a:ext cx="7906379" cy="46237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 pole 2"/>
          <p:cNvSpPr txBox="1">
            <a:spLocks noChangeArrowheads="1"/>
          </p:cNvSpPr>
          <p:nvPr/>
        </p:nvSpPr>
        <p:spPr bwMode="auto">
          <a:xfrm>
            <a:off x="1400438" y="5431898"/>
            <a:ext cx="2043153" cy="120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 20 %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20 % – 25 %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25 %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solidFill>
                  <a:srgbClr val="00274C"/>
                </a:solidFill>
                <a:effectLst/>
                <a:latin typeface="Myriad Pro" panose="020B05030304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236583" y="5594878"/>
            <a:ext cx="174023" cy="174416"/>
          </a:xfrm>
          <a:prstGeom prst="rect">
            <a:avLst/>
          </a:prstGeom>
          <a:solidFill>
            <a:srgbClr val="0027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247271" y="5932274"/>
            <a:ext cx="172981" cy="174416"/>
          </a:xfrm>
          <a:prstGeom prst="rect">
            <a:avLst/>
          </a:prstGeom>
          <a:solidFill>
            <a:srgbClr val="58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246751" y="6279623"/>
            <a:ext cx="174023" cy="174416"/>
          </a:xfrm>
          <a:prstGeom prst="rect">
            <a:avLst/>
          </a:prstGeom>
          <a:solidFill>
            <a:srgbClr val="E315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Výsledky voleb dle krajů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1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Kraje v číslech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261332"/>
              </p:ext>
            </p:extLst>
          </p:nvPr>
        </p:nvGraphicFramePr>
        <p:xfrm>
          <a:off x="418289" y="1378809"/>
          <a:ext cx="8356060" cy="4486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0746"/>
                <a:gridCol w="2118438"/>
                <a:gridCol w="2118438"/>
                <a:gridCol w="2118438"/>
              </a:tblGrid>
              <a:tr h="53712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lang="cs-CZ" sz="1600" b="1" kern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Kraj</a:t>
                      </a:r>
                      <a:endParaRPr lang="cs-CZ" sz="1600" b="1" kern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Podíl kandidujících žen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Podíl zvolených žen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Rozdíl oproti roku 2012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Středočeský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32,9 %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26,2 %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Jihočeský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27,6 %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16,4 %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Plzeňský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 smtClean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26,7 %</a:t>
                      </a:r>
                      <a:endParaRPr lang="cs-CZ" sz="1600" b="1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17,8 %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Karlovarský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31,8 %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 smtClean="0">
                          <a:solidFill>
                            <a:srgbClr val="E30F1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28,9 %</a:t>
                      </a:r>
                      <a:endParaRPr lang="cs-CZ" sz="1600" b="1" kern="50" dirty="0">
                        <a:solidFill>
                          <a:srgbClr val="E30F19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>
                          <a:solidFill>
                            <a:srgbClr val="E30F1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cs-CZ" sz="1600" b="1" kern="0" dirty="0" smtClean="0">
                          <a:solidFill>
                            <a:srgbClr val="E30F1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13,3 %</a:t>
                      </a:r>
                      <a:endParaRPr lang="cs-CZ" sz="1600" b="1" kern="50" dirty="0">
                        <a:solidFill>
                          <a:srgbClr val="E30F19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Ústecký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32,9 %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12,7 %</a:t>
                      </a:r>
                      <a:endParaRPr lang="cs-CZ" sz="1600" b="1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Liberecký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 smtClean="0">
                          <a:solidFill>
                            <a:srgbClr val="E30F1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33,7 %</a:t>
                      </a:r>
                      <a:endParaRPr lang="cs-CZ" sz="1600" b="1" kern="50" dirty="0">
                        <a:solidFill>
                          <a:srgbClr val="E30F19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24,4 %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Královéhradecký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31,1 %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22,2 %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6,7 %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Pardubický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27,6 %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15,6 %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6,7 %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Vysočina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28,2 %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17,8 %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Jihomoravský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31,0 %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Olomoucký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27,7 %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14,5 %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cs-CZ" sz="1600" b="1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9,1 %</a:t>
                      </a:r>
                      <a:endParaRPr lang="cs-CZ" sz="1600" b="1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Zlínský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28,8 %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22,2 %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solidFill>
                            <a:srgbClr val="0027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Moravskoslezský</a:t>
                      </a:r>
                      <a:endParaRPr lang="cs-CZ" sz="1600" kern="50" dirty="0">
                        <a:solidFill>
                          <a:srgbClr val="00274C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30,0 %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cs-CZ" sz="1600" kern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1,5 %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3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Celá ČR</a:t>
                      </a:r>
                      <a:endParaRPr lang="cs-CZ" sz="1600" kern="50" dirty="0"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30,1%</a:t>
                      </a:r>
                    </a:p>
                  </a:txBody>
                  <a:tcPr marL="68580" marR="68580" marT="0" marB="0" anchor="b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20,3%</a:t>
                      </a:r>
                    </a:p>
                  </a:txBody>
                  <a:tcPr marL="68580" marR="68580" marT="0" marB="0" anchor="b">
                    <a:solidFill>
                      <a:srgbClr val="0027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kern="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+ 0,4%</a:t>
                      </a:r>
                    </a:p>
                  </a:txBody>
                  <a:tcPr marL="68580" marR="68580" marT="0" marB="0">
                    <a:solidFill>
                      <a:srgbClr val="00274C"/>
                    </a:solidFill>
                  </a:tcPr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340468" y="5865465"/>
            <a:ext cx="258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Zdroj dat: ČSÚ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4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podle stran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571624"/>
            <a:ext cx="8558436" cy="4119057"/>
          </a:xfrm>
        </p:spPr>
        <p:txBody>
          <a:bodyPr>
            <a:normAutofit/>
          </a:bodyPr>
          <a:lstStyle/>
          <a:p>
            <a:r>
              <a:rPr lang="cs-CZ" b="1" dirty="0"/>
              <a:t>M</a:t>
            </a:r>
            <a:r>
              <a:rPr lang="cs-CZ" b="1" dirty="0" smtClean="0"/>
              <a:t>ezi</a:t>
            </a:r>
            <a:r>
              <a:rPr lang="cs-CZ" dirty="0" smtClean="0"/>
              <a:t> </a:t>
            </a:r>
            <a:r>
              <a:rPr lang="cs-CZ" b="1" dirty="0" smtClean="0"/>
              <a:t>stranami</a:t>
            </a:r>
            <a:r>
              <a:rPr lang="cs-CZ" dirty="0" smtClean="0"/>
              <a:t> </a:t>
            </a:r>
            <a:r>
              <a:rPr lang="cs-CZ" b="1" dirty="0" smtClean="0"/>
              <a:t>velké</a:t>
            </a:r>
            <a:r>
              <a:rPr lang="cs-CZ" dirty="0" smtClean="0"/>
              <a:t> </a:t>
            </a:r>
            <a:r>
              <a:rPr lang="cs-CZ" b="1" dirty="0" smtClean="0"/>
              <a:t>rozdíly </a:t>
            </a:r>
            <a:r>
              <a:rPr lang="cs-CZ" dirty="0" smtClean="0"/>
              <a:t>v podílu zvolených žen</a:t>
            </a:r>
          </a:p>
          <a:p>
            <a:r>
              <a:rPr lang="cs-CZ" b="1" dirty="0" smtClean="0"/>
              <a:t>Složité porovnání</a:t>
            </a:r>
            <a:r>
              <a:rPr lang="cs-CZ" dirty="0" smtClean="0"/>
              <a:t> – některé subjekty uspěly </a:t>
            </a:r>
            <a:r>
              <a:rPr lang="cs-CZ" dirty="0"/>
              <a:t>pouze v 1 kraji získaly </a:t>
            </a:r>
            <a:r>
              <a:rPr lang="cs-CZ" dirty="0" smtClean="0"/>
              <a:t>jen 1–2 mandáty</a:t>
            </a:r>
          </a:p>
          <a:p>
            <a:r>
              <a:rPr lang="cs-CZ" dirty="0" smtClean="0"/>
              <a:t>Ze stran, které získaly </a:t>
            </a:r>
            <a:r>
              <a:rPr lang="cs-CZ" b="1" dirty="0" smtClean="0"/>
              <a:t>mandáty ve všech krajích</a:t>
            </a:r>
            <a:r>
              <a:rPr lang="cs-CZ" dirty="0" smtClean="0"/>
              <a:t>, </a:t>
            </a:r>
            <a:r>
              <a:rPr lang="cs-CZ" b="1" dirty="0" smtClean="0"/>
              <a:t>nejvíce žen </a:t>
            </a:r>
            <a:r>
              <a:rPr lang="cs-CZ" dirty="0" smtClean="0"/>
              <a:t>za hnutí </a:t>
            </a:r>
            <a:r>
              <a:rPr lang="cs-CZ" b="1" dirty="0" smtClean="0"/>
              <a:t>ANO</a:t>
            </a:r>
            <a:r>
              <a:rPr lang="cs-CZ" dirty="0" smtClean="0"/>
              <a:t> – 27,7 %; </a:t>
            </a:r>
            <a:r>
              <a:rPr lang="cs-CZ" b="1" dirty="0" smtClean="0"/>
              <a:t>nejméně</a:t>
            </a:r>
            <a:r>
              <a:rPr lang="cs-CZ" dirty="0" smtClean="0"/>
              <a:t> za </a:t>
            </a:r>
            <a:r>
              <a:rPr lang="cs-CZ" b="1" dirty="0" smtClean="0"/>
              <a:t>ODS </a:t>
            </a:r>
            <a:r>
              <a:rPr lang="cs-CZ" dirty="0" smtClean="0"/>
              <a:t>– 13,2 %</a:t>
            </a:r>
          </a:p>
        </p:txBody>
      </p:sp>
    </p:spTree>
    <p:extLst>
      <p:ext uri="{BB962C8B-B14F-4D97-AF65-F5344CB8AC3E}">
        <p14:creationId xmlns:p14="http://schemas.microsoft.com/office/powerpoint/2010/main" val="265937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Zafungovaly kvóty v ČSSD?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571624"/>
            <a:ext cx="8558436" cy="3915039"/>
          </a:xfrm>
        </p:spPr>
        <p:txBody>
          <a:bodyPr>
            <a:normAutofit lnSpcReduction="10000"/>
          </a:bodyPr>
          <a:lstStyle/>
          <a:p>
            <a:r>
              <a:rPr lang="cs-CZ" b="1" dirty="0" smtClean="0"/>
              <a:t>Zafungovaly pouze na kandidátních listinách </a:t>
            </a:r>
            <a:r>
              <a:rPr lang="cs-CZ" dirty="0" smtClean="0"/>
              <a:t>– s výjimkou Pardubického kraje všude 40%kvóta dodržena, nikde nekandidovalo více žen než mužů</a:t>
            </a:r>
          </a:p>
          <a:p>
            <a:r>
              <a:rPr lang="cs-CZ" b="1" dirty="0" smtClean="0"/>
              <a:t>Celkový podíl nominovaných žen byl 43 % </a:t>
            </a:r>
            <a:r>
              <a:rPr lang="cs-CZ" dirty="0" smtClean="0"/>
              <a:t>(v předchozích volbách pouze 24,5 %)</a:t>
            </a:r>
          </a:p>
          <a:p>
            <a:r>
              <a:rPr lang="cs-CZ" dirty="0" smtClean="0"/>
              <a:t>Ukázal se </a:t>
            </a:r>
            <a:r>
              <a:rPr lang="cs-CZ" b="1" dirty="0" smtClean="0"/>
              <a:t>limit</a:t>
            </a:r>
            <a:r>
              <a:rPr lang="cs-CZ" dirty="0" smtClean="0"/>
              <a:t> </a:t>
            </a:r>
            <a:r>
              <a:rPr lang="cs-CZ" b="1" dirty="0" smtClean="0"/>
              <a:t>opatření</a:t>
            </a:r>
            <a:r>
              <a:rPr lang="cs-CZ" dirty="0" smtClean="0"/>
              <a:t>, kdy </a:t>
            </a:r>
            <a:r>
              <a:rPr lang="cs-CZ" b="1" dirty="0" smtClean="0"/>
              <a:t>není</a:t>
            </a:r>
            <a:r>
              <a:rPr lang="cs-CZ" dirty="0" smtClean="0"/>
              <a:t> nijak </a:t>
            </a:r>
            <a:r>
              <a:rPr lang="cs-CZ" b="1" dirty="0" smtClean="0"/>
              <a:t>ošetřeno pořadí</a:t>
            </a:r>
            <a:r>
              <a:rPr lang="cs-CZ" dirty="0" smtClean="0"/>
              <a:t>, jen celkový podíl kandidátů a kandidátek</a:t>
            </a:r>
          </a:p>
        </p:txBody>
      </p:sp>
    </p:spTree>
    <p:extLst>
      <p:ext uri="{BB962C8B-B14F-4D97-AF65-F5344CB8AC3E}">
        <p14:creationId xmlns:p14="http://schemas.microsoft.com/office/powerpoint/2010/main" val="15518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Fórum 50 %">
      <a:dk1>
        <a:srgbClr val="00274C"/>
      </a:dk1>
      <a:lt1>
        <a:sysClr val="window" lastClr="FFFFFF"/>
      </a:lt1>
      <a:dk2>
        <a:srgbClr val="58585A"/>
      </a:dk2>
      <a:lt2>
        <a:srgbClr val="E7E6E6"/>
      </a:lt2>
      <a:accent1>
        <a:srgbClr val="00274C"/>
      </a:accent1>
      <a:accent2>
        <a:srgbClr val="E31519"/>
      </a:accent2>
      <a:accent3>
        <a:srgbClr val="58585A"/>
      </a:accent3>
      <a:accent4>
        <a:srgbClr val="FFC000"/>
      </a:accent4>
      <a:accent5>
        <a:srgbClr val="2E75B5"/>
      </a:accent5>
      <a:accent6>
        <a:srgbClr val="538135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1319</TotalTime>
  <Words>984</Words>
  <Application>Microsoft Office PowerPoint</Application>
  <PresentationFormat>Předvádění na obrazovce (4:3)</PresentationFormat>
  <Paragraphs>239</Paragraphs>
  <Slides>24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 Office</vt:lpstr>
      <vt:lpstr>Volby do zastupitelstev krajů a senátu 2016            z hlediska zastoupení žen</vt:lpstr>
      <vt:lpstr>Prezentace aplikace PowerPoint</vt:lpstr>
      <vt:lpstr>Prezentace aplikace PowerPoint</vt:lpstr>
      <vt:lpstr>Vývoj zastoupení žen v krajích</vt:lpstr>
      <vt:lpstr>Výsledky voleb v krajích</vt:lpstr>
      <vt:lpstr>Výsledky voleb dle krajů</vt:lpstr>
      <vt:lpstr>Kraje v číslech</vt:lpstr>
      <vt:lpstr>Výsledky podle stran</vt:lpstr>
      <vt:lpstr>Zafungovaly kvóty v ČSSD?</vt:lpstr>
      <vt:lpstr>Prezentace aplikace PowerPoint</vt:lpstr>
      <vt:lpstr>Efekt kvót v ČSSD</vt:lpstr>
      <vt:lpstr>Prezentace aplikace PowerPoint</vt:lpstr>
      <vt:lpstr>Nominace do Senátu 2016</vt:lpstr>
      <vt:lpstr>Výsledky 1. kola voleb</vt:lpstr>
      <vt:lpstr>Výsledky 1. kola dle obvodů</vt:lpstr>
      <vt:lpstr>Výsledky 2. kola voleb</vt:lpstr>
      <vt:lpstr>Výsledky 2. kola dle obvodů</vt:lpstr>
      <vt:lpstr>Kandidátky jednotlivých stran</vt:lpstr>
      <vt:lpstr>Porovnání navrhujících stran</vt:lpstr>
      <vt:lpstr>Vývoj zastoupení žen v Senátu</vt:lpstr>
      <vt:lpstr>Senát v novém složení</vt:lpstr>
      <vt:lpstr>Prezentace aplikace PowerPoint</vt:lpstr>
      <vt:lpstr>Prezentace aplikace PowerPoint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Fórum 50 %</dc:creator>
  <cp:lastModifiedBy>Pavlíček Michal</cp:lastModifiedBy>
  <cp:revision>87</cp:revision>
  <cp:lastPrinted>2016-10-18T14:00:50Z</cp:lastPrinted>
  <dcterms:created xsi:type="dcterms:W3CDTF">2015-04-07T08:25:06Z</dcterms:created>
  <dcterms:modified xsi:type="dcterms:W3CDTF">2016-11-09T14:57:04Z</dcterms:modified>
</cp:coreProperties>
</file>