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9" r:id="rId3"/>
    <p:sldId id="257" r:id="rId4"/>
    <p:sldId id="265" r:id="rId5"/>
    <p:sldId id="266" r:id="rId6"/>
    <p:sldId id="260" r:id="rId7"/>
    <p:sldId id="261" r:id="rId8"/>
    <p:sldId id="262" r:id="rId9"/>
    <p:sldId id="268" r:id="rId10"/>
    <p:sldId id="267" r:id="rId11"/>
    <p:sldId id="263" r:id="rId12"/>
    <p:sldId id="264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ucia Zachariášová JUDr." initials="LZ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7BFE1B-7CF9-4970-9987-7532A338BADF}" type="datetimeFigureOut">
              <a:rPr lang="cs-CZ" smtClean="0"/>
              <a:pPr/>
              <a:t>29.5.2012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16E7F7-CE36-4E3A-8432-4DD846BF45E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428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443B863-6A6A-4AD4-A730-589E37D15977}" type="slidenum">
              <a:rPr lang="cs-CZ"/>
              <a:pPr/>
              <a:t>4</a:t>
            </a:fld>
            <a:endParaRPr lang="cs-CZ"/>
          </a:p>
        </p:txBody>
      </p:sp>
      <p:sp>
        <p:nvSpPr>
          <p:cNvPr id="163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6E7F7-CE36-4E3A-8432-4DD846BF45E8}" type="slidenum">
              <a:rPr lang="cs-CZ" smtClean="0"/>
              <a:pPr/>
              <a:t>11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52EB-A153-4387-B006-E00ECCC1FDED}" type="datetimeFigureOut">
              <a:rPr lang="cs-CZ" smtClean="0"/>
              <a:pPr/>
              <a:t>29.5.2012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A9C0-B750-413C-9890-BEB8B5FAD4D1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52EB-A153-4387-B006-E00ECCC1FDED}" type="datetimeFigureOut">
              <a:rPr lang="cs-CZ" smtClean="0"/>
              <a:pPr/>
              <a:t>29.5.2012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A9C0-B750-413C-9890-BEB8B5FAD4D1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52EB-A153-4387-B006-E00ECCC1FDED}" type="datetimeFigureOut">
              <a:rPr lang="cs-CZ" smtClean="0"/>
              <a:pPr/>
              <a:t>29.5.2012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A9C0-B750-413C-9890-BEB8B5FAD4D1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52EB-A153-4387-B006-E00ECCC1FDED}" type="datetimeFigureOut">
              <a:rPr lang="cs-CZ" smtClean="0"/>
              <a:pPr/>
              <a:t>29.5.2012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A9C0-B750-413C-9890-BEB8B5FAD4D1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52EB-A153-4387-B006-E00ECCC1FDED}" type="datetimeFigureOut">
              <a:rPr lang="cs-CZ" smtClean="0"/>
              <a:pPr/>
              <a:t>29.5.2012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A9C0-B750-413C-9890-BEB8B5FAD4D1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52EB-A153-4387-B006-E00ECCC1FDED}" type="datetimeFigureOut">
              <a:rPr lang="cs-CZ" smtClean="0"/>
              <a:pPr/>
              <a:t>29.5.2012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A9C0-B750-413C-9890-BEB8B5FAD4D1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52EB-A153-4387-B006-E00ECCC1FDED}" type="datetimeFigureOut">
              <a:rPr lang="cs-CZ" smtClean="0"/>
              <a:pPr/>
              <a:t>29.5.2012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A9C0-B750-413C-9890-BEB8B5FAD4D1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52EB-A153-4387-B006-E00ECCC1FDED}" type="datetimeFigureOut">
              <a:rPr lang="cs-CZ" smtClean="0"/>
              <a:pPr/>
              <a:t>29.5.2012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A9C0-B750-413C-9890-BEB8B5FAD4D1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52EB-A153-4387-B006-E00ECCC1FDED}" type="datetimeFigureOut">
              <a:rPr lang="cs-CZ" smtClean="0"/>
              <a:pPr/>
              <a:t>29.5.2012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A9C0-B750-413C-9890-BEB8B5FAD4D1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52EB-A153-4387-B006-E00ECCC1FDED}" type="datetimeFigureOut">
              <a:rPr lang="cs-CZ" smtClean="0"/>
              <a:pPr/>
              <a:t>29.5.2012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A9C0-B750-413C-9890-BEB8B5FAD4D1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52EB-A153-4387-B006-E00ECCC1FDED}" type="datetimeFigureOut">
              <a:rPr lang="cs-CZ" smtClean="0"/>
              <a:pPr/>
              <a:t>29.5.2012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A9C0-B750-413C-9890-BEB8B5FAD4D1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952EB-A153-4387-B006-E00ECCC1FDED}" type="datetimeFigureOut">
              <a:rPr lang="cs-CZ" smtClean="0"/>
              <a:pPr/>
              <a:t>29.5.2012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6A9C0-B750-413C-9890-BEB8B5FAD4D1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916832"/>
            <a:ext cx="7772400" cy="2592288"/>
          </a:xfrm>
        </p:spPr>
        <p:txBody>
          <a:bodyPr>
            <a:normAutofit fontScale="90000"/>
          </a:bodyPr>
          <a:lstStyle/>
          <a:p>
            <a:r>
              <a:rPr lang="cs-CZ" sz="3600" dirty="0" smtClean="0"/>
              <a:t>Muži a rovnost žen a mužů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smtClean="0"/>
              <a:t>Pracovní skupina </a:t>
            </a:r>
            <a:br>
              <a:rPr lang="cs-CZ" dirty="0" smtClean="0"/>
            </a:br>
            <a:r>
              <a:rPr lang="cs-CZ" dirty="0" smtClean="0"/>
              <a:t>Rady vlády ČR pro rovné příležitosti</a:t>
            </a:r>
            <a:br>
              <a:rPr lang="cs-CZ" dirty="0" smtClean="0"/>
            </a:br>
            <a:r>
              <a:rPr lang="cs-CZ" dirty="0" smtClean="0"/>
              <a:t>žen a mužů</a:t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sz="2700" dirty="0" smtClean="0"/>
              <a:t>Martin Jára, LOM </a:t>
            </a:r>
            <a:endParaRPr lang="cs-CZ" sz="27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996952"/>
            <a:ext cx="6400800" cy="1656184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cs-CZ" sz="6500" dirty="0" smtClean="0"/>
              <a:t/>
            </a:r>
            <a:br>
              <a:rPr lang="cs-CZ" sz="6500" dirty="0" smtClean="0"/>
            </a:br>
            <a:r>
              <a:rPr lang="cs-CZ" sz="6500" dirty="0" smtClean="0"/>
              <a:t/>
            </a:r>
            <a:br>
              <a:rPr lang="cs-CZ" sz="6500" dirty="0" smtClean="0"/>
            </a:br>
            <a:endParaRPr lang="cs-CZ" sz="6500" dirty="0" smtClean="0"/>
          </a:p>
          <a:p>
            <a:endParaRPr lang="cs-CZ" sz="4000" dirty="0" smtClean="0"/>
          </a:p>
        </p:txBody>
      </p:sp>
      <p:pic>
        <p:nvPicPr>
          <p:cNvPr id="4" name="Obrázek 3" descr="LOM_logo_RG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4437112"/>
            <a:ext cx="1601627" cy="1440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Formální zakotvení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dirty="0" smtClean="0"/>
              <a:t>→ Pracovní skupina při Radě vlády</a:t>
            </a:r>
          </a:p>
          <a:p>
            <a:pPr>
              <a:buNone/>
            </a:pPr>
            <a:r>
              <a:rPr lang="cs-CZ" dirty="0" smtClean="0"/>
              <a:t>→ Stálý tým do 10 členek/členů </a:t>
            </a:r>
            <a:br>
              <a:rPr lang="cs-CZ" dirty="0" smtClean="0"/>
            </a:br>
            <a:r>
              <a:rPr lang="cs-CZ" dirty="0" smtClean="0"/>
              <a:t> z akademického a neziskového sektoru </a:t>
            </a:r>
            <a:br>
              <a:rPr lang="cs-CZ" dirty="0" smtClean="0"/>
            </a:br>
            <a:r>
              <a:rPr lang="cs-CZ" dirty="0" smtClean="0"/>
              <a:t> (+ hostující experti/expertky) </a:t>
            </a:r>
          </a:p>
          <a:p>
            <a:pPr>
              <a:buNone/>
            </a:pPr>
            <a:r>
              <a:rPr lang="cs-CZ" dirty="0" smtClean="0"/>
              <a:t>→ Střídání ve vedení </a:t>
            </a:r>
          </a:p>
          <a:p>
            <a:pPr>
              <a:buNone/>
            </a:pPr>
            <a:r>
              <a:rPr lang="cs-CZ" dirty="0" smtClean="0"/>
              <a:t>→ Setkání 2-4x do roka</a:t>
            </a:r>
          </a:p>
          <a:p>
            <a:pPr>
              <a:buNone/>
            </a:pPr>
            <a:r>
              <a:rPr lang="cs-CZ" dirty="0" smtClean="0"/>
              <a:t>→ Plán práce na období září 2012 – 2013 </a:t>
            </a:r>
            <a:endParaRPr lang="cs-C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Příklady témat v pracovní skupině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cs-CZ" sz="4200" dirty="0" smtClean="0"/>
              <a:t>Aktivní otcovství</a:t>
            </a:r>
          </a:p>
          <a:p>
            <a:pPr>
              <a:buNone/>
            </a:pPr>
            <a:r>
              <a:rPr lang="cs-CZ" dirty="0" smtClean="0"/>
              <a:t>Rodičovská, otcovská                                                              </a:t>
            </a:r>
            <a:r>
              <a:rPr lang="cs-CZ" sz="4200" dirty="0" smtClean="0"/>
              <a:t>Muži a trh práce</a:t>
            </a:r>
          </a:p>
          <a:p>
            <a:pPr>
              <a:buNone/>
            </a:pPr>
            <a:r>
              <a:rPr lang="cs-CZ" dirty="0" smtClean="0"/>
              <a:t>Střídavá výchova                                                                      </a:t>
            </a:r>
            <a:r>
              <a:rPr lang="cs-CZ" sz="3600" dirty="0" smtClean="0"/>
              <a:t>Mužské a ženské profese </a:t>
            </a:r>
          </a:p>
          <a:p>
            <a:pPr>
              <a:buNone/>
            </a:pPr>
            <a:r>
              <a:rPr lang="cs-CZ" sz="2300" dirty="0" smtClean="0"/>
              <a:t>Poplatky za účast u porodu</a:t>
            </a:r>
          </a:p>
          <a:p>
            <a:pPr>
              <a:buNone/>
            </a:pPr>
            <a:r>
              <a:rPr lang="cs-CZ" dirty="0" smtClean="0"/>
              <a:t>                                                                         </a:t>
            </a:r>
            <a:r>
              <a:rPr lang="cs-CZ" sz="4200" dirty="0" smtClean="0"/>
              <a:t>Mužské zdraví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600" dirty="0" smtClean="0"/>
              <a:t>                                                             Primární prevence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                                                                   </a:t>
            </a:r>
            <a:r>
              <a:rPr lang="cs-CZ" sz="2600" dirty="0" smtClean="0"/>
              <a:t>Asistovaná reprodukce</a:t>
            </a:r>
          </a:p>
          <a:p>
            <a:pPr>
              <a:buNone/>
            </a:pPr>
            <a:r>
              <a:rPr lang="cs-CZ" dirty="0" smtClean="0"/>
              <a:t>      </a:t>
            </a:r>
            <a:r>
              <a:rPr lang="cs-CZ" sz="4600" dirty="0" smtClean="0"/>
              <a:t>Násilí </a:t>
            </a:r>
            <a:br>
              <a:rPr lang="cs-CZ" sz="4600" dirty="0" smtClean="0"/>
            </a:br>
            <a:r>
              <a:rPr lang="cs-CZ" sz="3600" dirty="0" smtClean="0"/>
              <a:t>Agresivita ve veřejném prostoru                   </a:t>
            </a:r>
            <a:br>
              <a:rPr lang="cs-CZ" sz="3600" dirty="0" smtClean="0"/>
            </a:br>
            <a:r>
              <a:rPr lang="cs-CZ" sz="3600" dirty="0" smtClean="0"/>
              <a:t>Domácí násilí </a:t>
            </a:r>
            <a:r>
              <a:rPr lang="cs-CZ" sz="3400" dirty="0" smtClean="0"/>
              <a:t/>
            </a:r>
            <a:br>
              <a:rPr lang="cs-CZ" sz="3400" dirty="0" smtClean="0"/>
            </a:br>
            <a:r>
              <a:rPr lang="cs-CZ" sz="3400" dirty="0" smtClean="0"/>
              <a:t/>
            </a:r>
            <a:br>
              <a:rPr lang="cs-CZ" sz="3400" dirty="0" smtClean="0"/>
            </a:br>
            <a:r>
              <a:rPr lang="cs-CZ" sz="3400" dirty="0" smtClean="0"/>
              <a:t> </a:t>
            </a:r>
            <a:r>
              <a:rPr lang="cs-CZ" sz="4600" dirty="0" smtClean="0"/>
              <a:t/>
            </a:r>
            <a:br>
              <a:rPr lang="cs-CZ" sz="4600" dirty="0" smtClean="0"/>
            </a:br>
            <a:r>
              <a:rPr lang="cs-CZ" dirty="0" smtClean="0"/>
              <a:t>                                                              </a:t>
            </a:r>
            <a:r>
              <a:rPr lang="cs-CZ" sz="4200" dirty="0" smtClean="0"/>
              <a:t>Muži v systému vzdělávání</a:t>
            </a:r>
            <a:br>
              <a:rPr lang="cs-CZ" sz="4200" dirty="0" smtClean="0"/>
            </a:br>
            <a:r>
              <a:rPr lang="cs-CZ" sz="4200" dirty="0" smtClean="0"/>
              <a:t>                                                 </a:t>
            </a:r>
            <a:r>
              <a:rPr lang="cs-CZ" sz="3600" dirty="0" smtClean="0"/>
              <a:t>Učitelé v MŠ a ZŠ</a:t>
            </a:r>
            <a:br>
              <a:rPr lang="cs-CZ" sz="3600" dirty="0" smtClean="0"/>
            </a:br>
            <a:r>
              <a:rPr lang="cs-CZ" sz="4200" dirty="0" smtClean="0"/>
              <a:t/>
            </a:r>
            <a:br>
              <a:rPr lang="cs-CZ" sz="4200" dirty="0" smtClean="0"/>
            </a:br>
            <a:r>
              <a:rPr lang="cs-CZ" sz="4200" dirty="0" smtClean="0"/>
              <a:t>                                                   </a:t>
            </a:r>
          </a:p>
          <a:p>
            <a:pPr>
              <a:buNone/>
            </a:pPr>
            <a:endParaRPr lang="cs-CZ" sz="42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mtClean="0"/>
              <a:t>Perspektiva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22.5.2012: Velení britské válečné lodi převzala</a:t>
            </a:r>
          </a:p>
          <a:p>
            <a:pPr>
              <a:buNone/>
            </a:pPr>
            <a:r>
              <a:rPr lang="cs-CZ" dirty="0" smtClean="0"/>
              <a:t>poprvé v historii žena… a muži se radují </a:t>
            </a:r>
          </a:p>
          <a:p>
            <a:pPr>
              <a:buNone/>
            </a:pPr>
            <a:endParaRPr lang="cs-CZ" dirty="0"/>
          </a:p>
        </p:txBody>
      </p:sp>
      <p:pic>
        <p:nvPicPr>
          <p:cNvPr id="4" name="Obrázek 3" descr="bez názvu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2924944"/>
            <a:ext cx="4505500" cy="280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Evropa a svět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cs-CZ" dirty="0" smtClean="0"/>
              <a:t>→ Zapojení mužů do prosazování </a:t>
            </a:r>
            <a:r>
              <a:rPr lang="cs-CZ" dirty="0" err="1" smtClean="0"/>
              <a:t>genderové</a:t>
            </a:r>
            <a:r>
              <a:rPr lang="cs-CZ" dirty="0" smtClean="0"/>
              <a:t> rovnosti je jednou z priorit EU Strategie pro rovnost žen a mužů 2010-2015</a:t>
            </a:r>
          </a:p>
          <a:p>
            <a:pPr>
              <a:buNone/>
            </a:pPr>
            <a:r>
              <a:rPr lang="cs-CZ" dirty="0" smtClean="0"/>
              <a:t>→ Evropská komise, mj. Study on </a:t>
            </a:r>
            <a:r>
              <a:rPr lang="cs-CZ" dirty="0" err="1" smtClean="0"/>
              <a:t>the</a:t>
            </a:r>
            <a:r>
              <a:rPr lang="cs-CZ" dirty="0" smtClean="0"/>
              <a:t> Role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Men</a:t>
            </a:r>
            <a:r>
              <a:rPr lang="cs-CZ" dirty="0" smtClean="0"/>
              <a:t> in </a:t>
            </a:r>
            <a:r>
              <a:rPr lang="cs-CZ" dirty="0" err="1" smtClean="0"/>
              <a:t>Gender</a:t>
            </a:r>
            <a:r>
              <a:rPr lang="cs-CZ" dirty="0" smtClean="0"/>
              <a:t> </a:t>
            </a:r>
            <a:r>
              <a:rPr lang="cs-CZ" dirty="0" err="1" smtClean="0"/>
              <a:t>Equality</a:t>
            </a:r>
            <a:endParaRPr lang="cs-CZ" dirty="0" smtClean="0"/>
          </a:p>
          <a:p>
            <a:pPr>
              <a:buNone/>
            </a:pPr>
            <a:r>
              <a:rPr lang="cs-CZ" dirty="0" smtClean="0"/>
              <a:t>→ NGO s orientací na RP žen</a:t>
            </a:r>
            <a:br>
              <a:rPr lang="cs-CZ" dirty="0" smtClean="0"/>
            </a:br>
            <a:r>
              <a:rPr lang="cs-CZ" dirty="0" smtClean="0"/>
              <a:t>a mužů… aliance </a:t>
            </a:r>
            <a:r>
              <a:rPr lang="en-US" dirty="0" err="1" smtClean="0"/>
              <a:t>MenEngage</a:t>
            </a:r>
            <a:r>
              <a:rPr lang="cs-CZ" dirty="0" smtClean="0"/>
              <a:t>  </a:t>
            </a:r>
          </a:p>
          <a:p>
            <a:pPr>
              <a:buNone/>
            </a:pPr>
            <a:r>
              <a:rPr lang="cs-CZ" dirty="0" smtClean="0"/>
              <a:t>→ Mužské NGO / projekty s orientací na konkrétní témata…  </a:t>
            </a:r>
            <a:r>
              <a:rPr lang="cs-CZ" dirty="0" err="1" smtClean="0"/>
              <a:t>Men</a:t>
            </a:r>
            <a:r>
              <a:rPr lang="cs-CZ" dirty="0" smtClean="0"/>
              <a:t> </a:t>
            </a:r>
            <a:r>
              <a:rPr lang="cs-CZ" dirty="0" err="1" smtClean="0"/>
              <a:t>Stopping</a:t>
            </a:r>
            <a:r>
              <a:rPr lang="cs-CZ" dirty="0" smtClean="0"/>
              <a:t> </a:t>
            </a:r>
            <a:r>
              <a:rPr lang="cs-CZ" dirty="0" err="1" smtClean="0"/>
              <a:t>Violence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/>
          </a:p>
        </p:txBody>
      </p:sp>
      <p:pic>
        <p:nvPicPr>
          <p:cNvPr id="4" name="Obrázek 3" descr="top_log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3573016"/>
            <a:ext cx="2695575" cy="11906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Výchozí situace v ČR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cs-CZ" sz="9600" dirty="0" smtClean="0"/>
              <a:t>→ Rovnost žen a mužů se v ČR stereotypně vnímá jako</a:t>
            </a:r>
          </a:p>
          <a:p>
            <a:pPr>
              <a:buNone/>
            </a:pPr>
            <a:r>
              <a:rPr lang="cs-CZ" sz="9600" dirty="0" smtClean="0"/>
              <a:t>    feministická agenda, resp. jako agenda žen a jejich organizací</a:t>
            </a:r>
          </a:p>
          <a:p>
            <a:pPr>
              <a:buNone/>
            </a:pPr>
            <a:endParaRPr lang="cs-CZ" sz="9600" dirty="0" smtClean="0"/>
          </a:p>
          <a:p>
            <a:pPr>
              <a:buNone/>
            </a:pPr>
            <a:r>
              <a:rPr lang="cs-CZ" sz="9600" dirty="0" smtClean="0"/>
              <a:t>→  Muži mají v lepším případě rezervované postoje a chybí jim motivace se programově zapojit , ačkoli názorově jsou progresivní (viz výzkum Táto, jak na to 2011)</a:t>
            </a:r>
          </a:p>
          <a:p>
            <a:pPr>
              <a:buNone/>
            </a:pPr>
            <a:r>
              <a:rPr lang="cs-CZ" sz="9600" dirty="0" smtClean="0"/>
              <a:t/>
            </a:r>
            <a:br>
              <a:rPr lang="cs-CZ" sz="9600" dirty="0" smtClean="0"/>
            </a:br>
            <a:endParaRPr lang="cs-CZ" sz="9600" dirty="0" smtClean="0"/>
          </a:p>
          <a:p>
            <a:pPr>
              <a:buNone/>
            </a:pPr>
            <a:r>
              <a:rPr lang="cs-CZ" sz="9600" dirty="0" smtClean="0"/>
              <a:t>     </a:t>
            </a:r>
            <a:r>
              <a:rPr lang="cs-CZ" sz="9600" i="1" dirty="0" smtClean="0"/>
              <a:t>Kolik žen a kolik mužů v ČR ví,</a:t>
            </a:r>
            <a:br>
              <a:rPr lang="cs-CZ" sz="9600" i="1" dirty="0" smtClean="0"/>
            </a:br>
            <a:r>
              <a:rPr lang="cs-CZ" sz="9600" i="1" dirty="0" smtClean="0"/>
              <a:t>kdy je Mezinárodní </a:t>
            </a:r>
            <a:br>
              <a:rPr lang="cs-CZ" sz="9600" i="1" dirty="0" smtClean="0"/>
            </a:br>
            <a:r>
              <a:rPr lang="cs-CZ" sz="9600" i="1" dirty="0" smtClean="0"/>
              <a:t>den rovnosti žen a mužů?   </a:t>
            </a:r>
            <a:endParaRPr lang="cs-CZ" sz="7400" i="1" dirty="0" smtClean="0"/>
          </a:p>
          <a:p>
            <a:pPr algn="ctr">
              <a:buNone/>
            </a:pPr>
            <a:r>
              <a:rPr lang="cs-CZ" sz="7400" dirty="0" smtClean="0"/>
              <a:t> </a:t>
            </a:r>
          </a:p>
          <a:p>
            <a:pPr algn="ctr">
              <a:buNone/>
            </a:pPr>
            <a:endParaRPr lang="cs-CZ" sz="7400" dirty="0" smtClean="0"/>
          </a:p>
          <a:p>
            <a:pPr>
              <a:buNone/>
            </a:pPr>
            <a:endParaRPr lang="cs-CZ" sz="7400" dirty="0" smtClean="0"/>
          </a:p>
          <a:p>
            <a:pPr>
              <a:buNone/>
            </a:pPr>
            <a:endParaRPr lang="cs-CZ" dirty="0" smtClean="0"/>
          </a:p>
        </p:txBody>
      </p:sp>
      <p:pic>
        <p:nvPicPr>
          <p:cNvPr id="4" name="Obrázek 3" descr="bb9b9f64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4077072"/>
            <a:ext cx="1195477" cy="1584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cs-CZ" sz="4400"/>
              <a:t>Cílový stav v ČR 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cs-CZ" sz="3200" dirty="0" smtClean="0">
                <a:solidFill>
                  <a:srgbClr val="000000"/>
                </a:solidFill>
                <a:latin typeface="Calibri" charset="0"/>
              </a:rPr>
              <a:t>Muži se přímo podílejí na uplatňování </a:t>
            </a:r>
            <a:r>
              <a:rPr lang="cs-CZ" sz="3200" dirty="0">
                <a:solidFill>
                  <a:srgbClr val="000000"/>
                </a:solidFill>
                <a:latin typeface="Calibri" charset="0"/>
              </a:rPr>
              <a:t>RP žen a </a:t>
            </a:r>
            <a:r>
              <a:rPr lang="cs-CZ" sz="3200" dirty="0" smtClean="0">
                <a:solidFill>
                  <a:srgbClr val="000000"/>
                </a:solidFill>
                <a:latin typeface="Calibri" charset="0"/>
              </a:rPr>
              <a:t>mužů včetně otázek diskriminace žen </a:t>
            </a:r>
            <a:endParaRPr lang="cs-CZ" sz="3200" dirty="0">
              <a:solidFill>
                <a:srgbClr val="000000"/>
              </a:solidFill>
              <a:latin typeface="Calibri" charset="0"/>
            </a:endParaRPr>
          </a:p>
          <a:p>
            <a:pPr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cs-CZ" sz="2400" dirty="0" smtClean="0">
                <a:solidFill>
                  <a:srgbClr val="000000"/>
                </a:solidFill>
                <a:latin typeface="Calibri" charset="0"/>
              </a:rPr>
              <a:t>První kroky: </a:t>
            </a:r>
            <a:br>
              <a:rPr lang="cs-CZ" sz="2400" dirty="0" smtClean="0">
                <a:solidFill>
                  <a:srgbClr val="000000"/>
                </a:solidFill>
                <a:latin typeface="Calibri" charset="0"/>
              </a:rPr>
            </a:br>
            <a:r>
              <a:rPr lang="cs-CZ" sz="2400" dirty="0" smtClean="0">
                <a:solidFill>
                  <a:srgbClr val="000000"/>
                </a:solidFill>
                <a:latin typeface="Calibri" charset="0"/>
              </a:rPr>
              <a:t>→ RP žen a mužů patří k poslání  NGO s cílovou skupinou muži </a:t>
            </a:r>
          </a:p>
          <a:p>
            <a:pPr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cs-CZ" sz="2400" dirty="0" smtClean="0">
                <a:solidFill>
                  <a:srgbClr val="000000"/>
                </a:solidFill>
                <a:latin typeface="Calibri" charset="0"/>
              </a:rPr>
              <a:t>→ Agendu </a:t>
            </a:r>
            <a:r>
              <a:rPr lang="cs-CZ" sz="2400" dirty="0">
                <a:solidFill>
                  <a:srgbClr val="000000"/>
                </a:solidFill>
                <a:latin typeface="Calibri" charset="0"/>
              </a:rPr>
              <a:t>RP žen a mužů zaštiťují / </a:t>
            </a:r>
            <a:r>
              <a:rPr lang="cs-CZ" sz="2400" dirty="0" smtClean="0">
                <a:solidFill>
                  <a:srgbClr val="000000"/>
                </a:solidFill>
                <a:latin typeface="Calibri" charset="0"/>
              </a:rPr>
              <a:t>prosazují</a:t>
            </a:r>
            <a:br>
              <a:rPr lang="cs-CZ" sz="2400" dirty="0" smtClean="0">
                <a:solidFill>
                  <a:srgbClr val="000000"/>
                </a:solidFill>
                <a:latin typeface="Calibri" charset="0"/>
              </a:rPr>
            </a:br>
            <a:r>
              <a:rPr lang="cs-CZ" sz="2400" dirty="0" smtClean="0">
                <a:solidFill>
                  <a:srgbClr val="000000"/>
                </a:solidFill>
                <a:latin typeface="Calibri" charset="0"/>
              </a:rPr>
              <a:t>     politici</a:t>
            </a:r>
            <a:r>
              <a:rPr lang="cs-CZ" sz="2400" dirty="0">
                <a:solidFill>
                  <a:srgbClr val="000000"/>
                </a:solidFill>
                <a:latin typeface="Calibri" charset="0"/>
              </a:rPr>
              <a:t>, </a:t>
            </a:r>
            <a:r>
              <a:rPr lang="cs-CZ" sz="2400" dirty="0" smtClean="0">
                <a:solidFill>
                  <a:srgbClr val="000000"/>
                </a:solidFill>
                <a:latin typeface="Calibri" charset="0"/>
              </a:rPr>
              <a:t> ekonomové</a:t>
            </a:r>
            <a:r>
              <a:rPr lang="cs-CZ" sz="2400" dirty="0">
                <a:solidFill>
                  <a:srgbClr val="000000"/>
                </a:solidFill>
                <a:latin typeface="Calibri" charset="0"/>
              </a:rPr>
              <a:t>, podnikatelé, umělci… </a:t>
            </a:r>
            <a:r>
              <a:rPr lang="cs-CZ" sz="2400" dirty="0" smtClean="0">
                <a:solidFill>
                  <a:srgbClr val="000000"/>
                </a:solidFill>
                <a:latin typeface="Calibri" charset="0"/>
              </a:rPr>
              <a:t>*</a:t>
            </a:r>
          </a:p>
          <a:p>
            <a:pPr hangingPunct="1">
              <a:lnSpc>
                <a:spcPct val="100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cs-CZ" sz="3200" dirty="0" smtClean="0">
                <a:solidFill>
                  <a:srgbClr val="000000"/>
                </a:solidFill>
                <a:latin typeface="Calibri" charset="0"/>
              </a:rPr>
              <a:t>      </a:t>
            </a:r>
            <a:endParaRPr lang="cs-CZ" sz="1400" dirty="0">
              <a:solidFill>
                <a:srgbClr val="000000"/>
              </a:solidFill>
              <a:latin typeface="Calibri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653136"/>
            <a:ext cx="1008257" cy="1440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4653136"/>
            <a:ext cx="1137780" cy="1440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4653136"/>
            <a:ext cx="1008257" cy="1440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088" y="4653136"/>
            <a:ext cx="1008258" cy="1440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76256" y="4653136"/>
            <a:ext cx="1008257" cy="1440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Pracovní skupina při Radě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→ Advokát změny (zdroj argumentace a postupů </a:t>
            </a:r>
            <a:br>
              <a:rPr lang="cs-CZ" dirty="0" smtClean="0"/>
            </a:br>
            <a:r>
              <a:rPr lang="cs-CZ" dirty="0" smtClean="0"/>
              <a:t> bez rozhodovací pravomoci)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→ Reálný i symbolický význam pro integraci mužů</a:t>
            </a:r>
            <a:br>
              <a:rPr lang="cs-CZ" dirty="0" smtClean="0"/>
            </a:br>
            <a:r>
              <a:rPr lang="cs-CZ" dirty="0" smtClean="0"/>
              <a:t> do agendy RP 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→ Partner pro podobné iniciativy v zemích EU</a:t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endParaRPr lang="cs-CZ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Příprava pracovní skupiny 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cs-CZ" dirty="0" smtClean="0"/>
              <a:t>→ Červen 2011 workshop na Úřadu vlády ČR</a:t>
            </a:r>
          </a:p>
          <a:p>
            <a:pPr>
              <a:buNone/>
            </a:pPr>
            <a:r>
              <a:rPr lang="cs-CZ" dirty="0" smtClean="0"/>
              <a:t>→ Rezignace na patriarchální model</a:t>
            </a:r>
          </a:p>
          <a:p>
            <a:pPr>
              <a:buNone/>
            </a:pPr>
            <a:r>
              <a:rPr lang="cs-CZ" dirty="0" smtClean="0"/>
              <a:t>→ Smíšená expertní skupina</a:t>
            </a:r>
          </a:p>
          <a:p>
            <a:pPr>
              <a:buNone/>
            </a:pPr>
            <a:r>
              <a:rPr lang="cs-CZ" dirty="0" smtClean="0"/>
              <a:t>→ Základ skupiny (</a:t>
            </a:r>
            <a:r>
              <a:rPr lang="cs-CZ" sz="2600" dirty="0" smtClean="0"/>
              <a:t>Iva Šmídová, Lukáš Sedláček, </a:t>
            </a:r>
            <a:br>
              <a:rPr lang="cs-CZ" sz="2600" dirty="0" smtClean="0"/>
            </a:br>
            <a:r>
              <a:rPr lang="cs-CZ" sz="2600" dirty="0" smtClean="0"/>
              <a:t> Hana Maříková, Martin </a:t>
            </a:r>
            <a:r>
              <a:rPr lang="cs-CZ" sz="2600" dirty="0" err="1" smtClean="0"/>
              <a:t>Fafejta</a:t>
            </a:r>
            <a:r>
              <a:rPr lang="cs-CZ" sz="2600" dirty="0" smtClean="0"/>
              <a:t>, Ivan </a:t>
            </a:r>
            <a:r>
              <a:rPr lang="cs-CZ" sz="2600" dirty="0" err="1" smtClean="0"/>
              <a:t>Vodochodský</a:t>
            </a:r>
            <a:r>
              <a:rPr lang="cs-CZ" sz="2600" dirty="0" smtClean="0"/>
              <a:t>…) </a:t>
            </a:r>
            <a:r>
              <a:rPr lang="cs-CZ" dirty="0" smtClean="0"/>
              <a:t> </a:t>
            </a:r>
          </a:p>
          <a:p>
            <a:pPr>
              <a:buNone/>
            </a:pPr>
            <a:r>
              <a:rPr lang="cs-CZ" dirty="0" smtClean="0"/>
              <a:t>→ Brainstorming témat I</a:t>
            </a:r>
            <a:br>
              <a:rPr lang="cs-CZ" dirty="0" smtClean="0"/>
            </a:br>
            <a:endParaRPr lang="cs-CZ" dirty="0" smtClean="0"/>
          </a:p>
          <a:p>
            <a:pPr>
              <a:buNone/>
            </a:pPr>
            <a:r>
              <a:rPr lang="cs-CZ" dirty="0" smtClean="0"/>
              <a:t>+ Podpora zmocněnkyně pro lidská práva,</a:t>
            </a:r>
          </a:p>
          <a:p>
            <a:pPr>
              <a:buNone/>
            </a:pPr>
            <a:r>
              <a:rPr lang="cs-CZ" dirty="0" smtClean="0"/>
              <a:t>    Moniky Šimůnkové 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Příprava pracovní skupiny II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→ Říjen 2011, 2. workshop na Úřadu vlády ČR</a:t>
            </a:r>
          </a:p>
          <a:p>
            <a:pPr>
              <a:buNone/>
            </a:pPr>
            <a:r>
              <a:rPr lang="cs-CZ" dirty="0" smtClean="0"/>
              <a:t>→ Prezentace </a:t>
            </a:r>
            <a:r>
              <a:rPr lang="cs-CZ" dirty="0" err="1" smtClean="0"/>
              <a:t>Fatherhood</a:t>
            </a:r>
            <a:r>
              <a:rPr lang="cs-CZ" dirty="0" smtClean="0"/>
              <a:t> Institute (VB)</a:t>
            </a:r>
            <a:br>
              <a:rPr lang="cs-CZ" dirty="0" smtClean="0"/>
            </a:br>
            <a:r>
              <a:rPr lang="cs-CZ" dirty="0" smtClean="0"/>
              <a:t> </a:t>
            </a:r>
            <a:r>
              <a:rPr lang="cs-CZ" dirty="0" err="1" smtClean="0"/>
              <a:t>Reform</a:t>
            </a:r>
            <a:r>
              <a:rPr lang="cs-CZ" dirty="0" smtClean="0"/>
              <a:t> (Norsko) ohledně aktivního otcovství</a:t>
            </a:r>
            <a:br>
              <a:rPr lang="cs-CZ" dirty="0" smtClean="0"/>
            </a:br>
            <a:r>
              <a:rPr lang="cs-CZ" dirty="0" smtClean="0"/>
              <a:t> a prosazování RP žen a mužů</a:t>
            </a:r>
          </a:p>
          <a:p>
            <a:pPr>
              <a:buNone/>
            </a:pPr>
            <a:r>
              <a:rPr lang="cs-CZ" dirty="0" smtClean="0"/>
              <a:t>→ Brainstorming témat II</a:t>
            </a:r>
          </a:p>
          <a:p>
            <a:pPr>
              <a:buNone/>
            </a:pPr>
            <a:r>
              <a:rPr lang="cs-CZ" dirty="0" smtClean="0"/>
              <a:t>→ Konec přípravné fáze: žádost o vznik skupiny</a:t>
            </a:r>
            <a:br>
              <a:rPr lang="cs-CZ" dirty="0" smtClean="0"/>
            </a:br>
            <a:r>
              <a:rPr lang="cs-CZ" dirty="0" smtClean="0"/>
              <a:t> na Radě vlády ČR pro RP žen a mužů</a:t>
            </a:r>
            <a:endParaRPr lang="cs-C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Poslání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cs-CZ" dirty="0" smtClean="0"/>
              <a:t>→ Změna stereotypního přístupu mužů k RP a ženskému hnutí a feminismu</a:t>
            </a:r>
          </a:p>
          <a:p>
            <a:pPr>
              <a:buNone/>
            </a:pPr>
            <a:r>
              <a:rPr lang="cs-CZ" dirty="0" smtClean="0"/>
              <a:t>→ Kritická reflexe účasti mužů v RP žen a mužů</a:t>
            </a:r>
            <a:br>
              <a:rPr lang="cs-CZ" dirty="0" smtClean="0"/>
            </a:br>
            <a:r>
              <a:rPr lang="cs-CZ" dirty="0" smtClean="0"/>
              <a:t> v ČR i zahraničí a tipy pro její podporu  </a:t>
            </a:r>
          </a:p>
          <a:p>
            <a:pPr>
              <a:buNone/>
            </a:pPr>
            <a:r>
              <a:rPr lang="cs-CZ" dirty="0" smtClean="0"/>
              <a:t>→ Kategorizace témat v kontextu RP žen a mužů</a:t>
            </a:r>
            <a:br>
              <a:rPr lang="cs-CZ" dirty="0" smtClean="0"/>
            </a:br>
            <a:r>
              <a:rPr lang="cs-CZ" dirty="0" smtClean="0"/>
              <a:t> včetně podnětů pro Radu</a:t>
            </a:r>
          </a:p>
          <a:p>
            <a:pPr>
              <a:buNone/>
            </a:pPr>
            <a:r>
              <a:rPr lang="cs-CZ" dirty="0" smtClean="0"/>
              <a:t>→ Expertní stanoviska na základě požadavku</a:t>
            </a:r>
          </a:p>
          <a:p>
            <a:pPr>
              <a:buNone/>
            </a:pPr>
            <a:r>
              <a:rPr lang="cs-CZ" dirty="0" smtClean="0"/>
              <a:t>     Rady</a:t>
            </a:r>
          </a:p>
          <a:p>
            <a:pPr>
              <a:buNone/>
            </a:pPr>
            <a:r>
              <a:rPr lang="cs-CZ" dirty="0" smtClean="0"/>
              <a:t>→ …  </a:t>
            </a:r>
            <a:br>
              <a:rPr lang="cs-CZ" dirty="0" smtClean="0"/>
            </a:br>
            <a:endParaRPr lang="cs-CZ" dirty="0" smtClean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Rizika a </a:t>
            </a:r>
            <a:r>
              <a:rPr lang="cs-CZ" smtClean="0"/>
              <a:t>jejich prevence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cs-CZ" sz="2800" dirty="0" smtClean="0"/>
              <a:t>→ Iniciativa pro již privilegované </a:t>
            </a:r>
          </a:p>
          <a:p>
            <a:pPr>
              <a:buNone/>
            </a:pPr>
            <a:r>
              <a:rPr lang="cs-CZ" sz="2400" dirty="0" smtClean="0"/>
              <a:t>X  pracovní skupina jako dočasná pozitivní akce </a:t>
            </a:r>
          </a:p>
          <a:p>
            <a:pPr>
              <a:buNone/>
            </a:pPr>
            <a:endParaRPr lang="cs-CZ" sz="2400" dirty="0" smtClean="0"/>
          </a:p>
          <a:p>
            <a:pPr>
              <a:buNone/>
            </a:pPr>
            <a:r>
              <a:rPr lang="cs-CZ" sz="2800" dirty="0" smtClean="0"/>
              <a:t>→ Preference diskriminace mužů </a:t>
            </a:r>
          </a:p>
          <a:p>
            <a:pPr>
              <a:buNone/>
            </a:pPr>
            <a:r>
              <a:rPr lang="cs-CZ" sz="2400" dirty="0" smtClean="0"/>
              <a:t>X  smíšená pracovní skupina včetně rotace ve vedení </a:t>
            </a:r>
          </a:p>
          <a:p>
            <a:pPr>
              <a:buNone/>
            </a:pPr>
            <a:r>
              <a:rPr lang="cs-CZ" sz="2400" dirty="0" smtClean="0"/>
              <a:t> X reporty na Radě </a:t>
            </a:r>
          </a:p>
          <a:p>
            <a:pPr>
              <a:buNone/>
            </a:pPr>
            <a:endParaRPr lang="cs-CZ" sz="2400" dirty="0" smtClean="0"/>
          </a:p>
          <a:p>
            <a:pPr>
              <a:buNone/>
            </a:pPr>
            <a:r>
              <a:rPr lang="cs-CZ" sz="3000" dirty="0" smtClean="0"/>
              <a:t>→ Uzavřená iniciativa brzdící dialog </a:t>
            </a:r>
          </a:p>
          <a:p>
            <a:pPr>
              <a:buNone/>
            </a:pPr>
            <a:r>
              <a:rPr lang="cs-CZ" sz="2400" dirty="0" smtClean="0"/>
              <a:t>X  pravidelná diskuse na Radě i s reprezentanty/</a:t>
            </a:r>
            <a:r>
              <a:rPr lang="cs-CZ" sz="2400" dirty="0" err="1" smtClean="0"/>
              <a:t>kami</a:t>
            </a:r>
            <a:r>
              <a:rPr lang="cs-CZ" sz="2400" dirty="0" smtClean="0"/>
              <a:t>  Výborů </a:t>
            </a:r>
          </a:p>
          <a:p>
            <a:pPr>
              <a:buNone/>
            </a:pPr>
            <a:r>
              <a:rPr lang="cs-CZ" sz="2400" dirty="0" smtClean="0"/>
              <a:t>X  nabídky témat pro Radu i stanoviska na zakázku </a:t>
            </a:r>
          </a:p>
          <a:p>
            <a:pPr>
              <a:buNone/>
            </a:pPr>
            <a:endParaRPr lang="cs-CZ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333</Words>
  <Application>Microsoft Office PowerPoint</Application>
  <PresentationFormat>Předvádění na obrazovce (4:3)</PresentationFormat>
  <Paragraphs>77</Paragraphs>
  <Slides>12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Motiv sady Office</vt:lpstr>
      <vt:lpstr>Muži a rovnost žen a mužů     Pracovní skupina  Rady vlády ČR pro rovné příležitosti žen a mužů  Martin Jára, LOM </vt:lpstr>
      <vt:lpstr>Evropa a svět</vt:lpstr>
      <vt:lpstr>Výchozí situace v ČR</vt:lpstr>
      <vt:lpstr>Cílový stav v ČR </vt:lpstr>
      <vt:lpstr>Pracovní skupina při Radě </vt:lpstr>
      <vt:lpstr>Příprava pracovní skupiny I</vt:lpstr>
      <vt:lpstr>Příprava pracovní skupiny II</vt:lpstr>
      <vt:lpstr>Poslání </vt:lpstr>
      <vt:lpstr>Rizika a jejich prevence</vt:lpstr>
      <vt:lpstr>Formální zakotvení</vt:lpstr>
      <vt:lpstr>Příklady témat v pracovní skupině</vt:lpstr>
      <vt:lpstr>Perspektiva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Muži a rovnost   žen a mužů</dc:title>
  <dc:creator>martin</dc:creator>
  <cp:lastModifiedBy>Lucia Zachariášová JUDr.</cp:lastModifiedBy>
  <cp:revision>82</cp:revision>
  <dcterms:created xsi:type="dcterms:W3CDTF">2012-05-21T22:11:40Z</dcterms:created>
  <dcterms:modified xsi:type="dcterms:W3CDTF">2012-05-29T06:35:34Z</dcterms:modified>
</cp:coreProperties>
</file>