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drawings/drawing3.xml" ContentType="application/vnd.openxmlformats-officedocument.drawingml.chartshape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9" r:id="rId3"/>
    <p:sldId id="271" r:id="rId4"/>
    <p:sldId id="262" r:id="rId5"/>
    <p:sldId id="276" r:id="rId6"/>
    <p:sldId id="299" r:id="rId7"/>
    <p:sldId id="295" r:id="rId8"/>
    <p:sldId id="300" r:id="rId9"/>
    <p:sldId id="267" r:id="rId10"/>
    <p:sldId id="265" r:id="rId11"/>
  </p:sldIdLst>
  <p:sldSz cx="12192000" cy="6858000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3E8C"/>
    <a:srgbClr val="29235C"/>
    <a:srgbClr val="07C7DB"/>
    <a:srgbClr val="9BCB9B"/>
    <a:srgbClr val="009999"/>
    <a:srgbClr val="00CC66"/>
    <a:srgbClr val="00A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81860" autoAdjust="0"/>
  </p:normalViewPr>
  <p:slideViewPr>
    <p:cSldViewPr snapToGrid="0">
      <p:cViewPr varScale="1">
        <p:scale>
          <a:sx n="68" d="100"/>
          <a:sy n="68" d="100"/>
        </p:scale>
        <p:origin x="112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5" Type="http://schemas.openxmlformats.org/officeDocument/2006/relationships/chartUserShapes" Target="../drawings/drawing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5" Type="http://schemas.openxmlformats.org/officeDocument/2006/relationships/chartUserShapes" Target="../drawings/drawing3.xml"/><Relationship Id="rId4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800" b="1" baseline="0" dirty="0" err="1">
                <a:latin typeface="Franklin Gothic Book" panose="020B0503020102020204" pitchFamily="34" charset="0"/>
              </a:rPr>
              <a:t>Poměr</a:t>
            </a:r>
            <a:r>
              <a:rPr lang="en-US" sz="2800" b="1" baseline="0" dirty="0">
                <a:latin typeface="Franklin Gothic Book" panose="020B0503020102020204" pitchFamily="34" charset="0"/>
              </a:rPr>
              <a:t> </a:t>
            </a:r>
            <a:r>
              <a:rPr lang="en-US" sz="2800" b="1" baseline="0" dirty="0" err="1">
                <a:latin typeface="Franklin Gothic Book" panose="020B0503020102020204" pitchFamily="34" charset="0"/>
              </a:rPr>
              <a:t>zastoupení</a:t>
            </a:r>
            <a:r>
              <a:rPr lang="cs-CZ" sz="2800" b="1" baseline="0" dirty="0">
                <a:latin typeface="Franklin Gothic Book" panose="020B0503020102020204" pitchFamily="34" charset="0"/>
              </a:rPr>
              <a:t> </a:t>
            </a:r>
            <a:r>
              <a:rPr lang="en-US" sz="2800" b="1" baseline="0" dirty="0" err="1">
                <a:latin typeface="Franklin Gothic Book" panose="020B0503020102020204" pitchFamily="34" charset="0"/>
              </a:rPr>
              <a:t>žen</a:t>
            </a:r>
            <a:r>
              <a:rPr lang="en-US" sz="2800" b="1" baseline="0" dirty="0">
                <a:latin typeface="Franklin Gothic Book" panose="020B0503020102020204" pitchFamily="34" charset="0"/>
              </a:rPr>
              <a:t> </a:t>
            </a:r>
            <a:r>
              <a:rPr lang="cs-CZ" sz="2800" b="1" baseline="0" dirty="0">
                <a:latin typeface="Franklin Gothic Book" panose="020B0503020102020204" pitchFamily="34" charset="0"/>
              </a:rPr>
              <a:t>a </a:t>
            </a:r>
            <a:r>
              <a:rPr lang="en-US" sz="2800" b="1" i="0" u="none" strike="noStrike" baseline="0" dirty="0" err="1">
                <a:effectLst/>
                <a:latin typeface="Franklin Gothic Book" panose="020B0503020102020204" pitchFamily="34" charset="0"/>
              </a:rPr>
              <a:t>mužů</a:t>
            </a:r>
            <a:r>
              <a:rPr lang="en-US" sz="2800" b="1" i="0" u="none" strike="noStrike" baseline="0" dirty="0">
                <a:effectLst/>
                <a:latin typeface="Franklin Gothic Book" panose="020B0503020102020204" pitchFamily="34" charset="0"/>
              </a:rPr>
              <a:t> </a:t>
            </a:r>
            <a:r>
              <a:rPr lang="en-US" sz="2800" b="1" baseline="0" dirty="0" err="1">
                <a:latin typeface="Franklin Gothic Book" panose="020B0503020102020204" pitchFamily="34" charset="0"/>
              </a:rPr>
              <a:t>ve</a:t>
            </a:r>
            <a:r>
              <a:rPr lang="en-US" sz="2800" b="1" baseline="0" dirty="0">
                <a:latin typeface="Franklin Gothic Book" panose="020B0503020102020204" pitchFamily="34" charset="0"/>
              </a:rPr>
              <a:t> </a:t>
            </a:r>
            <a:r>
              <a:rPr lang="en-US" sz="2800" b="1" baseline="0" dirty="0" err="1">
                <a:latin typeface="Franklin Gothic Book" panose="020B0503020102020204" pitchFamily="34" charset="0"/>
              </a:rPr>
              <a:t>služebních</a:t>
            </a:r>
            <a:r>
              <a:rPr lang="en-US" sz="2800" b="1" baseline="0" dirty="0">
                <a:latin typeface="Franklin Gothic Book" panose="020B0503020102020204" pitchFamily="34" charset="0"/>
              </a:rPr>
              <a:t> </a:t>
            </a:r>
            <a:r>
              <a:rPr lang="en-US" sz="2800" b="1" baseline="0" dirty="0" err="1">
                <a:latin typeface="Franklin Gothic Book" panose="020B0503020102020204" pitchFamily="34" charset="0"/>
              </a:rPr>
              <a:t>úřadech</a:t>
            </a:r>
            <a:r>
              <a:rPr lang="en-US" sz="2800" b="1" baseline="0" dirty="0">
                <a:latin typeface="Franklin Gothic Book" panose="020B0503020102020204" pitchFamily="34" charset="0"/>
              </a:rPr>
              <a:t> </a:t>
            </a:r>
            <a:br>
              <a:rPr lang="cs-CZ" sz="2800" b="1" baseline="0" dirty="0">
                <a:latin typeface="Franklin Gothic Book" panose="020B0503020102020204" pitchFamily="34" charset="0"/>
              </a:rPr>
            </a:br>
            <a:r>
              <a:rPr lang="en-US" sz="2800" b="1" baseline="0" dirty="0">
                <a:latin typeface="Franklin Gothic Book" panose="020B0503020102020204" pitchFamily="34" charset="0"/>
              </a:rPr>
              <a:t>v </a:t>
            </a:r>
            <a:r>
              <a:rPr lang="en-US" sz="2800" b="1" baseline="0" dirty="0" err="1">
                <a:latin typeface="Franklin Gothic Book" panose="020B0503020102020204" pitchFamily="34" charset="0"/>
              </a:rPr>
              <a:t>letech</a:t>
            </a:r>
            <a:r>
              <a:rPr lang="en-US" sz="2800" b="1" baseline="0" dirty="0">
                <a:latin typeface="Franklin Gothic Book" panose="020B0503020102020204" pitchFamily="34" charset="0"/>
              </a:rPr>
              <a:t> 2020 - 2022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9.7122703412073491E-2"/>
          <c:y val="0.35187903404178311"/>
          <c:w val="0.80798459260812028"/>
          <c:h val="0.55100630811154516"/>
        </c:manualLayout>
      </c:layout>
      <c:barChart>
        <c:barDir val="col"/>
        <c:grouping val="percentStacked"/>
        <c:varyColors val="0"/>
        <c:ser>
          <c:idx val="0"/>
          <c:order val="0"/>
          <c:tx>
            <c:v>Muži</c:v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dLbls>
            <c:numFmt formatCode="General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(List2!$C$31,List2!$C$32,List2!$C$33,List2!$C$31,List2!$C$32,List2!$C$33,List2!$C$31,List2!$C$32,List2!$C$33)</c:f>
              <c:numCache>
                <c:formatCode>General</c:formatCode>
                <c:ptCount val="9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</c:numCache>
            </c:numRef>
          </c:cat>
          <c:val>
            <c:numRef>
              <c:f>(List2!$D$31:$D$33,List2!$F$31:$F$33,List2!$H$31:$H$33)</c:f>
              <c:numCache>
                <c:formatCode>General</c:formatCode>
                <c:ptCount val="9"/>
                <c:pt idx="0">
                  <c:v>41</c:v>
                </c:pt>
                <c:pt idx="1">
                  <c:v>40.700000000000003</c:v>
                </c:pt>
                <c:pt idx="2">
                  <c:v>40</c:v>
                </c:pt>
                <c:pt idx="3">
                  <c:v>22</c:v>
                </c:pt>
                <c:pt idx="4">
                  <c:v>21.6</c:v>
                </c:pt>
                <c:pt idx="5">
                  <c:v>21</c:v>
                </c:pt>
                <c:pt idx="6">
                  <c:v>25</c:v>
                </c:pt>
                <c:pt idx="7">
                  <c:v>24.3</c:v>
                </c:pt>
                <c:pt idx="8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89-49B3-BB90-4E6FAF5991F3}"/>
            </c:ext>
          </c:extLst>
        </c:ser>
        <c:ser>
          <c:idx val="1"/>
          <c:order val="1"/>
          <c:tx>
            <c:v>Ženy</c:v>
          </c:tx>
          <c:spPr>
            <a:solidFill>
              <a:srgbClr val="F43E8C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(List2!$C$31,List2!$C$32,List2!$C$33,List2!$C$31,List2!$C$32,List2!$C$33,List2!$C$31,List2!$C$32,List2!$C$33)</c:f>
              <c:numCache>
                <c:formatCode>General</c:formatCode>
                <c:ptCount val="9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</c:numCache>
            </c:numRef>
          </c:cat>
          <c:val>
            <c:numRef>
              <c:f>(List2!$E$31:$E$33,List2!$G$31:$G$33,List2!$I$31:$I$33)</c:f>
              <c:numCache>
                <c:formatCode>General</c:formatCode>
                <c:ptCount val="9"/>
                <c:pt idx="0">
                  <c:v>59</c:v>
                </c:pt>
                <c:pt idx="1">
                  <c:v>59.3</c:v>
                </c:pt>
                <c:pt idx="2">
                  <c:v>60</c:v>
                </c:pt>
                <c:pt idx="3">
                  <c:v>78</c:v>
                </c:pt>
                <c:pt idx="4">
                  <c:v>78.400000000000006</c:v>
                </c:pt>
                <c:pt idx="5">
                  <c:v>79</c:v>
                </c:pt>
                <c:pt idx="6">
                  <c:v>75</c:v>
                </c:pt>
                <c:pt idx="7">
                  <c:v>75.7</c:v>
                </c:pt>
                <c:pt idx="8">
                  <c:v>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89-49B3-BB90-4E6FAF5991F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overlap val="100"/>
        <c:axId val="961560735"/>
        <c:axId val="961561215"/>
      </c:barChart>
      <c:catAx>
        <c:axId val="9615607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961561215"/>
        <c:crosses val="autoZero"/>
        <c:auto val="1"/>
        <c:lblAlgn val="ctr"/>
        <c:lblOffset val="100"/>
        <c:noMultiLvlLbl val="0"/>
      </c:catAx>
      <c:valAx>
        <c:axId val="961561215"/>
        <c:scaling>
          <c:orientation val="minMax"/>
        </c:scaling>
        <c:delete val="0"/>
        <c:axPos val="l"/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96156073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ysClr val="windowText" lastClr="000000"/>
      </a:solidFill>
      <a:round/>
    </a:ln>
    <a:effectLst/>
  </c:spPr>
  <c:txPr>
    <a:bodyPr/>
    <a:lstStyle/>
    <a:p>
      <a:pPr>
        <a:defRPr/>
      </a:pPr>
      <a:endParaRPr lang="cs-CZ"/>
    </a:p>
  </c:txPr>
  <c:externalData r:id="rId4">
    <c:autoUpdate val="0"/>
  </c:externalData>
  <c:userShapes r:id="rId5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sz="2400" b="1" dirty="0">
                <a:latin typeface="Franklin Gothic Book" panose="020B0503020102020204" pitchFamily="34" charset="0"/>
              </a:rPr>
              <a:t>Poměr zastoupení žen a </a:t>
            </a:r>
            <a:r>
              <a:rPr lang="cs-CZ" sz="2400" b="1" i="0" u="none" strike="noStrike" baseline="0" dirty="0">
                <a:effectLst/>
                <a:latin typeface="Franklin Gothic Book" panose="020B0503020102020204" pitchFamily="34" charset="0"/>
              </a:rPr>
              <a:t>mužů</a:t>
            </a:r>
            <a:r>
              <a:rPr lang="cs-CZ" sz="2400" b="1" dirty="0">
                <a:latin typeface="Franklin Gothic Book" panose="020B0503020102020204" pitchFamily="34" charset="0"/>
              </a:rPr>
              <a:t> na místech představených </a:t>
            </a:r>
            <a:br>
              <a:rPr lang="cs-CZ" sz="2400" b="1" dirty="0">
                <a:latin typeface="Franklin Gothic Book" panose="020B0503020102020204" pitchFamily="34" charset="0"/>
              </a:rPr>
            </a:br>
            <a:r>
              <a:rPr lang="cs-CZ" sz="2400" b="1" dirty="0">
                <a:latin typeface="Franklin Gothic Book" panose="020B0503020102020204" pitchFamily="34" charset="0"/>
              </a:rPr>
              <a:t>v letech 2020 až</a:t>
            </a:r>
            <a:r>
              <a:rPr lang="cs-CZ" sz="2400" b="1" baseline="0" dirty="0">
                <a:latin typeface="Franklin Gothic Book" panose="020B0503020102020204" pitchFamily="34" charset="0"/>
              </a:rPr>
              <a:t> 2022</a:t>
            </a:r>
            <a:endParaRPr lang="cs-CZ" sz="2400" b="1" dirty="0">
              <a:latin typeface="Franklin Gothic Book" panose="020B050302010202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>
            <a:defRPr sz="2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8.7301306437818874E-2"/>
          <c:y val="0.25716167798406225"/>
          <c:w val="0.78802540131921706"/>
          <c:h val="0.65533897539951436"/>
        </c:manualLayout>
      </c:layout>
      <c:barChart>
        <c:barDir val="col"/>
        <c:grouping val="percentStacked"/>
        <c:varyColors val="0"/>
        <c:ser>
          <c:idx val="0"/>
          <c:order val="0"/>
          <c:tx>
            <c:v>Muži</c:v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(List2!$C$31,List2!$C$32,List2!$C$33,List2!$C$31,List2!$C$32,List2!$C$33,List2!$C$31,List2!$C$32,List2!$C$33,List2!$C$31,List2!$C$32,List2!$C$33)</c:f>
              <c:numCache>
                <c:formatCode>General</c:formatCode>
                <c:ptCount val="12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2020</c:v>
                </c:pt>
                <c:pt idx="10">
                  <c:v>2021</c:v>
                </c:pt>
                <c:pt idx="11">
                  <c:v>2022</c:v>
                </c:pt>
              </c:numCache>
            </c:numRef>
          </c:cat>
          <c:val>
            <c:numRef>
              <c:f>(List1!$C$4,List1!$E$4,List1!$G$4,List1!$C$5,List1!$E$5,List1!$G$5,List1!$C$6,List1!$E$6,List1!$G$6,List1!$C$7,List1!$E$7,List1!$G$7)</c:f>
              <c:numCache>
                <c:formatCode>General</c:formatCode>
                <c:ptCount val="12"/>
                <c:pt idx="0">
                  <c:v>0.34725080858571006</c:v>
                </c:pt>
                <c:pt idx="1">
                  <c:v>0.34506425233644861</c:v>
                </c:pt>
                <c:pt idx="2">
                  <c:v>0.34015307624374447</c:v>
                </c:pt>
                <c:pt idx="3">
                  <c:v>0.51014136447449299</c:v>
                </c:pt>
                <c:pt idx="4">
                  <c:v>0.51407588739290089</c:v>
                </c:pt>
                <c:pt idx="5">
                  <c:v>0.51604782882315925</c:v>
                </c:pt>
                <c:pt idx="6">
                  <c:v>0.63740458015267176</c:v>
                </c:pt>
                <c:pt idx="7">
                  <c:v>0.62835249042145591</c:v>
                </c:pt>
                <c:pt idx="8">
                  <c:v>0.61627906976744184</c:v>
                </c:pt>
                <c:pt idx="9">
                  <c:v>0.64102564102564108</c:v>
                </c:pt>
                <c:pt idx="10">
                  <c:v>0.66233766233766234</c:v>
                </c:pt>
                <c:pt idx="11">
                  <c:v>0.64473684210526316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837-4AF0-9541-26EEB705DA98}"/>
            </c:ext>
          </c:extLst>
        </c:ser>
        <c:ser>
          <c:idx val="1"/>
          <c:order val="1"/>
          <c:tx>
            <c:v>Ženy</c:v>
          </c:tx>
          <c:spPr>
            <a:solidFill>
              <a:srgbClr val="F43E8C"/>
            </a:solidFill>
            <a:ln>
              <a:noFill/>
            </a:ln>
            <a:effectLst/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(List2!$C$31,List2!$C$32,List2!$C$33,List2!$C$31,List2!$C$32,List2!$C$33,List2!$C$31,List2!$C$32,List2!$C$33,List2!$C$31,List2!$C$32,List2!$C$33)</c:f>
              <c:numCache>
                <c:formatCode>General</c:formatCode>
                <c:ptCount val="12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2020</c:v>
                </c:pt>
                <c:pt idx="10">
                  <c:v>2021</c:v>
                </c:pt>
                <c:pt idx="11">
                  <c:v>2022</c:v>
                </c:pt>
              </c:numCache>
            </c:numRef>
          </c:cat>
          <c:val>
            <c:numRef>
              <c:f>(List1!$B$4,List1!$D$4,List1!$F$4,List1!$B$5,List1!$D$5,List1!$F$5,List1!$B$6,List1!$D$6,List1!$F$6,List1!$B$7,List1!$D$7,List1!$F$7)</c:f>
              <c:numCache>
                <c:formatCode>General</c:formatCode>
                <c:ptCount val="12"/>
                <c:pt idx="0">
                  <c:v>0.65274919141428989</c:v>
                </c:pt>
                <c:pt idx="1">
                  <c:v>0.65493574766355145</c:v>
                </c:pt>
                <c:pt idx="2">
                  <c:v>0.65984692375625553</c:v>
                </c:pt>
                <c:pt idx="3">
                  <c:v>0.48985863552550707</c:v>
                </c:pt>
                <c:pt idx="4">
                  <c:v>0.48592411260709917</c:v>
                </c:pt>
                <c:pt idx="5">
                  <c:v>0.48395217117684081</c:v>
                </c:pt>
                <c:pt idx="6">
                  <c:v>0.36259541984732824</c:v>
                </c:pt>
                <c:pt idx="7">
                  <c:v>0.37164750957854409</c:v>
                </c:pt>
                <c:pt idx="8">
                  <c:v>0.38372093023255816</c:v>
                </c:pt>
                <c:pt idx="9">
                  <c:v>0.35897435897435898</c:v>
                </c:pt>
                <c:pt idx="10">
                  <c:v>0.33766233766233766</c:v>
                </c:pt>
                <c:pt idx="11">
                  <c:v>0.35526315789473684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837-4AF0-9541-26EEB705DA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8"/>
        <c:overlap val="100"/>
        <c:axId val="1101677903"/>
        <c:axId val="1101681263"/>
      </c:barChart>
      <c:catAx>
        <c:axId val="110167790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101681263"/>
        <c:crosses val="autoZero"/>
        <c:auto val="1"/>
        <c:lblAlgn val="ctr"/>
        <c:lblOffset val="100"/>
        <c:noMultiLvlLbl val="0"/>
      </c:catAx>
      <c:valAx>
        <c:axId val="11016812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10167790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4">
    <c:autoUpdate val="0"/>
  </c:externalData>
  <c:userShapes r:id="rId5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sz="2400" b="1" dirty="0">
                <a:latin typeface="Franklin Gothic Book" panose="020B0503020102020204" pitchFamily="34" charset="0"/>
              </a:rPr>
              <a:t>Poměr zastoupení mužů a žen na místech představených </a:t>
            </a:r>
            <a:br>
              <a:rPr lang="cs-CZ" sz="2400" b="1" dirty="0">
                <a:latin typeface="Franklin Gothic Book" panose="020B0503020102020204" pitchFamily="34" charset="0"/>
              </a:rPr>
            </a:br>
            <a:r>
              <a:rPr lang="cs-CZ" sz="2400" b="1" dirty="0">
                <a:latin typeface="Franklin Gothic Book" panose="020B0503020102020204" pitchFamily="34" charset="0"/>
              </a:rPr>
              <a:t>v letech 2020 až</a:t>
            </a:r>
            <a:r>
              <a:rPr lang="cs-CZ" sz="2400" b="1" baseline="0" dirty="0">
                <a:latin typeface="Franklin Gothic Book" panose="020B0503020102020204" pitchFamily="34" charset="0"/>
              </a:rPr>
              <a:t> 2022</a:t>
            </a:r>
            <a:endParaRPr lang="cs-CZ" sz="2400" b="1" dirty="0">
              <a:latin typeface="Franklin Gothic Book" panose="020B050302010202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8.7301306437818874E-2"/>
          <c:y val="0.25716167798406225"/>
          <c:w val="0.78802540131921706"/>
          <c:h val="0.65533897539951436"/>
        </c:manualLayout>
      </c:layout>
      <c:barChart>
        <c:barDir val="col"/>
        <c:grouping val="percentStacked"/>
        <c:varyColors val="0"/>
        <c:ser>
          <c:idx val="0"/>
          <c:order val="0"/>
          <c:tx>
            <c:v>Muži</c:v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(List2!$C$31,List2!$C$32,List2!$C$33,List2!$C$31,List2!$C$32,List2!$C$33,List2!$C$31,List2!$C$32,List2!$C$33,List2!$C$31,List2!$C$32,List2!$C$33)</c:f>
              <c:numCache>
                <c:formatCode>General</c:formatCode>
                <c:ptCount val="12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2020</c:v>
                </c:pt>
                <c:pt idx="10">
                  <c:v>2021</c:v>
                </c:pt>
                <c:pt idx="11">
                  <c:v>2022</c:v>
                </c:pt>
              </c:numCache>
            </c:numRef>
          </c:cat>
          <c:val>
            <c:numRef>
              <c:f>(List1!$C$8,List1!$E$8,List1!$G$8,List1!$C$9,List1!$E$9,List1!$G$9,List1!$C$10,List1!$E$10,List1!$G$10)</c:f>
              <c:numCache>
                <c:formatCode>General</c:formatCode>
                <c:ptCount val="9"/>
                <c:pt idx="0">
                  <c:v>0.73333333333333328</c:v>
                </c:pt>
                <c:pt idx="1">
                  <c:v>0.73333333333333328</c:v>
                </c:pt>
                <c:pt idx="2">
                  <c:v>0.66666666666666663</c:v>
                </c:pt>
                <c:pt idx="3">
                  <c:v>0.62631578947368416</c:v>
                </c:pt>
                <c:pt idx="4">
                  <c:v>0.61290322580645162</c:v>
                </c:pt>
                <c:pt idx="5">
                  <c:v>0.60540540540540544</c:v>
                </c:pt>
                <c:pt idx="6">
                  <c:v>0.77966101694915257</c:v>
                </c:pt>
                <c:pt idx="7">
                  <c:v>0.77358490566037741</c:v>
                </c:pt>
                <c:pt idx="8">
                  <c:v>0.77083333333333337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7A1-40A4-B7DA-F592356B9A7E}"/>
            </c:ext>
          </c:extLst>
        </c:ser>
        <c:ser>
          <c:idx val="1"/>
          <c:order val="1"/>
          <c:tx>
            <c:v>Ženy</c:v>
          </c:tx>
          <c:spPr>
            <a:solidFill>
              <a:srgbClr val="F43E8C"/>
            </a:solidFill>
            <a:ln>
              <a:noFill/>
            </a:ln>
            <a:effectLst/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(List2!$C$31,List2!$C$32,List2!$C$33,List2!$C$31,List2!$C$32,List2!$C$33,List2!$C$31,List2!$C$32,List2!$C$33,List2!$C$31,List2!$C$32,List2!$C$33)</c:f>
              <c:numCache>
                <c:formatCode>General</c:formatCode>
                <c:ptCount val="12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2020</c:v>
                </c:pt>
                <c:pt idx="10">
                  <c:v>2021</c:v>
                </c:pt>
                <c:pt idx="11">
                  <c:v>2022</c:v>
                </c:pt>
              </c:numCache>
            </c:numRef>
          </c:cat>
          <c:val>
            <c:numRef>
              <c:f>(List1!$B$8,List1!$D$8,List1!$F$8,List1!$B$9,List1!$D$9,List1!$F$9,List1!$B$10,List1!$D$10,List1!$F$10)</c:f>
              <c:numCache>
                <c:formatCode>General</c:formatCode>
                <c:ptCount val="9"/>
                <c:pt idx="0">
                  <c:v>0.26666666666666666</c:v>
                </c:pt>
                <c:pt idx="1">
                  <c:v>0.26666666666666666</c:v>
                </c:pt>
                <c:pt idx="2">
                  <c:v>0.33333333333333331</c:v>
                </c:pt>
                <c:pt idx="3">
                  <c:v>0.37368421052631579</c:v>
                </c:pt>
                <c:pt idx="4">
                  <c:v>0.38709677419354838</c:v>
                </c:pt>
                <c:pt idx="5">
                  <c:v>0.39459459459459462</c:v>
                </c:pt>
                <c:pt idx="6">
                  <c:v>0.22033898305084745</c:v>
                </c:pt>
                <c:pt idx="7">
                  <c:v>0.22641509433962265</c:v>
                </c:pt>
                <c:pt idx="8">
                  <c:v>0.22916666666666666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7A1-40A4-B7DA-F592356B9A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8"/>
        <c:overlap val="100"/>
        <c:axId val="1101677903"/>
        <c:axId val="1101681263"/>
      </c:barChart>
      <c:catAx>
        <c:axId val="110167790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101681263"/>
        <c:crosses val="autoZero"/>
        <c:auto val="1"/>
        <c:lblAlgn val="ctr"/>
        <c:lblOffset val="100"/>
        <c:noMultiLvlLbl val="0"/>
      </c:catAx>
      <c:valAx>
        <c:axId val="11016812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10167790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0.36587</cdr:x>
      <cdr:y>0.34888</cdr:y>
    </cdr:from>
    <cdr:to>
      <cdr:x>0.36795</cdr:x>
      <cdr:y>0.89749</cdr:y>
    </cdr:to>
    <cdr:cxnSp macro="">
      <cdr:nvCxnSpPr>
        <cdr:cNvPr id="3" name="Přímá spojnice 2">
          <a:extLst xmlns:a="http://schemas.openxmlformats.org/drawingml/2006/main">
            <a:ext uri="{FF2B5EF4-FFF2-40B4-BE49-F238E27FC236}">
              <a16:creationId xmlns:a16="http://schemas.microsoft.com/office/drawing/2014/main" id="{7DE27380-837A-C476-5BC0-3DFA9891FCBF}"/>
            </a:ext>
          </a:extLst>
        </cdr:cNvPr>
        <cdr:cNvCxnSpPr/>
      </cdr:nvCxnSpPr>
      <cdr:spPr>
        <a:xfrm xmlns:a="http://schemas.openxmlformats.org/drawingml/2006/main">
          <a:off x="2094428" y="1237836"/>
          <a:ext cx="11927" cy="1946506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0">
          <a:schemeClr val="accent3"/>
        </a:fillRef>
        <a:effectRef xmlns:a="http://schemas.openxmlformats.org/drawingml/2006/main" idx="0">
          <a:schemeClr val="accent3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0.63576</cdr:x>
      <cdr:y>0.35311</cdr:y>
    </cdr:from>
    <cdr:to>
      <cdr:x>0.63784</cdr:x>
      <cdr:y>0.90172</cdr:y>
    </cdr:to>
    <cdr:cxnSp macro="">
      <cdr:nvCxnSpPr>
        <cdr:cNvPr id="4" name="Přímá spojnice 3">
          <a:extLst xmlns:a="http://schemas.openxmlformats.org/drawingml/2006/main">
            <a:ext uri="{FF2B5EF4-FFF2-40B4-BE49-F238E27FC236}">
              <a16:creationId xmlns:a16="http://schemas.microsoft.com/office/drawing/2014/main" id="{C6D9FF98-7991-204B-FD20-4661097ECA78}"/>
            </a:ext>
          </a:extLst>
        </cdr:cNvPr>
        <cdr:cNvCxnSpPr/>
      </cdr:nvCxnSpPr>
      <cdr:spPr>
        <a:xfrm xmlns:a="http://schemas.openxmlformats.org/drawingml/2006/main">
          <a:off x="3639430" y="1252871"/>
          <a:ext cx="11926" cy="1946507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0">
          <a:schemeClr val="accent3"/>
        </a:fillRef>
        <a:effectRef xmlns:a="http://schemas.openxmlformats.org/drawingml/2006/main" idx="0">
          <a:schemeClr val="accent3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0.11458</cdr:x>
      <cdr:y>0.28175</cdr:y>
    </cdr:from>
    <cdr:to>
      <cdr:x>0.93333</cdr:x>
      <cdr:y>0.33139</cdr:y>
    </cdr:to>
    <cdr:sp macro="" textlink="">
      <cdr:nvSpPr>
        <cdr:cNvPr id="5" name="TextovéPole 4">
          <a:extLst xmlns:a="http://schemas.openxmlformats.org/drawingml/2006/main">
            <a:ext uri="{FF2B5EF4-FFF2-40B4-BE49-F238E27FC236}">
              <a16:creationId xmlns:a16="http://schemas.microsoft.com/office/drawing/2014/main" id="{D7B8A5BA-DDAC-1227-F103-341324C2BB2B}"/>
            </a:ext>
          </a:extLst>
        </cdr:cNvPr>
        <cdr:cNvSpPr txBox="1"/>
      </cdr:nvSpPr>
      <cdr:spPr>
        <a:xfrm xmlns:a="http://schemas.openxmlformats.org/drawingml/2006/main">
          <a:off x="523875" y="919164"/>
          <a:ext cx="3743325" cy="161925"/>
        </a:xfrm>
        <a:prstGeom xmlns:a="http://schemas.openxmlformats.org/drawingml/2006/main" prst="rect">
          <a:avLst/>
        </a:prstGeom>
        <a:ln xmlns:a="http://schemas.openxmlformats.org/drawingml/2006/main">
          <a:noFill/>
        </a:ln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cs-CZ" sz="1100"/>
        </a:p>
      </cdr:txBody>
    </cdr:sp>
  </cdr:relSizeAnchor>
  <cdr:relSizeAnchor xmlns:cdr="http://schemas.openxmlformats.org/drawingml/2006/chartDrawing">
    <cdr:from>
      <cdr:x>0.40671</cdr:x>
      <cdr:y>0.27497</cdr:y>
    </cdr:from>
    <cdr:to>
      <cdr:x>0.60463</cdr:x>
      <cdr:y>0.33921</cdr:y>
    </cdr:to>
    <cdr:sp macro="" textlink="">
      <cdr:nvSpPr>
        <cdr:cNvPr id="6" name="TextovéPole 5">
          <a:extLst xmlns:a="http://schemas.openxmlformats.org/drawingml/2006/main">
            <a:ext uri="{FF2B5EF4-FFF2-40B4-BE49-F238E27FC236}">
              <a16:creationId xmlns:a16="http://schemas.microsoft.com/office/drawing/2014/main" id="{E2F7448C-9DF8-0075-CEC6-8FE1237FCF04}"/>
            </a:ext>
          </a:extLst>
        </cdr:cNvPr>
        <cdr:cNvSpPr txBox="1"/>
      </cdr:nvSpPr>
      <cdr:spPr>
        <a:xfrm xmlns:a="http://schemas.openxmlformats.org/drawingml/2006/main">
          <a:off x="2328228" y="975620"/>
          <a:ext cx="1132978" cy="22790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cs-CZ" sz="1600" b="1" dirty="0">
              <a:solidFill>
                <a:schemeClr val="tx1"/>
              </a:solidFill>
              <a:latin typeface="Franklin Gothic Book" panose="020B0503020102020204" pitchFamily="34" charset="0"/>
            </a:rPr>
            <a:t>Ostatní SZ</a:t>
          </a:r>
        </a:p>
      </cdr:txBody>
    </cdr:sp>
  </cdr:relSizeAnchor>
  <cdr:relSizeAnchor xmlns:cdr="http://schemas.openxmlformats.org/drawingml/2006/chartDrawing">
    <cdr:from>
      <cdr:x>0.66591</cdr:x>
      <cdr:y>0.27474</cdr:y>
    </cdr:from>
    <cdr:to>
      <cdr:x>0.87633</cdr:x>
      <cdr:y>0.34189</cdr:y>
    </cdr:to>
    <cdr:sp macro="" textlink="">
      <cdr:nvSpPr>
        <cdr:cNvPr id="7" name="TextovéPole 6">
          <a:extLst xmlns:a="http://schemas.openxmlformats.org/drawingml/2006/main">
            <a:ext uri="{FF2B5EF4-FFF2-40B4-BE49-F238E27FC236}">
              <a16:creationId xmlns:a16="http://schemas.microsoft.com/office/drawing/2014/main" id="{C067FA86-82D5-CE80-7B3F-A74A924FDE66}"/>
            </a:ext>
          </a:extLst>
        </cdr:cNvPr>
        <cdr:cNvSpPr txBox="1"/>
      </cdr:nvSpPr>
      <cdr:spPr>
        <a:xfrm xmlns:a="http://schemas.openxmlformats.org/drawingml/2006/main">
          <a:off x="3812024" y="974785"/>
          <a:ext cx="1204536" cy="2382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 anchor="ctr"/>
        <a:lstStyle xmlns:a="http://schemas.openxmlformats.org/drawingml/2006/main"/>
        <a:p xmlns:a="http://schemas.openxmlformats.org/drawingml/2006/main">
          <a:pPr algn="ctr"/>
          <a:r>
            <a:rPr lang="cs-CZ" sz="1600" b="1" dirty="0">
              <a:solidFill>
                <a:schemeClr val="tx1"/>
              </a:solidFill>
              <a:latin typeface="Franklin Gothic Book" panose="020B0503020102020204" pitchFamily="34" charset="0"/>
            </a:rPr>
            <a:t>Celkem</a:t>
          </a:r>
        </a:p>
      </cdr:txBody>
    </cdr:sp>
  </cdr:relSizeAnchor>
  <cdr:relSizeAnchor xmlns:cdr="http://schemas.openxmlformats.org/drawingml/2006/chartDrawing">
    <cdr:from>
      <cdr:x>0.14585</cdr:x>
      <cdr:y>0.27883</cdr:y>
    </cdr:from>
    <cdr:to>
      <cdr:x>0.32918</cdr:x>
      <cdr:y>0.33723</cdr:y>
    </cdr:to>
    <cdr:sp macro="" textlink="">
      <cdr:nvSpPr>
        <cdr:cNvPr id="8" name="TextovéPole 7">
          <a:extLst xmlns:a="http://schemas.openxmlformats.org/drawingml/2006/main">
            <a:ext uri="{FF2B5EF4-FFF2-40B4-BE49-F238E27FC236}">
              <a16:creationId xmlns:a16="http://schemas.microsoft.com/office/drawing/2014/main" id="{56510F88-6CE8-F234-387B-B6F9052F876D}"/>
            </a:ext>
          </a:extLst>
        </cdr:cNvPr>
        <cdr:cNvSpPr txBox="1"/>
      </cdr:nvSpPr>
      <cdr:spPr>
        <a:xfrm xmlns:a="http://schemas.openxmlformats.org/drawingml/2006/main">
          <a:off x="834906" y="989315"/>
          <a:ext cx="1049496" cy="20718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 anchor="ctr"/>
        <a:lstStyle xmlns:a="http://schemas.openxmlformats.org/drawingml/2006/main"/>
        <a:p xmlns:a="http://schemas.openxmlformats.org/drawingml/2006/main">
          <a:pPr algn="ctr"/>
          <a:r>
            <a:rPr lang="cs-CZ" sz="1600" b="1" dirty="0">
              <a:solidFill>
                <a:schemeClr val="tx1"/>
              </a:solidFill>
              <a:latin typeface="Franklin Gothic Book" panose="020B0503020102020204" pitchFamily="34" charset="0"/>
            </a:rPr>
            <a:t>Představení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0.28375</cdr:x>
      <cdr:y>0.25457</cdr:y>
    </cdr:from>
    <cdr:to>
      <cdr:x>0.28464</cdr:x>
      <cdr:y>0.90948</cdr:y>
    </cdr:to>
    <cdr:cxnSp macro="">
      <cdr:nvCxnSpPr>
        <cdr:cNvPr id="3" name="Přímá spojnice 2">
          <a:extLst xmlns:a="http://schemas.openxmlformats.org/drawingml/2006/main">
            <a:ext uri="{FF2B5EF4-FFF2-40B4-BE49-F238E27FC236}">
              <a16:creationId xmlns:a16="http://schemas.microsoft.com/office/drawing/2014/main" id="{065171F7-D379-E6BB-D575-CCA4A7BD2A4F}"/>
            </a:ext>
          </a:extLst>
        </cdr:cNvPr>
        <cdr:cNvCxnSpPr/>
      </cdr:nvCxnSpPr>
      <cdr:spPr>
        <a:xfrm xmlns:a="http://schemas.openxmlformats.org/drawingml/2006/main">
          <a:off x="1443276" y="857143"/>
          <a:ext cx="4524" cy="2205145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0">
          <a:schemeClr val="accent3"/>
        </a:fillRef>
        <a:effectRef xmlns:a="http://schemas.openxmlformats.org/drawingml/2006/main" idx="0">
          <a:schemeClr val="accent3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0.47778</cdr:x>
      <cdr:y>0.25289</cdr:y>
    </cdr:from>
    <cdr:to>
      <cdr:x>0.48127</cdr:x>
      <cdr:y>0.90665</cdr:y>
    </cdr:to>
    <cdr:cxnSp macro="">
      <cdr:nvCxnSpPr>
        <cdr:cNvPr id="4" name="Přímá spojnice 3">
          <a:extLst xmlns:a="http://schemas.openxmlformats.org/drawingml/2006/main">
            <a:ext uri="{FF2B5EF4-FFF2-40B4-BE49-F238E27FC236}">
              <a16:creationId xmlns:a16="http://schemas.microsoft.com/office/drawing/2014/main" id="{66FABBA2-E580-5FDE-2718-0B01BD563DE5}"/>
            </a:ext>
          </a:extLst>
        </cdr:cNvPr>
        <cdr:cNvCxnSpPr/>
      </cdr:nvCxnSpPr>
      <cdr:spPr>
        <a:xfrm xmlns:a="http://schemas.openxmlformats.org/drawingml/2006/main">
          <a:off x="2430145" y="851515"/>
          <a:ext cx="17780" cy="2201248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0">
          <a:schemeClr val="accent3"/>
        </a:fillRef>
        <a:effectRef xmlns:a="http://schemas.openxmlformats.org/drawingml/2006/main" idx="0">
          <a:schemeClr val="accent3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0.67742</cdr:x>
      <cdr:y>0.24994</cdr:y>
    </cdr:from>
    <cdr:to>
      <cdr:x>0.67978</cdr:x>
      <cdr:y>0.90665</cdr:y>
    </cdr:to>
    <cdr:cxnSp macro="">
      <cdr:nvCxnSpPr>
        <cdr:cNvPr id="5" name="Přímá spojnice 4">
          <a:extLst xmlns:a="http://schemas.openxmlformats.org/drawingml/2006/main">
            <a:ext uri="{FF2B5EF4-FFF2-40B4-BE49-F238E27FC236}">
              <a16:creationId xmlns:a16="http://schemas.microsoft.com/office/drawing/2014/main" id="{74C88AA6-34D6-23EA-76EE-FB9F76C9B4DA}"/>
            </a:ext>
          </a:extLst>
        </cdr:cNvPr>
        <cdr:cNvCxnSpPr/>
      </cdr:nvCxnSpPr>
      <cdr:spPr>
        <a:xfrm xmlns:a="http://schemas.openxmlformats.org/drawingml/2006/main">
          <a:off x="3445589" y="841555"/>
          <a:ext cx="11986" cy="2211208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0">
          <a:schemeClr val="accent3"/>
        </a:fillRef>
        <a:effectRef xmlns:a="http://schemas.openxmlformats.org/drawingml/2006/main" idx="0">
          <a:schemeClr val="accent3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0.12702</cdr:x>
      <cdr:y>0.18648</cdr:y>
    </cdr:from>
    <cdr:to>
      <cdr:x>0.27737</cdr:x>
      <cdr:y>0.25558</cdr:y>
    </cdr:to>
    <cdr:sp macro="" textlink="">
      <cdr:nvSpPr>
        <cdr:cNvPr id="9" name="TextovéPole 8">
          <a:extLst xmlns:a="http://schemas.openxmlformats.org/drawingml/2006/main">
            <a:ext uri="{FF2B5EF4-FFF2-40B4-BE49-F238E27FC236}">
              <a16:creationId xmlns:a16="http://schemas.microsoft.com/office/drawing/2014/main" id="{D5E1F071-104B-E997-E222-EC34DEA8BF82}"/>
            </a:ext>
          </a:extLst>
        </cdr:cNvPr>
        <cdr:cNvSpPr txBox="1"/>
      </cdr:nvSpPr>
      <cdr:spPr>
        <a:xfrm xmlns:a="http://schemas.openxmlformats.org/drawingml/2006/main">
          <a:off x="1335712" y="811433"/>
          <a:ext cx="1580965" cy="3006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cs-CZ" sz="1400" b="1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rPr>
            <a:t>vedoucí oddělení</a:t>
          </a:r>
        </a:p>
      </cdr:txBody>
    </cdr:sp>
  </cdr:relSizeAnchor>
  <cdr:relSizeAnchor xmlns:cdr="http://schemas.openxmlformats.org/drawingml/2006/chartDrawing">
    <cdr:from>
      <cdr:x>0.32381</cdr:x>
      <cdr:y>0.19095</cdr:y>
    </cdr:from>
    <cdr:to>
      <cdr:x>0.46423</cdr:x>
      <cdr:y>0.24217</cdr:y>
    </cdr:to>
    <cdr:sp macro="" textlink="">
      <cdr:nvSpPr>
        <cdr:cNvPr id="10" name="TextovéPole 9">
          <a:extLst xmlns:a="http://schemas.openxmlformats.org/drawingml/2006/main">
            <a:ext uri="{FF2B5EF4-FFF2-40B4-BE49-F238E27FC236}">
              <a16:creationId xmlns:a16="http://schemas.microsoft.com/office/drawing/2014/main" id="{5E4A564D-A9AA-CCA0-7C9D-366AA2D1910A}"/>
            </a:ext>
          </a:extLst>
        </cdr:cNvPr>
        <cdr:cNvSpPr txBox="1"/>
      </cdr:nvSpPr>
      <cdr:spPr>
        <a:xfrm xmlns:a="http://schemas.openxmlformats.org/drawingml/2006/main">
          <a:off x="3405067" y="830889"/>
          <a:ext cx="1476598" cy="22287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cs-CZ" sz="1400" b="1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rPr>
            <a:t>ředitel odboru</a:t>
          </a:r>
        </a:p>
      </cdr:txBody>
    </cdr:sp>
  </cdr:relSizeAnchor>
  <cdr:relSizeAnchor xmlns:cdr="http://schemas.openxmlformats.org/drawingml/2006/chartDrawing">
    <cdr:from>
      <cdr:x>0.52946</cdr:x>
      <cdr:y>0.19661</cdr:y>
    </cdr:from>
    <cdr:to>
      <cdr:x>0.6548</cdr:x>
      <cdr:y>0.25558</cdr:y>
    </cdr:to>
    <cdr:sp macro="" textlink="">
      <cdr:nvSpPr>
        <cdr:cNvPr id="11" name="TextovéPole 10">
          <a:extLst xmlns:a="http://schemas.openxmlformats.org/drawingml/2006/main">
            <a:ext uri="{FF2B5EF4-FFF2-40B4-BE49-F238E27FC236}">
              <a16:creationId xmlns:a16="http://schemas.microsoft.com/office/drawing/2014/main" id="{9C321A5C-3221-890A-7B92-D1B8E7A6E7AA}"/>
            </a:ext>
          </a:extLst>
        </cdr:cNvPr>
        <cdr:cNvSpPr txBox="1"/>
      </cdr:nvSpPr>
      <cdr:spPr>
        <a:xfrm xmlns:a="http://schemas.openxmlformats.org/drawingml/2006/main">
          <a:off x="5567623" y="855517"/>
          <a:ext cx="1317940" cy="25661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cs-CZ" sz="1400" b="1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rPr>
            <a:t>ředitel sekce</a:t>
          </a:r>
        </a:p>
        <a:p xmlns:a="http://schemas.openxmlformats.org/drawingml/2006/main">
          <a:endParaRPr lang="cs-CZ" sz="1400" dirty="0">
            <a:solidFill>
              <a:schemeClr val="tx1">
                <a:lumMod val="75000"/>
                <a:lumOff val="25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0.69834</cdr:x>
      <cdr:y>0.19661</cdr:y>
    </cdr:from>
    <cdr:to>
      <cdr:x>0.87681</cdr:x>
      <cdr:y>0.27794</cdr:y>
    </cdr:to>
    <cdr:sp macro="" textlink="">
      <cdr:nvSpPr>
        <cdr:cNvPr id="12" name="TextovéPole 11">
          <a:extLst xmlns:a="http://schemas.openxmlformats.org/drawingml/2006/main">
            <a:ext uri="{FF2B5EF4-FFF2-40B4-BE49-F238E27FC236}">
              <a16:creationId xmlns:a16="http://schemas.microsoft.com/office/drawing/2014/main" id="{0E0FCFD2-1B0F-41C7-BE57-1F6BD4C6FBD2}"/>
            </a:ext>
          </a:extLst>
        </cdr:cNvPr>
        <cdr:cNvSpPr txBox="1"/>
      </cdr:nvSpPr>
      <cdr:spPr>
        <a:xfrm xmlns:a="http://schemas.openxmlformats.org/drawingml/2006/main">
          <a:off x="7343474" y="855517"/>
          <a:ext cx="1876726" cy="3538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cs-CZ" sz="1400" b="1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rPr>
            <a:t>vrchní ředitel sekce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0.34742</cdr:x>
      <cdr:y>0.25457</cdr:y>
    </cdr:from>
    <cdr:to>
      <cdr:x>0.34831</cdr:x>
      <cdr:y>0.90948</cdr:y>
    </cdr:to>
    <cdr:cxnSp macro="">
      <cdr:nvCxnSpPr>
        <cdr:cNvPr id="3" name="Přímá spojnice 2">
          <a:extLst xmlns:a="http://schemas.openxmlformats.org/drawingml/2006/main">
            <a:ext uri="{FF2B5EF4-FFF2-40B4-BE49-F238E27FC236}">
              <a16:creationId xmlns:a16="http://schemas.microsoft.com/office/drawing/2014/main" id="{065171F7-D379-E6BB-D575-CCA4A7BD2A4F}"/>
            </a:ext>
          </a:extLst>
        </cdr:cNvPr>
        <cdr:cNvCxnSpPr/>
      </cdr:nvCxnSpPr>
      <cdr:spPr>
        <a:xfrm xmlns:a="http://schemas.openxmlformats.org/drawingml/2006/main">
          <a:off x="1767102" y="857160"/>
          <a:ext cx="4527" cy="2205139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0">
          <a:schemeClr val="accent3"/>
        </a:fillRef>
        <a:effectRef xmlns:a="http://schemas.openxmlformats.org/drawingml/2006/main" idx="0">
          <a:schemeClr val="accent3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0.60887</cdr:x>
      <cdr:y>0.25289</cdr:y>
    </cdr:from>
    <cdr:to>
      <cdr:x>0.61236</cdr:x>
      <cdr:y>0.90665</cdr:y>
    </cdr:to>
    <cdr:cxnSp macro="">
      <cdr:nvCxnSpPr>
        <cdr:cNvPr id="4" name="Přímá spojnice 3">
          <a:extLst xmlns:a="http://schemas.openxmlformats.org/drawingml/2006/main">
            <a:ext uri="{FF2B5EF4-FFF2-40B4-BE49-F238E27FC236}">
              <a16:creationId xmlns:a16="http://schemas.microsoft.com/office/drawing/2014/main" id="{66FABBA2-E580-5FDE-2718-0B01BD563DE5}"/>
            </a:ext>
          </a:extLst>
        </cdr:cNvPr>
        <cdr:cNvCxnSpPr/>
      </cdr:nvCxnSpPr>
      <cdr:spPr>
        <a:xfrm xmlns:a="http://schemas.openxmlformats.org/drawingml/2006/main">
          <a:off x="3096906" y="851503"/>
          <a:ext cx="17752" cy="2201267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0">
          <a:schemeClr val="accent3"/>
        </a:fillRef>
        <a:effectRef xmlns:a="http://schemas.openxmlformats.org/drawingml/2006/main" idx="0">
          <a:schemeClr val="accent3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0.15904</cdr:x>
      <cdr:y>0.17307</cdr:y>
    </cdr:from>
    <cdr:to>
      <cdr:x>0.33882</cdr:x>
      <cdr:y>0.26076</cdr:y>
    </cdr:to>
    <cdr:sp macro="" textlink="">
      <cdr:nvSpPr>
        <cdr:cNvPr id="9" name="TextovéPole 8">
          <a:extLst xmlns:a="http://schemas.openxmlformats.org/drawingml/2006/main">
            <a:ext uri="{FF2B5EF4-FFF2-40B4-BE49-F238E27FC236}">
              <a16:creationId xmlns:a16="http://schemas.microsoft.com/office/drawing/2014/main" id="{D5E1F071-104B-E997-E222-EC34DEA8BF82}"/>
            </a:ext>
          </a:extLst>
        </cdr:cNvPr>
        <cdr:cNvSpPr txBox="1"/>
      </cdr:nvSpPr>
      <cdr:spPr>
        <a:xfrm xmlns:a="http://schemas.openxmlformats.org/drawingml/2006/main">
          <a:off x="1672410" y="753067"/>
          <a:ext cx="1890494" cy="38156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cs-CZ" sz="1400" b="1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rPr>
            <a:t>státní</a:t>
          </a:r>
          <a:r>
            <a:rPr lang="cs-CZ" sz="1400" b="1" baseline="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rPr>
            <a:t> tajemník</a:t>
          </a:r>
          <a:endParaRPr lang="cs-CZ" sz="1400" b="1" dirty="0">
            <a:solidFill>
              <a:schemeClr val="tx1">
                <a:lumMod val="75000"/>
                <a:lumOff val="25000"/>
              </a:schemeClr>
            </a:solidFill>
            <a:latin typeface="Franklin Gothic Book" panose="020B0503020102020204" pitchFamily="34" charset="0"/>
          </a:endParaRPr>
        </a:p>
      </cdr:txBody>
    </cdr:sp>
  </cdr:relSizeAnchor>
  <cdr:relSizeAnchor xmlns:cdr="http://schemas.openxmlformats.org/drawingml/2006/chartDrawing">
    <cdr:from>
      <cdr:x>0.36142</cdr:x>
      <cdr:y>0.17398</cdr:y>
    </cdr:from>
    <cdr:to>
      <cdr:x>0.59176</cdr:x>
      <cdr:y>0.28006</cdr:y>
    </cdr:to>
    <cdr:sp macro="" textlink="">
      <cdr:nvSpPr>
        <cdr:cNvPr id="10" name="TextovéPole 9">
          <a:extLst xmlns:a="http://schemas.openxmlformats.org/drawingml/2006/main">
            <a:ext uri="{FF2B5EF4-FFF2-40B4-BE49-F238E27FC236}">
              <a16:creationId xmlns:a16="http://schemas.microsoft.com/office/drawing/2014/main" id="{5E4A564D-A9AA-CCA0-7C9D-366AA2D1910A}"/>
            </a:ext>
          </a:extLst>
        </cdr:cNvPr>
        <cdr:cNvSpPr txBox="1"/>
      </cdr:nvSpPr>
      <cdr:spPr>
        <a:xfrm xmlns:a="http://schemas.openxmlformats.org/drawingml/2006/main">
          <a:off x="1838325" y="585795"/>
          <a:ext cx="1171571" cy="3571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cs-CZ" sz="1400" b="1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rPr>
            <a:t>vedoucí služebního úřadu</a:t>
          </a:r>
        </a:p>
      </cdr:txBody>
    </cdr:sp>
  </cdr:relSizeAnchor>
  <cdr:relSizeAnchor xmlns:cdr="http://schemas.openxmlformats.org/drawingml/2006/chartDrawing">
    <cdr:from>
      <cdr:x>0.62734</cdr:x>
      <cdr:y>0.17398</cdr:y>
    </cdr:from>
    <cdr:to>
      <cdr:x>0.86329</cdr:x>
      <cdr:y>0.27723</cdr:y>
    </cdr:to>
    <cdr:sp macro="" textlink="">
      <cdr:nvSpPr>
        <cdr:cNvPr id="11" name="TextovéPole 10">
          <a:extLst xmlns:a="http://schemas.openxmlformats.org/drawingml/2006/main">
            <a:ext uri="{FF2B5EF4-FFF2-40B4-BE49-F238E27FC236}">
              <a16:creationId xmlns:a16="http://schemas.microsoft.com/office/drawing/2014/main" id="{9C321A5C-3221-890A-7B92-D1B8E7A6E7AA}"/>
            </a:ext>
          </a:extLst>
        </cdr:cNvPr>
        <cdr:cNvSpPr txBox="1"/>
      </cdr:nvSpPr>
      <cdr:spPr>
        <a:xfrm xmlns:a="http://schemas.openxmlformats.org/drawingml/2006/main">
          <a:off x="3190876" y="585802"/>
          <a:ext cx="1200126" cy="34764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cs-CZ" sz="1400" b="1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rPr>
            <a:t>vedoucí zastupitelského úřadu</a:t>
          </a:r>
        </a:p>
        <a:p xmlns:a="http://schemas.openxmlformats.org/drawingml/2006/main">
          <a:endParaRPr lang="cs-CZ" sz="1400" dirty="0">
            <a:solidFill>
              <a:schemeClr val="tx1">
                <a:lumMod val="75000"/>
                <a:lumOff val="25000"/>
              </a:schemeClr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B1E8FD-10DB-42D6-B4F4-F33250E519F4}" type="datetimeFigureOut">
              <a:rPr lang="cs-CZ" smtClean="0"/>
              <a:t>05.06.2023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28E190-53EF-424F-8D04-4E0979FFA6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43730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389750-DF40-439F-8242-C883EEE54928}" type="datetimeFigureOut">
              <a:rPr lang="cs-CZ" smtClean="0"/>
              <a:t>05.06.2023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D55C3-AA80-467E-ACA1-CC718D61943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10008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D55C3-AA80-467E-ACA1-CC718D619438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944417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D55C3-AA80-467E-ACA1-CC718D619438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95752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dirty="0">
                <a:latin typeface="+mn-lt"/>
              </a:rPr>
              <a:t>Přestože rovnost žen a mužů patří k </a:t>
            </a:r>
            <a:r>
              <a:rPr lang="cs-CZ" sz="1200" b="1" dirty="0">
                <a:latin typeface="+mn-lt"/>
              </a:rPr>
              <a:t>základním hodnotám České republiky vyjádřené mj. Listině základních práv a svobod</a:t>
            </a:r>
            <a:r>
              <a:rPr lang="cs-CZ" sz="1200" dirty="0">
                <a:latin typeface="+mn-lt"/>
              </a:rPr>
              <a:t>, přetrvává v české společnosti řada genderových nerovností. Různá mezinárodní a evropská srovnání ukazují, že v rámci EU patří Česko z hlediska úrovně rovnosti žen a mužů k podprůměrným zemím.</a:t>
            </a:r>
            <a:r>
              <a:rPr lang="cs-CZ" sz="1200" baseline="0" dirty="0">
                <a:latin typeface="+mn-lt"/>
              </a:rPr>
              <a:t> </a:t>
            </a:r>
            <a:r>
              <a:rPr lang="cs-CZ" sz="1200" dirty="0">
                <a:latin typeface="+mn-lt"/>
              </a:rPr>
              <a:t>K hlavním problémům patří nerovnosti na trhu práce (včetně vysokého rozdílu v průměrných příjmech žen a mužů), ekonomické nerovnosti (vyšší míra ohrožení chudobou žen), velmi nízké zastoupení žen v rozhodovacích pozicích, horizontální genderová segregace ve školství či stereotypní rozdělení rolí v péči o domácnost a rodinu. Genderové nerovnosti mají negativní dopad především na postavení žen v české společnosti. Řada těchto nerovností ovšem negativně ovlivňuje i životy mužů – jedná se především o oblast zdraví či genderových stereotypů o rolích mužů – jedná se především o oblast zdraví či genderových stereotypů o rolích mužů. </a:t>
            </a:r>
          </a:p>
          <a:p>
            <a:endParaRPr lang="cs-CZ" sz="1200" dirty="0">
              <a:latin typeface="+mn-lt"/>
            </a:endParaRPr>
          </a:p>
          <a:p>
            <a:pPr marL="361950" indent="-361950">
              <a:lnSpc>
                <a:spcPct val="100000"/>
              </a:lnSpc>
              <a:buNone/>
            </a:pPr>
            <a:r>
              <a:rPr lang="cs-CZ" sz="1200" dirty="0"/>
              <a:t>Zákon č. 234/2014 Sb., o státní službě a rovný přístup:</a:t>
            </a:r>
          </a:p>
          <a:p>
            <a:pPr marL="361950" indent="-361950">
              <a:lnSpc>
                <a:spcPct val="100000"/>
              </a:lnSpc>
              <a:buNone/>
            </a:pPr>
            <a:r>
              <a:rPr lang="cs-CZ" sz="1200" dirty="0">
                <a:solidFill>
                  <a:schemeClr val="tx2"/>
                </a:solidFill>
              </a:rPr>
              <a:t>► </a:t>
            </a:r>
            <a:r>
              <a:rPr lang="cs-CZ" sz="1200" dirty="0"/>
              <a:t>zakotvena zásada rovného zacházení a zákazu diskriminace ve smyslu antidiskriminačního zákona</a:t>
            </a:r>
          </a:p>
          <a:p>
            <a:pPr marL="361950" indent="-361950">
              <a:lnSpc>
                <a:spcPct val="100000"/>
              </a:lnSpc>
              <a:buNone/>
            </a:pPr>
            <a:r>
              <a:rPr lang="cs-CZ" sz="1200" dirty="0">
                <a:solidFill>
                  <a:schemeClr val="tx2"/>
                </a:solidFill>
              </a:rPr>
              <a:t>► </a:t>
            </a:r>
            <a:r>
              <a:rPr lang="cs-CZ" sz="1200" dirty="0"/>
              <a:t>dodržování zásad rovného zacházení </a:t>
            </a:r>
          </a:p>
          <a:p>
            <a:pPr marL="361950" indent="-361950">
              <a:lnSpc>
                <a:spcPct val="100000"/>
              </a:lnSpc>
              <a:buNone/>
            </a:pPr>
            <a:r>
              <a:rPr lang="cs-CZ" sz="1200" dirty="0">
                <a:solidFill>
                  <a:schemeClr val="tx2"/>
                </a:solidFill>
              </a:rPr>
              <a:t>	►</a:t>
            </a:r>
            <a:r>
              <a:rPr lang="cs-CZ" sz="1200" dirty="0"/>
              <a:t>ve výběrových řízeních, jak pro žadatele ve výběrových řízeních a výběr nejvhodnějšího žadatele, tak i pro obsazování výběrových komisí, 	</a:t>
            </a:r>
          </a:p>
          <a:p>
            <a:pPr marL="361950" indent="-361950">
              <a:lnSpc>
                <a:spcPct val="100000"/>
              </a:lnSpc>
              <a:buNone/>
            </a:pPr>
            <a:r>
              <a:rPr lang="cs-CZ" sz="1200" dirty="0"/>
              <a:t>	</a:t>
            </a:r>
            <a:r>
              <a:rPr lang="cs-CZ" sz="1200" dirty="0">
                <a:solidFill>
                  <a:schemeClr val="tx2"/>
                </a:solidFill>
              </a:rPr>
              <a:t> ► </a:t>
            </a:r>
            <a:r>
              <a:rPr lang="cs-CZ" sz="1200" dirty="0"/>
              <a:t>při přijetí do služebního poměru a zařazení na služební místo nebo </a:t>
            </a:r>
          </a:p>
          <a:p>
            <a:pPr marL="361950" indent="-361950">
              <a:lnSpc>
                <a:spcPct val="100000"/>
              </a:lnSpc>
              <a:buNone/>
            </a:pPr>
            <a:r>
              <a:rPr lang="cs-CZ" sz="1200" dirty="0">
                <a:solidFill>
                  <a:schemeClr val="tx2">
                    <a:lumMod val="75000"/>
                  </a:schemeClr>
                </a:solidFill>
              </a:rPr>
              <a:t>	 </a:t>
            </a:r>
            <a:r>
              <a:rPr lang="cs-CZ" sz="1200" dirty="0">
                <a:solidFill>
                  <a:schemeClr val="tx2"/>
                </a:solidFill>
              </a:rPr>
              <a:t>►</a:t>
            </a:r>
            <a:r>
              <a:rPr lang="cs-CZ" sz="12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cs-CZ" sz="1200" dirty="0"/>
              <a:t>při jmenování na služební místa představených,</a:t>
            </a:r>
          </a:p>
          <a:p>
            <a:pPr marL="361950" indent="-361950">
              <a:lnSpc>
                <a:spcPct val="100000"/>
              </a:lnSpc>
              <a:buNone/>
            </a:pPr>
            <a:r>
              <a:rPr lang="cs-CZ" sz="1200" dirty="0"/>
              <a:t>	 </a:t>
            </a:r>
            <a:r>
              <a:rPr lang="cs-CZ" sz="1200" dirty="0">
                <a:solidFill>
                  <a:schemeClr val="tx2"/>
                </a:solidFill>
              </a:rPr>
              <a:t>►</a:t>
            </a:r>
            <a:r>
              <a:rPr lang="cs-CZ" sz="12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cs-CZ" sz="1200" dirty="0"/>
              <a:t>při přípravě systemizace a organizační struktury služebních úřadů, </a:t>
            </a:r>
          </a:p>
          <a:p>
            <a:pPr marL="361950" indent="-361950">
              <a:lnSpc>
                <a:spcPct val="100000"/>
              </a:lnSpc>
              <a:buNone/>
            </a:pPr>
            <a:r>
              <a:rPr lang="cs-CZ" sz="1200" dirty="0"/>
              <a:t>	 </a:t>
            </a:r>
            <a:r>
              <a:rPr lang="cs-CZ" sz="1200" dirty="0">
                <a:solidFill>
                  <a:schemeClr val="tx2"/>
                </a:solidFill>
              </a:rPr>
              <a:t>►</a:t>
            </a:r>
            <a:r>
              <a:rPr lang="cs-CZ" sz="1200" dirty="0"/>
              <a:t> při slaďování rodinného a osobního života s výkonem služby, </a:t>
            </a:r>
          </a:p>
          <a:p>
            <a:pPr marL="361950" indent="-361950">
              <a:lnSpc>
                <a:spcPct val="100000"/>
              </a:lnSpc>
              <a:buNone/>
            </a:pPr>
            <a:r>
              <a:rPr lang="cs-CZ" sz="1200" dirty="0">
                <a:solidFill>
                  <a:schemeClr val="tx2"/>
                </a:solidFill>
              </a:rPr>
              <a:t>	 ► </a:t>
            </a:r>
            <a:r>
              <a:rPr lang="cs-CZ" sz="1200" dirty="0"/>
              <a:t>při služebním hodnocení státní zaměstnankyně/státního zaměstnance.</a:t>
            </a:r>
          </a:p>
          <a:p>
            <a:endParaRPr lang="cs-CZ" sz="1200" dirty="0">
              <a:latin typeface="+mn-lt"/>
            </a:endParaRPr>
          </a:p>
          <a:p>
            <a:r>
              <a:rPr lang="cs-CZ" sz="1200" b="1" dirty="0">
                <a:latin typeface="+mn-lt"/>
              </a:rPr>
              <a:t>Podpora rovnosti žen a mužů a řešení výše naznačených nerovností patří k dlouhodobým prioritám vlády ČR</a:t>
            </a:r>
          </a:p>
          <a:p>
            <a:endParaRPr lang="cs-CZ" sz="1200" dirty="0">
              <a:latin typeface="+mn-lt"/>
            </a:endParaRPr>
          </a:p>
          <a:p>
            <a:r>
              <a:rPr lang="cs-CZ" sz="1200" b="1" dirty="0">
                <a:latin typeface="+mn-lt"/>
              </a:rPr>
              <a:t>Platí však</a:t>
            </a:r>
            <a:r>
              <a:rPr lang="cs-CZ" sz="1200" dirty="0">
                <a:latin typeface="+mn-lt"/>
              </a:rPr>
              <a:t>, že Česká republika v posledních letech postupně zlepšuje své postavení (v relativních i absolutních hodnotách). Lze tedy předpokládat, že alespoň některé nerovnosti mezi muži a ženami se v České republice daří postupně snižovat. </a:t>
            </a:r>
          </a:p>
          <a:p>
            <a:endParaRPr lang="cs-CZ" sz="1200" dirty="0">
              <a:latin typeface="+mn-lt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D55C3-AA80-467E-ACA1-CC718D619438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78714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D55C3-AA80-467E-ACA1-CC718D619438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63183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dirty="0"/>
              <a:t>Z grafů znázorňujících poměr zastoupení mužů a žen ve služebních úřadech v letech</a:t>
            </a:r>
            <a:r>
              <a:rPr lang="cs-CZ" sz="1200" baseline="0" dirty="0"/>
              <a:t> </a:t>
            </a:r>
            <a:r>
              <a:rPr lang="cs-CZ" sz="1200" dirty="0"/>
              <a:t>2020</a:t>
            </a:r>
            <a:r>
              <a:rPr lang="cs-CZ" sz="1200" baseline="0" dirty="0"/>
              <a:t> – 2022 </a:t>
            </a:r>
            <a:r>
              <a:rPr lang="cs-CZ" sz="1200" dirty="0"/>
              <a:t>vyplývá, že ve státní službě ve sledovaném období podíl žen výrazně převyšoval v celkovém srovnání</a:t>
            </a:r>
            <a:r>
              <a:rPr lang="cs-CZ" sz="1200" baseline="0" dirty="0"/>
              <a:t> </a:t>
            </a:r>
            <a:r>
              <a:rPr lang="cs-CZ" sz="1200" dirty="0"/>
              <a:t>zastoupení mužů, a to i na místech představených.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dirty="0"/>
              <a:t>V</a:t>
            </a:r>
            <a:r>
              <a:rPr lang="cs-CZ" sz="1200" baseline="0" dirty="0"/>
              <a:t> roce 2021 se oproti předcházejícímu roku poměr zastoupení změnil o pouhé desetiny %.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baseline="0" dirty="0"/>
          </a:p>
          <a:p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 znázorněných grafech je patrné, že rovněž vzrostl podíl žen na 79 % jakožto státních zaměstnankyň, které nejsou představenými, přičemž v roce 2021 zaujímaly celkem 78,4 %.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dirty="0"/>
              <a:t>Podíl zastoupení</a:t>
            </a:r>
            <a:r>
              <a:rPr lang="cs-CZ" sz="1200" baseline="0" dirty="0"/>
              <a:t> žen a mužů se v </a:t>
            </a:r>
            <a:r>
              <a:rPr lang="cs-CZ" sz="1200" dirty="0"/>
              <a:t>posledních letech vyvíjí postupnými</a:t>
            </a:r>
            <a:r>
              <a:rPr lang="cs-CZ" sz="1200" baseline="0" dirty="0"/>
              <a:t> krůčky směrem ke zvýšení počtu žen ve státní správě i na vrcholných/rozhodovacích pozicích.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baseline="0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D55C3-AA80-467E-ACA1-CC718D619438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412434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b="1" dirty="0"/>
              <a:t>Poměr zastoupení žen a mužů na místech představených v letech 2020 - 2022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dirty="0"/>
              <a:t>Z grafů znázorňujícímu poměr zastoupení mužů a žen na místech představených</a:t>
            </a:r>
            <a:r>
              <a:rPr lang="cs-CZ" sz="1200" baseline="0" dirty="0"/>
              <a:t> </a:t>
            </a:r>
            <a:r>
              <a:rPr lang="cs-CZ" sz="1200" dirty="0"/>
              <a:t>v letech</a:t>
            </a:r>
            <a:r>
              <a:rPr lang="cs-CZ" sz="1200" baseline="0" dirty="0"/>
              <a:t> </a:t>
            </a:r>
            <a:r>
              <a:rPr lang="cs-CZ" sz="1200" dirty="0"/>
              <a:t>2020</a:t>
            </a:r>
            <a:r>
              <a:rPr lang="cs-CZ" sz="1200" baseline="0" dirty="0"/>
              <a:t> – 2022 </a:t>
            </a:r>
            <a:r>
              <a:rPr lang="cs-CZ" sz="1200" dirty="0"/>
              <a:t>vyplývá, že ve státní službě ve sledovaném období podíl žen výrazně převyšoval zastoupení mužů, a to zejména</a:t>
            </a:r>
            <a:r>
              <a:rPr lang="cs-CZ" sz="1200" baseline="0" dirty="0"/>
              <a:t> na pozici vedoucí oddělení. Téměř vyrovnaný byl poměr zastoupení na pozici ředitelka/ředitel odboru.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baseline="0" dirty="0"/>
              <a:t>Na ostatních rozhodovacích pozicích jako ředitel sekce, vrchní ředitel sekce, státní tajemník či vedoucí zastupitelského úřadu však dominovali muži.</a:t>
            </a:r>
            <a:endParaRPr lang="cs-CZ" sz="1200" dirty="0"/>
          </a:p>
          <a:p>
            <a:endParaRPr lang="cs-CZ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baseline="0" dirty="0"/>
              <a:t>Ve srovnání mezi jednotlivými roky se  poměr zastoupení měnil o pouhé desetiny %. </a:t>
            </a:r>
            <a:endParaRPr lang="cs-CZ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b="1" dirty="0"/>
              <a:t>Poměr zastoupení žen a mužů na místech představených v roce 2022</a:t>
            </a:r>
            <a:r>
              <a:rPr lang="cs-CZ" sz="1200" b="1" baseline="0" dirty="0"/>
              <a:t> </a:t>
            </a:r>
            <a:r>
              <a:rPr lang="cs-CZ" sz="1200" baseline="0" dirty="0"/>
              <a:t>se v tomto roce změnil rovněž o pouhé desetiny % směrem k zastoupení žen v rozhodovacích pozicích. </a:t>
            </a:r>
          </a:p>
          <a:p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 </a:t>
            </a:r>
            <a:r>
              <a:rPr lang="cs-CZ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grafu 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 patrné, že </a:t>
            </a:r>
            <a:r>
              <a:rPr lang="cs-CZ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největší zastoupení žen coby představených reprezentují, stejně jako v přechozích letech, pozici vedoucí oddělení a to 66 %, téměř srovnatelná a konstantní</a:t>
            </a:r>
            <a:r>
              <a:rPr lang="cs-CZ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je poměr zastoupení na pozici </a:t>
            </a:r>
            <a:r>
              <a:rPr lang="cs-CZ" sz="1200" b="1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ředtelka</a:t>
            </a:r>
            <a:r>
              <a:rPr lang="cs-CZ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/ředitel sekce. Ve vztahu k ředitelce/řediteli sekce a vrchní ředitelce/řediteli sekce je poměr zastoupení žen cca 1/3 třetinou a tento trend se rovněž pomalými krůčky mění pozitivním směrem ke zvýšení zastoupení žen i na těchto pozicích. </a:t>
            </a:r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D55C3-AA80-467E-ACA1-CC718D619438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35535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 vrcholných rozhodovacích</a:t>
            </a:r>
            <a:r>
              <a:rPr lang="cs-CZ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pozicích jako je státní tajemník/ vedoucí služebního úřadu a vedoucí </a:t>
            </a:r>
            <a:r>
              <a:rPr lang="cs-CZ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zastupitelského úřadu</a:t>
            </a:r>
            <a:r>
              <a:rPr lang="cs-CZ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dominovali ve sledovaném období muži, a to nejvíce ve vztahu k pozici </a:t>
            </a:r>
            <a:r>
              <a:rPr lang="cs-CZ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vedoucích zastupitelských úřadů.  </a:t>
            </a:r>
          </a:p>
          <a:p>
            <a:endParaRPr lang="cs-CZ" dirty="0"/>
          </a:p>
          <a:p>
            <a:r>
              <a:rPr lang="cs-CZ" dirty="0"/>
              <a:t>Aktuálně je však rovněž možné vidět pozitivní trend,</a:t>
            </a:r>
            <a:r>
              <a:rPr lang="cs-CZ" baseline="0" dirty="0"/>
              <a:t> kdy se zastoupení žen k poměru zastoupení mužů zvyšuje i na těchto vrcholových rozhodovacích pozicích ve státní službě. 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D55C3-AA80-467E-ACA1-CC718D619438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48154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D55C3-AA80-467E-ACA1-CC718D619438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901232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dirty="0">
                <a:latin typeface="+mn-lt"/>
              </a:rPr>
              <a:t>Přestože rovnost žen a mužů patří k </a:t>
            </a:r>
            <a:r>
              <a:rPr lang="cs-CZ" sz="1200" b="1" dirty="0">
                <a:latin typeface="+mn-lt"/>
              </a:rPr>
              <a:t>základním hodnotám České republiky vyjádřené mj. Listině základních práv a svobod</a:t>
            </a:r>
            <a:r>
              <a:rPr lang="cs-CZ" sz="1200" dirty="0">
                <a:latin typeface="+mn-lt"/>
              </a:rPr>
              <a:t>, přetrvává v české společnosti řada genderových nerovností. Různá mezinárodní a evropská srovnání ukazují, že v rámci EU patří Česko z hlediska úrovně rovnosti žen a mužů k podprůměrným zemím.</a:t>
            </a:r>
            <a:r>
              <a:rPr lang="cs-CZ" sz="1200" baseline="0" dirty="0">
                <a:latin typeface="+mn-lt"/>
              </a:rPr>
              <a:t> </a:t>
            </a:r>
            <a:r>
              <a:rPr lang="cs-CZ" sz="1200" dirty="0">
                <a:latin typeface="+mn-lt"/>
              </a:rPr>
              <a:t>K hlavním problémům patří nerovnosti na trhu práce (včetně vysokého rozdílu v průměrných příjmech žen a mužů), ekonomické nerovnosti (vyšší míra ohrožení chudobou žen), velmi nízké zastoupení žen v rozhodovacích pozicích, horizontální genderová segregace ve školství či stereotypní rozdělení rolí v péči o domácnost a rodinu. Genderové nerovnosti mají negativní dopad především na postavení žen v české společnosti. Řada těchto nerovností ovšem negativně ovlivňuje i životy mužů – jedná se především o oblast zdraví či genderových stereotypů o rolích mužů – jedná se především o oblast zdraví či genderových stereotypů o rolích mužů. </a:t>
            </a:r>
          </a:p>
          <a:p>
            <a:endParaRPr lang="cs-CZ" sz="1200" dirty="0">
              <a:latin typeface="+mn-lt"/>
            </a:endParaRPr>
          </a:p>
          <a:p>
            <a:pPr marL="361950" indent="-361950">
              <a:lnSpc>
                <a:spcPct val="100000"/>
              </a:lnSpc>
              <a:buNone/>
            </a:pPr>
            <a:r>
              <a:rPr lang="cs-CZ" sz="1200" dirty="0"/>
              <a:t>Zákon č. 234/2014 Sb., o státní službě a rovný přístup:</a:t>
            </a:r>
          </a:p>
          <a:p>
            <a:pPr marL="361950" indent="-361950">
              <a:lnSpc>
                <a:spcPct val="100000"/>
              </a:lnSpc>
              <a:buNone/>
            </a:pPr>
            <a:r>
              <a:rPr lang="cs-CZ" sz="1200" dirty="0">
                <a:solidFill>
                  <a:schemeClr val="tx2"/>
                </a:solidFill>
              </a:rPr>
              <a:t>► </a:t>
            </a:r>
            <a:r>
              <a:rPr lang="cs-CZ" sz="1200" dirty="0"/>
              <a:t>zakotvena zásada rovného zacházení a zákazu diskriminace ve smyslu antidiskriminačního zákona</a:t>
            </a:r>
          </a:p>
          <a:p>
            <a:pPr marL="361950" indent="-361950">
              <a:lnSpc>
                <a:spcPct val="100000"/>
              </a:lnSpc>
              <a:buNone/>
            </a:pPr>
            <a:r>
              <a:rPr lang="cs-CZ" sz="1200" dirty="0">
                <a:solidFill>
                  <a:schemeClr val="tx2"/>
                </a:solidFill>
              </a:rPr>
              <a:t>► </a:t>
            </a:r>
            <a:r>
              <a:rPr lang="cs-CZ" sz="1200" dirty="0"/>
              <a:t>dodržování zásad rovného zacházení </a:t>
            </a:r>
          </a:p>
          <a:p>
            <a:pPr marL="361950" indent="-361950">
              <a:lnSpc>
                <a:spcPct val="100000"/>
              </a:lnSpc>
              <a:buNone/>
            </a:pPr>
            <a:r>
              <a:rPr lang="cs-CZ" sz="1200" dirty="0">
                <a:solidFill>
                  <a:schemeClr val="tx2"/>
                </a:solidFill>
              </a:rPr>
              <a:t>	►</a:t>
            </a:r>
            <a:r>
              <a:rPr lang="cs-CZ" sz="1200" dirty="0"/>
              <a:t>ve výběrových řízeních, jak pro žadatele ve výběrových řízeních a výběr nejvhodnějšího žadatele, tak i pro obsazování výběrových komisí, 	</a:t>
            </a:r>
          </a:p>
          <a:p>
            <a:pPr marL="361950" indent="-361950">
              <a:lnSpc>
                <a:spcPct val="100000"/>
              </a:lnSpc>
              <a:buNone/>
            </a:pPr>
            <a:r>
              <a:rPr lang="cs-CZ" sz="1200" dirty="0"/>
              <a:t>	</a:t>
            </a:r>
            <a:r>
              <a:rPr lang="cs-CZ" sz="1200" dirty="0">
                <a:solidFill>
                  <a:schemeClr val="tx2"/>
                </a:solidFill>
              </a:rPr>
              <a:t> ► </a:t>
            </a:r>
            <a:r>
              <a:rPr lang="cs-CZ" sz="1200" dirty="0"/>
              <a:t>při přijetí do služebního poměru a zařazení na služební místo nebo </a:t>
            </a:r>
          </a:p>
          <a:p>
            <a:pPr marL="361950" indent="-361950">
              <a:lnSpc>
                <a:spcPct val="100000"/>
              </a:lnSpc>
              <a:buNone/>
            </a:pPr>
            <a:r>
              <a:rPr lang="cs-CZ" sz="1200" dirty="0">
                <a:solidFill>
                  <a:schemeClr val="tx2">
                    <a:lumMod val="75000"/>
                  </a:schemeClr>
                </a:solidFill>
              </a:rPr>
              <a:t>	 </a:t>
            </a:r>
            <a:r>
              <a:rPr lang="cs-CZ" sz="1200" dirty="0">
                <a:solidFill>
                  <a:schemeClr val="tx2"/>
                </a:solidFill>
              </a:rPr>
              <a:t>►</a:t>
            </a:r>
            <a:r>
              <a:rPr lang="cs-CZ" sz="12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cs-CZ" sz="1200" dirty="0"/>
              <a:t>při jmenování na služební místa představených,</a:t>
            </a:r>
          </a:p>
          <a:p>
            <a:pPr marL="361950" indent="-361950">
              <a:lnSpc>
                <a:spcPct val="100000"/>
              </a:lnSpc>
              <a:buNone/>
            </a:pPr>
            <a:r>
              <a:rPr lang="cs-CZ" sz="1200" dirty="0"/>
              <a:t>	 </a:t>
            </a:r>
            <a:r>
              <a:rPr lang="cs-CZ" sz="1200" dirty="0">
                <a:solidFill>
                  <a:schemeClr val="tx2"/>
                </a:solidFill>
              </a:rPr>
              <a:t>►</a:t>
            </a:r>
            <a:r>
              <a:rPr lang="cs-CZ" sz="12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cs-CZ" sz="1200" dirty="0"/>
              <a:t>při přípravě systemizace a organizační struktury služebních úřadů, </a:t>
            </a:r>
          </a:p>
          <a:p>
            <a:pPr marL="361950" indent="-361950">
              <a:lnSpc>
                <a:spcPct val="100000"/>
              </a:lnSpc>
              <a:buNone/>
            </a:pPr>
            <a:r>
              <a:rPr lang="cs-CZ" sz="1200" dirty="0"/>
              <a:t>	 </a:t>
            </a:r>
            <a:r>
              <a:rPr lang="cs-CZ" sz="1200" dirty="0">
                <a:solidFill>
                  <a:schemeClr val="tx2"/>
                </a:solidFill>
              </a:rPr>
              <a:t>►</a:t>
            </a:r>
            <a:r>
              <a:rPr lang="cs-CZ" sz="1200" dirty="0"/>
              <a:t> při slaďování rodinného a osobního života s výkonem služby, </a:t>
            </a:r>
          </a:p>
          <a:p>
            <a:pPr marL="361950" indent="-361950">
              <a:lnSpc>
                <a:spcPct val="100000"/>
              </a:lnSpc>
              <a:buNone/>
            </a:pPr>
            <a:r>
              <a:rPr lang="cs-CZ" sz="1200" dirty="0">
                <a:solidFill>
                  <a:schemeClr val="tx2"/>
                </a:solidFill>
              </a:rPr>
              <a:t>	 ► </a:t>
            </a:r>
            <a:r>
              <a:rPr lang="cs-CZ" sz="1200" dirty="0"/>
              <a:t>při služebním hodnocení státní zaměstnankyně/státního zaměstnance.</a:t>
            </a:r>
          </a:p>
          <a:p>
            <a:endParaRPr lang="cs-CZ" sz="1200" dirty="0">
              <a:latin typeface="+mn-lt"/>
            </a:endParaRPr>
          </a:p>
          <a:p>
            <a:r>
              <a:rPr lang="cs-CZ" sz="1200" b="1" dirty="0">
                <a:latin typeface="+mn-lt"/>
              </a:rPr>
              <a:t>Podpora rovnosti žen a mužů a řešení výše naznačených nerovností patří k dlouhodobým prioritám vlády ČR</a:t>
            </a:r>
          </a:p>
          <a:p>
            <a:endParaRPr lang="cs-CZ" sz="1200" dirty="0">
              <a:latin typeface="+mn-lt"/>
            </a:endParaRPr>
          </a:p>
          <a:p>
            <a:r>
              <a:rPr lang="cs-CZ" sz="1200" b="1" dirty="0">
                <a:latin typeface="+mn-lt"/>
              </a:rPr>
              <a:t>Platí však</a:t>
            </a:r>
            <a:r>
              <a:rPr lang="cs-CZ" sz="1200" dirty="0">
                <a:latin typeface="+mn-lt"/>
              </a:rPr>
              <a:t>, že Česká republika v posledních letech postupně zlepšuje své postavení (v relativních i absolutních hodnotách). Lze tedy předpokládat, že alespoň některé nerovnosti mezi muži a ženami se v České republice daří postupně snižovat. </a:t>
            </a:r>
          </a:p>
          <a:p>
            <a:endParaRPr lang="cs-CZ" sz="1200" dirty="0">
              <a:latin typeface="+mn-lt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D55C3-AA80-467E-ACA1-CC718D619438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17176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D55C3-AA80-467E-ACA1-CC718D619438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58629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CD664-3C87-479F-A476-A6FDD2022BF3}" type="datetimeFigureOut">
              <a:rPr lang="cs-CZ" smtClean="0"/>
              <a:t>05.06.2023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B0EC-AC81-469D-8D72-DACA04725CE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26104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CD664-3C87-479F-A476-A6FDD2022BF3}" type="datetimeFigureOut">
              <a:rPr lang="cs-CZ" smtClean="0"/>
              <a:t>05.06.2023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B0EC-AC81-469D-8D72-DACA04725CE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09130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CD664-3C87-479F-A476-A6FDD2022BF3}" type="datetimeFigureOut">
              <a:rPr lang="cs-CZ" smtClean="0"/>
              <a:t>05.06.2023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B0EC-AC81-469D-8D72-DACA04725CE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5920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CD664-3C87-479F-A476-A6FDD2022BF3}" type="datetimeFigureOut">
              <a:rPr lang="cs-CZ" smtClean="0"/>
              <a:t>05.06.2023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B0EC-AC81-469D-8D72-DACA04725CE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46682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CD664-3C87-479F-A476-A6FDD2022BF3}" type="datetimeFigureOut">
              <a:rPr lang="cs-CZ" smtClean="0"/>
              <a:t>05.06.2023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B0EC-AC81-469D-8D72-DACA04725CE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33152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CD664-3C87-479F-A476-A6FDD2022BF3}" type="datetimeFigureOut">
              <a:rPr lang="cs-CZ" smtClean="0"/>
              <a:t>05.06.2023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B0EC-AC81-469D-8D72-DACA04725CE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3707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CD664-3C87-479F-A476-A6FDD2022BF3}" type="datetimeFigureOut">
              <a:rPr lang="cs-CZ" smtClean="0"/>
              <a:t>05.06.2023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B0EC-AC81-469D-8D72-DACA04725CE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0860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CD664-3C87-479F-A476-A6FDD2022BF3}" type="datetimeFigureOut">
              <a:rPr lang="cs-CZ" smtClean="0"/>
              <a:t>05.06.2023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B0EC-AC81-469D-8D72-DACA04725CE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5000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CD664-3C87-479F-A476-A6FDD2022BF3}" type="datetimeFigureOut">
              <a:rPr lang="cs-CZ" smtClean="0"/>
              <a:t>05.06.2023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B0EC-AC81-469D-8D72-DACA04725CE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9972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CD664-3C87-479F-A476-A6FDD2022BF3}" type="datetimeFigureOut">
              <a:rPr lang="cs-CZ" smtClean="0"/>
              <a:t>05.06.2023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B0EC-AC81-469D-8D72-DACA04725CE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14641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CD664-3C87-479F-A476-A6FDD2022BF3}" type="datetimeFigureOut">
              <a:rPr lang="cs-CZ" smtClean="0"/>
              <a:t>05.06.2023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B0EC-AC81-469D-8D72-DACA04725CE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90928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9CD664-3C87-479F-A476-A6FDD2022BF3}" type="datetimeFigureOut">
              <a:rPr lang="cs-CZ" smtClean="0"/>
              <a:t>05.06.2023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74B0EC-AC81-469D-8D72-DACA04725CE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0233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/>
        </p:nvSpPr>
        <p:spPr>
          <a:xfrm>
            <a:off x="0" y="0"/>
            <a:ext cx="12249665" cy="5733534"/>
          </a:xfrm>
          <a:prstGeom prst="rect">
            <a:avLst/>
          </a:prstGeom>
          <a:solidFill>
            <a:srgbClr val="2923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888260" y="891534"/>
            <a:ext cx="6779740" cy="2898145"/>
          </a:xfrm>
        </p:spPr>
        <p:txBody>
          <a:bodyPr>
            <a:noAutofit/>
          </a:bodyPr>
          <a:lstStyle/>
          <a:p>
            <a:pPr algn="l"/>
            <a:r>
              <a:rPr lang="cs-CZ" sz="4800" b="1" spc="100" dirty="0">
                <a:solidFill>
                  <a:srgbClr val="00B0F0"/>
                </a:solidFill>
              </a:rPr>
              <a:t>Zastoupení žen a mužů </a:t>
            </a:r>
            <a:br>
              <a:rPr lang="cs-CZ" sz="4800" b="1" spc="100" dirty="0">
                <a:solidFill>
                  <a:srgbClr val="00B0F0"/>
                </a:solidFill>
              </a:rPr>
            </a:br>
            <a:r>
              <a:rPr lang="cs-CZ" sz="4800" b="1" spc="100" dirty="0">
                <a:solidFill>
                  <a:srgbClr val="00B0F0"/>
                </a:solidFill>
              </a:rPr>
              <a:t>v rozhodovacích pozicích ve státní správě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888260" y="4658288"/>
            <a:ext cx="7035113" cy="968155"/>
          </a:xfrm>
        </p:spPr>
        <p:txBody>
          <a:bodyPr/>
          <a:lstStyle/>
          <a:p>
            <a:pPr algn="l"/>
            <a:r>
              <a:rPr lang="cs-CZ" dirty="0">
                <a:solidFill>
                  <a:schemeClr val="bg1"/>
                </a:solidFill>
              </a:rPr>
              <a:t>PhDr. Jindřich Fryč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942" y="891535"/>
            <a:ext cx="2719898" cy="3993502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0085" y="5981537"/>
            <a:ext cx="2314834" cy="636196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97" t="24752" r="7257" b="29712"/>
          <a:stretch/>
        </p:blipFill>
        <p:spPr>
          <a:xfrm>
            <a:off x="9267787" y="5832935"/>
            <a:ext cx="2800425" cy="784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4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ál 1"/>
          <p:cNvSpPr/>
          <p:nvPr/>
        </p:nvSpPr>
        <p:spPr>
          <a:xfrm rot="10800000">
            <a:off x="6696074" y="2339973"/>
            <a:ext cx="3644469" cy="364489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1" name="Obdélník 10"/>
          <p:cNvSpPr/>
          <p:nvPr/>
        </p:nvSpPr>
        <p:spPr>
          <a:xfrm rot="10800000">
            <a:off x="8416179" y="2335465"/>
            <a:ext cx="4824345" cy="36448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Podnadpis 5"/>
          <p:cNvSpPr txBox="1">
            <a:spLocks/>
          </p:cNvSpPr>
          <p:nvPr/>
        </p:nvSpPr>
        <p:spPr>
          <a:xfrm>
            <a:off x="443118" y="2348165"/>
            <a:ext cx="6252956" cy="309634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61950">
              <a:lnSpc>
                <a:spcPct val="110000"/>
              </a:lnSpc>
              <a:buClr>
                <a:schemeClr val="tx2"/>
              </a:buClr>
              <a:buFont typeface="Franklin Gothic Book" panose="020B0503020102020204" pitchFamily="34" charset="0"/>
              <a:buChar char="►"/>
            </a:pPr>
            <a:r>
              <a:rPr lang="cs-CZ" sz="1800" dirty="0"/>
              <a:t>Sekce pro státní službu koordinuje oblast státní služby v ČR</a:t>
            </a:r>
          </a:p>
          <a:p>
            <a:pPr marL="361950" indent="-361950">
              <a:lnSpc>
                <a:spcPct val="110000"/>
              </a:lnSpc>
              <a:buClr>
                <a:schemeClr val="tx2"/>
              </a:buClr>
              <a:buFont typeface="Franklin Gothic Book" panose="020B0503020102020204" pitchFamily="34" charset="0"/>
              <a:buChar char="►"/>
            </a:pPr>
            <a:r>
              <a:rPr lang="cs-CZ" sz="1800" dirty="0"/>
              <a:t>Vytváří vizi a koncepce rozvoje státní služby</a:t>
            </a:r>
          </a:p>
          <a:p>
            <a:pPr marL="361950" indent="-361950">
              <a:lnSpc>
                <a:spcPct val="110000"/>
              </a:lnSpc>
              <a:buClr>
                <a:schemeClr val="tx2"/>
              </a:buClr>
              <a:buFont typeface="Franklin Gothic Book" panose="020B0503020102020204" pitchFamily="34" charset="0"/>
              <a:buChar char="►"/>
            </a:pPr>
            <a:r>
              <a:rPr lang="cs-CZ" sz="1800" dirty="0"/>
              <a:t>Připravuje systemizaci služebních míst</a:t>
            </a:r>
          </a:p>
          <a:p>
            <a:pPr marL="361950" indent="-361950">
              <a:lnSpc>
                <a:spcPct val="110000"/>
              </a:lnSpc>
              <a:buClr>
                <a:schemeClr val="tx2"/>
              </a:buClr>
              <a:buFont typeface="Franklin Gothic Book" panose="020B0503020102020204" pitchFamily="34" charset="0"/>
              <a:buChar char="►"/>
            </a:pPr>
            <a:r>
              <a:rPr lang="cs-CZ" sz="1800" dirty="0"/>
              <a:t>Koordinuje systém služebního hodnocení a vzdělávání státních zaměstnanců a další personální procesy ve státní službě</a:t>
            </a:r>
          </a:p>
          <a:p>
            <a:pPr marL="361950" indent="-361950">
              <a:lnSpc>
                <a:spcPct val="110000"/>
              </a:lnSpc>
              <a:buClr>
                <a:schemeClr val="tx2"/>
              </a:buClr>
              <a:buFont typeface="Franklin Gothic Book" panose="020B0503020102020204" pitchFamily="34" charset="0"/>
              <a:buChar char="►"/>
            </a:pPr>
            <a:r>
              <a:rPr lang="cs-CZ" sz="1800" dirty="0"/>
              <a:t>Poskytuje metodickou podporu služebním úřadům</a:t>
            </a:r>
          </a:p>
          <a:p>
            <a:pPr marL="361950" indent="-361950">
              <a:lnSpc>
                <a:spcPct val="110000"/>
              </a:lnSpc>
              <a:buClr>
                <a:schemeClr val="tx2"/>
              </a:buClr>
              <a:buFont typeface="Franklin Gothic Book" panose="020B0503020102020204" pitchFamily="34" charset="0"/>
              <a:buChar char="►"/>
            </a:pPr>
            <a:r>
              <a:rPr lang="cs-CZ" sz="1800" dirty="0"/>
              <a:t>Napomáhá v implementaci služebního zákona</a:t>
            </a:r>
          </a:p>
          <a:p>
            <a:pPr marL="361950" indent="-361950">
              <a:lnSpc>
                <a:spcPct val="110000"/>
              </a:lnSpc>
              <a:buClr>
                <a:schemeClr val="tx2"/>
              </a:buClr>
              <a:buFont typeface="Franklin Gothic Book" panose="020B0503020102020204" pitchFamily="34" charset="0"/>
              <a:buChar char="►"/>
            </a:pPr>
            <a:r>
              <a:rPr lang="cs-CZ" sz="1800" dirty="0"/>
              <a:t>Zajišťuje podporu a ochranu státních zaměstnanců</a:t>
            </a:r>
          </a:p>
          <a:p>
            <a:pPr marL="361950" indent="-361950">
              <a:lnSpc>
                <a:spcPct val="110000"/>
              </a:lnSpc>
              <a:buClr>
                <a:schemeClr val="tx2"/>
              </a:buClr>
              <a:buFont typeface="Franklin Gothic Book" panose="020B0503020102020204" pitchFamily="34" charset="0"/>
              <a:buChar char="►"/>
            </a:pPr>
            <a:r>
              <a:rPr lang="cs-CZ" sz="1800" dirty="0"/>
              <a:t>Provádí kontrolu ve služebních vztazích</a:t>
            </a:r>
          </a:p>
        </p:txBody>
      </p:sp>
      <p:sp>
        <p:nvSpPr>
          <p:cNvPr id="4" name="Podnadpis 2"/>
          <p:cNvSpPr txBox="1">
            <a:spLocks/>
          </p:cNvSpPr>
          <p:nvPr/>
        </p:nvSpPr>
        <p:spPr>
          <a:xfrm>
            <a:off x="8285716" y="2833692"/>
            <a:ext cx="8496943" cy="2657459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70000"/>
              </a:lnSpc>
              <a:spcAft>
                <a:spcPts val="0"/>
              </a:spcAft>
              <a:buNone/>
              <a:defRPr/>
            </a:pPr>
            <a:r>
              <a:rPr lang="cs-CZ" sz="1800" b="1" dirty="0">
                <a:solidFill>
                  <a:schemeClr val="tx2"/>
                </a:solidFill>
              </a:rPr>
              <a:t>Jindřišská 34, 110 00 Praha</a:t>
            </a:r>
          </a:p>
          <a:p>
            <a:pPr marL="0" indent="0" fontAlgn="auto">
              <a:lnSpc>
                <a:spcPct val="170000"/>
              </a:lnSpc>
              <a:spcAft>
                <a:spcPts val="0"/>
              </a:spcAft>
              <a:buNone/>
              <a:defRPr/>
            </a:pPr>
            <a:r>
              <a:rPr lang="cs-CZ" sz="1800" b="1" dirty="0">
                <a:solidFill>
                  <a:schemeClr val="tx2"/>
                </a:solidFill>
              </a:rPr>
              <a:t>974 818 229</a:t>
            </a:r>
          </a:p>
          <a:p>
            <a:pPr marL="0" indent="0" fontAlgn="auto">
              <a:lnSpc>
                <a:spcPct val="170000"/>
              </a:lnSpc>
              <a:spcAft>
                <a:spcPts val="0"/>
              </a:spcAft>
              <a:buNone/>
              <a:defRPr/>
            </a:pPr>
            <a:r>
              <a:rPr lang="cs-CZ" sz="1800" b="1" dirty="0">
                <a:solidFill>
                  <a:schemeClr val="tx2"/>
                </a:solidFill>
              </a:rPr>
              <a:t>statnisluzba@mvcr.cz</a:t>
            </a:r>
          </a:p>
          <a:p>
            <a:pPr marL="0" indent="0" fontAlgn="auto">
              <a:lnSpc>
                <a:spcPct val="170000"/>
              </a:lnSpc>
              <a:spcAft>
                <a:spcPts val="0"/>
              </a:spcAft>
              <a:buNone/>
              <a:defRPr/>
            </a:pPr>
            <a:r>
              <a:rPr lang="cs-CZ" sz="1800" b="1" dirty="0">
                <a:solidFill>
                  <a:schemeClr val="tx2"/>
                </a:solidFill>
              </a:rPr>
              <a:t>mvcr.cz/</a:t>
            </a:r>
            <a:r>
              <a:rPr lang="cs-CZ" sz="1800" b="1" dirty="0" err="1">
                <a:solidFill>
                  <a:schemeClr val="tx2"/>
                </a:solidFill>
              </a:rPr>
              <a:t>sluzba</a:t>
            </a:r>
            <a:endParaRPr lang="cs-CZ" sz="1800" b="1" dirty="0">
              <a:solidFill>
                <a:schemeClr val="tx2"/>
              </a:solidFill>
            </a:endParaRPr>
          </a:p>
          <a:p>
            <a:pPr marL="0" indent="0" fontAlgn="auto">
              <a:lnSpc>
                <a:spcPct val="170000"/>
              </a:lnSpc>
              <a:spcAft>
                <a:spcPts val="0"/>
              </a:spcAft>
              <a:buNone/>
              <a:defRPr/>
            </a:pPr>
            <a:r>
              <a:rPr lang="cs-CZ" sz="1800" b="1" dirty="0">
                <a:solidFill>
                  <a:schemeClr val="tx2"/>
                </a:solidFill>
              </a:rPr>
              <a:t>ID datové schránky: 9iutsan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52" t="26390" r="10290" b="27848"/>
          <a:stretch/>
        </p:blipFill>
        <p:spPr>
          <a:xfrm>
            <a:off x="3177182" y="467998"/>
            <a:ext cx="5223699" cy="1545037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796" y="3296223"/>
            <a:ext cx="745358" cy="745358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0149" y="2789190"/>
            <a:ext cx="664643" cy="664643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71" y="3896337"/>
            <a:ext cx="638409" cy="638409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6965" y="4425172"/>
            <a:ext cx="733021" cy="733021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4246" y="4862238"/>
            <a:ext cx="738459" cy="738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4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Skupina 3"/>
          <p:cNvGrpSpPr/>
          <p:nvPr/>
        </p:nvGrpSpPr>
        <p:grpSpPr>
          <a:xfrm>
            <a:off x="545027" y="406608"/>
            <a:ext cx="11646973" cy="1260000"/>
            <a:chOff x="610929" y="344600"/>
            <a:chExt cx="11646973" cy="1260000"/>
          </a:xfrm>
          <a:solidFill>
            <a:srgbClr val="00A9E7"/>
          </a:solidFill>
        </p:grpSpPr>
        <p:sp>
          <p:nvSpPr>
            <p:cNvPr id="5" name="Obdélník 4"/>
            <p:cNvSpPr/>
            <p:nvPr/>
          </p:nvSpPr>
          <p:spPr>
            <a:xfrm>
              <a:off x="1289355" y="344600"/>
              <a:ext cx="10968547" cy="126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6" name="Ovál 5"/>
            <p:cNvSpPr/>
            <p:nvPr/>
          </p:nvSpPr>
          <p:spPr>
            <a:xfrm>
              <a:off x="610929" y="344600"/>
              <a:ext cx="1260001" cy="12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</p:grpSp>
      <p:sp>
        <p:nvSpPr>
          <p:cNvPr id="7" name="Nadpis 3"/>
          <p:cNvSpPr txBox="1">
            <a:spLocks/>
          </p:cNvSpPr>
          <p:nvPr/>
        </p:nvSpPr>
        <p:spPr>
          <a:xfrm>
            <a:off x="1011128" y="344601"/>
            <a:ext cx="9861753" cy="12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b="1" cap="all" spc="100" dirty="0">
                <a:solidFill>
                  <a:srgbClr val="29235C"/>
                </a:solidFill>
              </a:rPr>
              <a:t>ROVNOST ŽEN A MUŽŮ</a:t>
            </a:r>
          </a:p>
        </p:txBody>
      </p:sp>
      <p:sp>
        <p:nvSpPr>
          <p:cNvPr id="8" name="Podnadpis 5"/>
          <p:cNvSpPr txBox="1">
            <a:spLocks/>
          </p:cNvSpPr>
          <p:nvPr/>
        </p:nvSpPr>
        <p:spPr>
          <a:xfrm>
            <a:off x="806247" y="1728613"/>
            <a:ext cx="10540180" cy="43950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61950">
              <a:lnSpc>
                <a:spcPct val="100000"/>
              </a:lnSpc>
              <a:buNone/>
            </a:pPr>
            <a:r>
              <a:rPr lang="cs-CZ" sz="2000" dirty="0">
                <a:solidFill>
                  <a:schemeClr val="tx2"/>
                </a:solidFill>
              </a:rPr>
              <a:t>►</a:t>
            </a:r>
            <a:r>
              <a:rPr lang="cs-CZ" sz="2000" dirty="0"/>
              <a:t> </a:t>
            </a:r>
            <a:r>
              <a:rPr lang="cs-CZ" sz="1900" dirty="0"/>
              <a:t>Patří k základním hodnotám České republiky, vyjádřené mj. v Listině základních práv a svobod</a:t>
            </a:r>
          </a:p>
          <a:p>
            <a:pPr marL="361950" indent="-361950">
              <a:lnSpc>
                <a:spcPct val="100000"/>
              </a:lnSpc>
              <a:buNone/>
            </a:pPr>
            <a:r>
              <a:rPr lang="cs-CZ" sz="1900" dirty="0">
                <a:solidFill>
                  <a:schemeClr val="tx2"/>
                </a:solidFill>
              </a:rPr>
              <a:t>► </a:t>
            </a:r>
            <a:r>
              <a:rPr lang="cs-CZ" sz="1900" dirty="0"/>
              <a:t>Zákon č. 234/2014 Sb., o státní službě a rovný přístup - zakotvena zásada rovného zacházení a zákazu diskriminace ve smyslu antidiskriminačního zákona</a:t>
            </a:r>
          </a:p>
          <a:p>
            <a:pPr marL="361950" indent="-361950">
              <a:lnSpc>
                <a:spcPct val="100000"/>
              </a:lnSpc>
              <a:buNone/>
            </a:pPr>
            <a:endParaRPr lang="cs-CZ" sz="1900" dirty="0"/>
          </a:p>
          <a:p>
            <a:pPr marL="361950" indent="-361950">
              <a:lnSpc>
                <a:spcPct val="100000"/>
              </a:lnSpc>
              <a:buNone/>
            </a:pPr>
            <a:r>
              <a:rPr lang="cs-CZ" sz="1900" dirty="0">
                <a:solidFill>
                  <a:schemeClr val="tx2"/>
                </a:solidFill>
              </a:rPr>
              <a:t>► </a:t>
            </a:r>
            <a:r>
              <a:rPr lang="cs-CZ" sz="1900" b="1" dirty="0">
                <a:solidFill>
                  <a:schemeClr val="tx2"/>
                </a:solidFill>
              </a:rPr>
              <a:t>D</a:t>
            </a:r>
            <a:r>
              <a:rPr lang="cs-CZ" sz="1900" b="1" dirty="0"/>
              <a:t>održování zásad rovného zacházení </a:t>
            </a:r>
          </a:p>
          <a:p>
            <a:pPr marL="361950" indent="-361950">
              <a:lnSpc>
                <a:spcPct val="100000"/>
              </a:lnSpc>
              <a:buNone/>
            </a:pPr>
            <a:r>
              <a:rPr lang="cs-CZ" sz="2000" dirty="0">
                <a:solidFill>
                  <a:schemeClr val="tx2"/>
                </a:solidFill>
              </a:rPr>
              <a:t>	► </a:t>
            </a:r>
            <a:r>
              <a:rPr lang="cs-CZ" sz="1850" dirty="0"/>
              <a:t>ve výběrových řízeních, jak pro žadatele ve výběrových řízeních a výběr nejvhodnějšího žadatele, tak i pro obsazování výběrových komisí. 	</a:t>
            </a:r>
          </a:p>
          <a:p>
            <a:pPr marL="361950" indent="-361950">
              <a:lnSpc>
                <a:spcPct val="100000"/>
              </a:lnSpc>
              <a:buNone/>
            </a:pPr>
            <a:r>
              <a:rPr lang="cs-CZ" sz="1850" dirty="0"/>
              <a:t>	</a:t>
            </a:r>
            <a:r>
              <a:rPr lang="cs-CZ" sz="1850" dirty="0">
                <a:solidFill>
                  <a:schemeClr val="tx2"/>
                </a:solidFill>
              </a:rPr>
              <a:t> ► </a:t>
            </a:r>
            <a:r>
              <a:rPr lang="cs-CZ" sz="1850" dirty="0"/>
              <a:t>při přijetí do služebního poměru a zařazení na služební místo nebo při jmenování na služební místa představených,</a:t>
            </a:r>
          </a:p>
          <a:p>
            <a:pPr marL="361950" indent="-361950">
              <a:lnSpc>
                <a:spcPct val="100000"/>
              </a:lnSpc>
              <a:buNone/>
            </a:pPr>
            <a:r>
              <a:rPr lang="cs-CZ" sz="1850" dirty="0"/>
              <a:t>	 </a:t>
            </a:r>
            <a:r>
              <a:rPr lang="cs-CZ" sz="1850" dirty="0">
                <a:solidFill>
                  <a:schemeClr val="tx2"/>
                </a:solidFill>
              </a:rPr>
              <a:t>►</a:t>
            </a:r>
            <a:r>
              <a:rPr lang="cs-CZ" sz="185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cs-CZ" sz="1850" dirty="0"/>
              <a:t> při slaďování rodinného a osobního života s výkonem služby, </a:t>
            </a:r>
          </a:p>
          <a:p>
            <a:pPr marL="361950" indent="-361950">
              <a:lnSpc>
                <a:spcPct val="100000"/>
              </a:lnSpc>
              <a:buNone/>
            </a:pPr>
            <a:r>
              <a:rPr lang="cs-CZ" sz="1850" dirty="0">
                <a:solidFill>
                  <a:schemeClr val="tx2"/>
                </a:solidFill>
              </a:rPr>
              <a:t>	 ►  </a:t>
            </a:r>
            <a:r>
              <a:rPr lang="cs-CZ" sz="1850" dirty="0"/>
              <a:t>v rámci odměňování.</a:t>
            </a:r>
            <a:endParaRPr lang="cs-CZ" sz="2000" dirty="0"/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553" y="6123641"/>
            <a:ext cx="1532239" cy="418497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97" t="24752" r="12704" b="29712"/>
          <a:stretch/>
        </p:blipFill>
        <p:spPr>
          <a:xfrm>
            <a:off x="10119523" y="6102031"/>
            <a:ext cx="1767678" cy="53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593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/>
        </p:nvSpPr>
        <p:spPr>
          <a:xfrm>
            <a:off x="0" y="0"/>
            <a:ext cx="12249665" cy="5733534"/>
          </a:xfrm>
          <a:prstGeom prst="rect">
            <a:avLst/>
          </a:prstGeom>
          <a:solidFill>
            <a:srgbClr val="2923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888259" y="891535"/>
            <a:ext cx="6779740" cy="3722954"/>
          </a:xfrm>
        </p:spPr>
        <p:txBody>
          <a:bodyPr>
            <a:normAutofit fontScale="90000"/>
          </a:bodyPr>
          <a:lstStyle/>
          <a:p>
            <a:pPr algn="l"/>
            <a:br>
              <a:rPr lang="cs-CZ" b="1" spc="100" dirty="0">
                <a:solidFill>
                  <a:srgbClr val="00B0F0"/>
                </a:solidFill>
              </a:rPr>
            </a:br>
            <a:br>
              <a:rPr lang="cs-CZ" b="1" spc="100" dirty="0">
                <a:solidFill>
                  <a:srgbClr val="00B0F0"/>
                </a:solidFill>
              </a:rPr>
            </a:br>
            <a:br>
              <a:rPr lang="cs-CZ" b="1" spc="100" dirty="0">
                <a:solidFill>
                  <a:srgbClr val="00B0F0"/>
                </a:solidFill>
              </a:rPr>
            </a:br>
            <a:br>
              <a:rPr lang="cs-CZ" b="1" spc="100" dirty="0">
                <a:solidFill>
                  <a:srgbClr val="00B0F0"/>
                </a:solidFill>
              </a:rPr>
            </a:br>
            <a:br>
              <a:rPr lang="cs-CZ" b="1" spc="100" dirty="0">
                <a:solidFill>
                  <a:srgbClr val="00B0F0"/>
                </a:solidFill>
              </a:rPr>
            </a:br>
            <a:r>
              <a:rPr lang="cs-CZ" b="1" spc="100" dirty="0">
                <a:solidFill>
                  <a:srgbClr val="00B0F0"/>
                </a:solidFill>
              </a:rPr>
              <a:t>Aktuální data zastoupení žen a mužů ve služebních úřadech v období 2020 - 2022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942" y="891535"/>
            <a:ext cx="2719898" cy="3993502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0085" y="5981537"/>
            <a:ext cx="2314834" cy="636196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97" t="24752" r="7257" b="29712"/>
          <a:stretch/>
        </p:blipFill>
        <p:spPr>
          <a:xfrm>
            <a:off x="9267787" y="5832935"/>
            <a:ext cx="2800425" cy="784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205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dnadpis 5"/>
          <p:cNvSpPr txBox="1">
            <a:spLocks/>
          </p:cNvSpPr>
          <p:nvPr/>
        </p:nvSpPr>
        <p:spPr>
          <a:xfrm>
            <a:off x="889880" y="1657372"/>
            <a:ext cx="10797871" cy="127204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tx2"/>
              </a:buClr>
              <a:buNone/>
            </a:pPr>
            <a:endParaRPr lang="cs-CZ" sz="2400" dirty="0"/>
          </a:p>
        </p:txBody>
      </p:sp>
      <p:grpSp>
        <p:nvGrpSpPr>
          <p:cNvPr id="14" name="Skupina 13"/>
          <p:cNvGrpSpPr/>
          <p:nvPr/>
        </p:nvGrpSpPr>
        <p:grpSpPr>
          <a:xfrm>
            <a:off x="-1" y="261376"/>
            <a:ext cx="11792528" cy="1260000"/>
            <a:chOff x="-1" y="261376"/>
            <a:chExt cx="11792528" cy="1260000"/>
          </a:xfrm>
          <a:solidFill>
            <a:schemeClr val="tx2"/>
          </a:solidFill>
        </p:grpSpPr>
        <p:sp>
          <p:nvSpPr>
            <p:cNvPr id="6" name="Obdélník 5"/>
            <p:cNvSpPr/>
            <p:nvPr/>
          </p:nvSpPr>
          <p:spPr>
            <a:xfrm rot="10800000">
              <a:off x="-1" y="261376"/>
              <a:ext cx="11162527" cy="126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" name="Ovál 6"/>
            <p:cNvSpPr/>
            <p:nvPr/>
          </p:nvSpPr>
          <p:spPr>
            <a:xfrm rot="10800000">
              <a:off x="10532526" y="261376"/>
              <a:ext cx="1260001" cy="12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</p:grpSp>
      <p:sp>
        <p:nvSpPr>
          <p:cNvPr id="8" name="Nadpis 3"/>
          <p:cNvSpPr txBox="1">
            <a:spLocks/>
          </p:cNvSpPr>
          <p:nvPr/>
        </p:nvSpPr>
        <p:spPr>
          <a:xfrm>
            <a:off x="-98268" y="261376"/>
            <a:ext cx="11098494" cy="12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cs-CZ" b="1" dirty="0">
                <a:solidFill>
                  <a:schemeClr val="bg2"/>
                </a:solidFill>
              </a:rPr>
              <a:t>ZASTOUPENÍ ŽEN A MUŽŮ VE SLUŽEBNÍCH ÚŘADECH</a:t>
            </a:r>
          </a:p>
        </p:txBody>
      </p:sp>
      <p:sp>
        <p:nvSpPr>
          <p:cNvPr id="11" name="Nadpis 3"/>
          <p:cNvSpPr txBox="1">
            <a:spLocks/>
          </p:cNvSpPr>
          <p:nvPr/>
        </p:nvSpPr>
        <p:spPr>
          <a:xfrm>
            <a:off x="61676" y="2789238"/>
            <a:ext cx="10754364" cy="12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cs-CZ" b="1" dirty="0">
              <a:solidFill>
                <a:schemeClr val="tx2"/>
              </a:solidFill>
            </a:endParaRPr>
          </a:p>
          <a:p>
            <a:pPr algn="r"/>
            <a:endParaRPr lang="cs-CZ" b="1" dirty="0">
              <a:solidFill>
                <a:schemeClr val="tx2"/>
              </a:solidFill>
            </a:endParaRPr>
          </a:p>
          <a:p>
            <a:pPr algn="r"/>
            <a:endParaRPr lang="cs-CZ" b="1" dirty="0">
              <a:solidFill>
                <a:schemeClr val="tx2"/>
              </a:solidFill>
            </a:endParaRPr>
          </a:p>
        </p:txBody>
      </p:sp>
      <p:pic>
        <p:nvPicPr>
          <p:cNvPr id="13" name="Obrázek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97" t="24752" r="12704" b="29712"/>
          <a:stretch/>
        </p:blipFill>
        <p:spPr>
          <a:xfrm>
            <a:off x="10119523" y="6217920"/>
            <a:ext cx="1767678" cy="415087"/>
          </a:xfrm>
          <a:prstGeom prst="rect">
            <a:avLst/>
          </a:prstGeom>
        </p:spPr>
      </p:pic>
      <p:graphicFrame>
        <p:nvGraphicFramePr>
          <p:cNvPr id="16" name="Zástupný obsah 4">
            <a:extLst>
              <a:ext uri="{FF2B5EF4-FFF2-40B4-BE49-F238E27FC236}">
                <a16:creationId xmlns:a16="http://schemas.microsoft.com/office/drawing/2014/main" id="{2A612CA7-4CD7-5652-C13D-E0D354FC341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3603888"/>
              </p:ext>
            </p:extLst>
          </p:nvPr>
        </p:nvGraphicFramePr>
        <p:xfrm>
          <a:off x="738667" y="1657372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7" name="Obrázek 16">
            <a:extLst>
              <a:ext uri="{FF2B5EF4-FFF2-40B4-BE49-F238E27FC236}">
                <a16:creationId xmlns:a16="http://schemas.microsoft.com/office/drawing/2014/main" id="{B273F569-4B90-48F8-96C7-E85C29B3E7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0401" y="6252246"/>
            <a:ext cx="2746479" cy="586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943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Skupina 3"/>
          <p:cNvGrpSpPr/>
          <p:nvPr/>
        </p:nvGrpSpPr>
        <p:grpSpPr>
          <a:xfrm>
            <a:off x="565265" y="344600"/>
            <a:ext cx="11758540" cy="1260000"/>
            <a:chOff x="716994" y="344600"/>
            <a:chExt cx="11540908" cy="1260000"/>
          </a:xfrm>
          <a:solidFill>
            <a:srgbClr val="00A9E7"/>
          </a:solidFill>
        </p:grpSpPr>
        <p:sp>
          <p:nvSpPr>
            <p:cNvPr id="5" name="Obdélník 4"/>
            <p:cNvSpPr/>
            <p:nvPr/>
          </p:nvSpPr>
          <p:spPr>
            <a:xfrm>
              <a:off x="1289355" y="344600"/>
              <a:ext cx="10968547" cy="126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6" name="Ovál 5"/>
            <p:cNvSpPr/>
            <p:nvPr/>
          </p:nvSpPr>
          <p:spPr>
            <a:xfrm>
              <a:off x="716994" y="344600"/>
              <a:ext cx="1153936" cy="12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</p:grpSp>
      <p:sp>
        <p:nvSpPr>
          <p:cNvPr id="7" name="Nadpis 3"/>
          <p:cNvSpPr txBox="1">
            <a:spLocks/>
          </p:cNvSpPr>
          <p:nvPr/>
        </p:nvSpPr>
        <p:spPr>
          <a:xfrm>
            <a:off x="1011128" y="344601"/>
            <a:ext cx="9861753" cy="12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000" b="1" spc="100" dirty="0">
                <a:solidFill>
                  <a:srgbClr val="29235C"/>
                </a:solidFill>
              </a:rPr>
              <a:t>POMĚR ZASTOUPENÍ ŽEN A MUŽŮ NA MÍSTECH PŘEDSTAVENÝCH</a:t>
            </a:r>
          </a:p>
        </p:txBody>
      </p:sp>
      <p:sp>
        <p:nvSpPr>
          <p:cNvPr id="8" name="Podnadpis 5"/>
          <p:cNvSpPr txBox="1">
            <a:spLocks/>
          </p:cNvSpPr>
          <p:nvPr/>
        </p:nvSpPr>
        <p:spPr>
          <a:xfrm>
            <a:off x="806247" y="1728614"/>
            <a:ext cx="10540180" cy="41367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61950">
              <a:lnSpc>
                <a:spcPct val="100000"/>
              </a:lnSpc>
              <a:buNone/>
            </a:pPr>
            <a:br>
              <a:rPr lang="cs-CZ" sz="2000" dirty="0"/>
            </a:br>
            <a:endParaRPr lang="cs-CZ" sz="2000" dirty="0"/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553" y="6123641"/>
            <a:ext cx="1532239" cy="418497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97" t="24752" r="12704" b="29712"/>
          <a:stretch/>
        </p:blipFill>
        <p:spPr>
          <a:xfrm>
            <a:off x="10119523" y="6102031"/>
            <a:ext cx="1767678" cy="530976"/>
          </a:xfrm>
          <a:prstGeom prst="rect">
            <a:avLst/>
          </a:prstGeom>
        </p:spPr>
      </p:pic>
      <p:graphicFrame>
        <p:nvGraphicFramePr>
          <p:cNvPr id="11" name="Zástupný obsah 8">
            <a:extLst>
              <a:ext uri="{FF2B5EF4-FFF2-40B4-BE49-F238E27FC236}">
                <a16:creationId xmlns:a16="http://schemas.microsoft.com/office/drawing/2014/main" id="{2CFBE0FC-D135-8C82-CA3C-F1641411276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538701"/>
              </p:ext>
            </p:extLst>
          </p:nvPr>
        </p:nvGraphicFramePr>
        <p:xfrm>
          <a:off x="838200" y="1728613"/>
          <a:ext cx="10515600" cy="42607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8470830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Skupina 3"/>
          <p:cNvGrpSpPr/>
          <p:nvPr/>
        </p:nvGrpSpPr>
        <p:grpSpPr>
          <a:xfrm>
            <a:off x="565265" y="344600"/>
            <a:ext cx="11758540" cy="1260000"/>
            <a:chOff x="716994" y="344600"/>
            <a:chExt cx="11540908" cy="1260000"/>
          </a:xfrm>
          <a:solidFill>
            <a:srgbClr val="00A9E7"/>
          </a:solidFill>
        </p:grpSpPr>
        <p:sp>
          <p:nvSpPr>
            <p:cNvPr id="5" name="Obdélník 4"/>
            <p:cNvSpPr/>
            <p:nvPr/>
          </p:nvSpPr>
          <p:spPr>
            <a:xfrm>
              <a:off x="1289355" y="344600"/>
              <a:ext cx="10968547" cy="126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6" name="Ovál 5"/>
            <p:cNvSpPr/>
            <p:nvPr/>
          </p:nvSpPr>
          <p:spPr>
            <a:xfrm>
              <a:off x="716994" y="344600"/>
              <a:ext cx="1153936" cy="12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</p:grpSp>
      <p:sp>
        <p:nvSpPr>
          <p:cNvPr id="7" name="Nadpis 3"/>
          <p:cNvSpPr txBox="1">
            <a:spLocks/>
          </p:cNvSpPr>
          <p:nvPr/>
        </p:nvSpPr>
        <p:spPr>
          <a:xfrm>
            <a:off x="1011128" y="344601"/>
            <a:ext cx="9861753" cy="12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000" b="1" spc="100" dirty="0">
                <a:solidFill>
                  <a:srgbClr val="29235C"/>
                </a:solidFill>
              </a:rPr>
              <a:t>POMĚR ZASTOUPENÍ ŽEN A MUŽŮ NA MÍSTECH PŘEDSTAVENÝCH</a:t>
            </a:r>
          </a:p>
        </p:txBody>
      </p:sp>
      <p:sp>
        <p:nvSpPr>
          <p:cNvPr id="8" name="Podnadpis 5"/>
          <p:cNvSpPr txBox="1">
            <a:spLocks/>
          </p:cNvSpPr>
          <p:nvPr/>
        </p:nvSpPr>
        <p:spPr>
          <a:xfrm>
            <a:off x="806247" y="1728614"/>
            <a:ext cx="10540180" cy="41367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61950">
              <a:lnSpc>
                <a:spcPct val="100000"/>
              </a:lnSpc>
              <a:buNone/>
            </a:pPr>
            <a:br>
              <a:rPr lang="cs-CZ" sz="2000" dirty="0"/>
            </a:br>
            <a:endParaRPr lang="cs-CZ" sz="2000" dirty="0"/>
          </a:p>
          <a:p>
            <a:pPr marL="361950" indent="-361950">
              <a:lnSpc>
                <a:spcPct val="100000"/>
              </a:lnSpc>
              <a:buNone/>
            </a:pPr>
            <a:br>
              <a:rPr lang="cs-CZ" sz="2000" dirty="0"/>
            </a:br>
            <a:endParaRPr lang="cs-CZ" sz="2000" dirty="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97" t="24752" r="12704" b="29712"/>
          <a:stretch/>
        </p:blipFill>
        <p:spPr>
          <a:xfrm>
            <a:off x="10119523" y="6102031"/>
            <a:ext cx="1767678" cy="530976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B273F569-4B90-48F8-96C7-E85C29B3E7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961" y="6102030"/>
            <a:ext cx="3213839" cy="696881"/>
          </a:xfrm>
          <a:prstGeom prst="rect">
            <a:avLst/>
          </a:prstGeom>
        </p:spPr>
      </p:pic>
      <p:graphicFrame>
        <p:nvGraphicFramePr>
          <p:cNvPr id="11" name="Zástupný obsah 3">
            <a:extLst>
              <a:ext uri="{FF2B5EF4-FFF2-40B4-BE49-F238E27FC236}">
                <a16:creationId xmlns:a16="http://schemas.microsoft.com/office/drawing/2014/main" id="{927F1583-812B-4E89-9B08-897C644FE7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5032362"/>
              </p:ext>
            </p:extLst>
          </p:nvPr>
        </p:nvGraphicFramePr>
        <p:xfrm>
          <a:off x="838200" y="1728613"/>
          <a:ext cx="10515600" cy="45299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0342655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3"/>
          <p:cNvSpPr txBox="1">
            <a:spLocks/>
          </p:cNvSpPr>
          <p:nvPr/>
        </p:nvSpPr>
        <p:spPr>
          <a:xfrm>
            <a:off x="-548885" y="1162951"/>
            <a:ext cx="4475393" cy="3918377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ct val="100000"/>
              </a:lnSpc>
              <a:spcBef>
                <a:spcPts val="600"/>
              </a:spcBef>
            </a:pPr>
            <a:r>
              <a:rPr lang="cs-CZ" sz="5000" cap="all" dirty="0">
                <a:solidFill>
                  <a:schemeClr val="tx2"/>
                </a:solidFill>
              </a:rPr>
              <a:t>SHRNUTÍ</a:t>
            </a:r>
          </a:p>
        </p:txBody>
      </p:sp>
      <p:sp>
        <p:nvSpPr>
          <p:cNvPr id="6" name="Podnadpis 5"/>
          <p:cNvSpPr txBox="1">
            <a:spLocks/>
          </p:cNvSpPr>
          <p:nvPr/>
        </p:nvSpPr>
        <p:spPr>
          <a:xfrm>
            <a:off x="4692711" y="518984"/>
            <a:ext cx="6546789" cy="602315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Clr>
                <a:schemeClr val="bg2"/>
              </a:buClr>
              <a:buNone/>
            </a:pPr>
            <a:endParaRPr lang="cs-CZ" sz="2000" dirty="0">
              <a:solidFill>
                <a:schemeClr val="bg2"/>
              </a:solidFill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50" y="6123641"/>
            <a:ext cx="1532239" cy="418497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97" t="24752" r="12704" b="29712"/>
          <a:stretch/>
        </p:blipFill>
        <p:spPr>
          <a:xfrm>
            <a:off x="2277160" y="6102031"/>
            <a:ext cx="1767678" cy="530976"/>
          </a:xfrm>
          <a:prstGeom prst="rect">
            <a:avLst/>
          </a:prstGeom>
        </p:spPr>
      </p:pic>
      <p:sp>
        <p:nvSpPr>
          <p:cNvPr id="10" name="Zástupný obsah 10">
            <a:extLst>
              <a:ext uri="{FF2B5EF4-FFF2-40B4-BE49-F238E27FC236}">
                <a16:creationId xmlns:a16="http://schemas.microsoft.com/office/drawing/2014/main" id="{65CF5600-9CBC-FE29-0C9B-FA8D2474AD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62110" y="-1"/>
            <a:ext cx="7729890" cy="6858001"/>
          </a:xfrm>
          <a:solidFill>
            <a:srgbClr val="00A9E7"/>
          </a:solidFill>
        </p:spPr>
        <p:txBody>
          <a:bodyPr>
            <a:normAutofit/>
          </a:bodyPr>
          <a:lstStyle/>
          <a:p>
            <a:pPr marL="541338" indent="-541338">
              <a:lnSpc>
                <a:spcPct val="110000"/>
              </a:lnSpc>
              <a:buFont typeface="Standardní systémové písmo"/>
              <a:buChar char="►"/>
            </a:pPr>
            <a:endParaRPr lang="cs-CZ" sz="2000" dirty="0"/>
          </a:p>
          <a:p>
            <a:pPr marL="0" indent="0">
              <a:lnSpc>
                <a:spcPct val="110000"/>
              </a:lnSpc>
              <a:buNone/>
            </a:pPr>
            <a:r>
              <a:rPr lang="cs-CZ" sz="2000" b="1" dirty="0"/>
              <a:t>ZASTOUPENÍ ŽEN A MUŽŮ V ROZHODOVACÍCH POZICÍCH VE STÁTNÍ SLUŽBĚ V LETECH 2020 - 2022</a:t>
            </a:r>
            <a:endParaRPr lang="cs-CZ" sz="2000" dirty="0"/>
          </a:p>
          <a:p>
            <a:pPr marL="541338" indent="-541338">
              <a:lnSpc>
                <a:spcPct val="110000"/>
              </a:lnSpc>
              <a:buFont typeface="Standardní systémové písmo"/>
              <a:buChar char="►"/>
            </a:pPr>
            <a:r>
              <a:rPr lang="cs-CZ" sz="1900" dirty="0"/>
              <a:t>Podíl zastoupení žen a mužů se v posledních letech na vrcholových pozicích mírně zlepšuje</a:t>
            </a:r>
          </a:p>
          <a:p>
            <a:pPr marL="541338" indent="-541338">
              <a:lnSpc>
                <a:spcPct val="110000"/>
              </a:lnSpc>
              <a:buFont typeface="Standardní systémové písmo"/>
              <a:buChar char="►"/>
            </a:pPr>
            <a:r>
              <a:rPr lang="cs-CZ" sz="1900" dirty="0"/>
              <a:t>Ve státní službě podíl žen v celkovém srovnání výrazně převyšuje zastoupení mužů, a to i na místech představených</a:t>
            </a:r>
          </a:p>
          <a:p>
            <a:pPr marL="541338" indent="-541338">
              <a:lnSpc>
                <a:spcPct val="110000"/>
              </a:lnSpc>
              <a:buFont typeface="Standardní systémové písmo"/>
              <a:buChar char="►"/>
            </a:pPr>
            <a:r>
              <a:rPr lang="cs-CZ" sz="1900" dirty="0"/>
              <a:t>Oproti předchozím srovnáním navíc mírně vzrostl celkový podíl žen, a to o 0,3 %, taktéž i v pozici představených došlo ke zvýšení o 0,7 % </a:t>
            </a:r>
          </a:p>
          <a:p>
            <a:pPr marL="541338" indent="-541338">
              <a:lnSpc>
                <a:spcPct val="110000"/>
              </a:lnSpc>
              <a:buFont typeface="Standardní systémové písmo"/>
              <a:buChar char="►"/>
            </a:pPr>
            <a:r>
              <a:rPr lang="cs-CZ" sz="1900" dirty="0"/>
              <a:t>Vzrostl podíl žen na 79 % jakožto státních zaměstnankyň, které nejsou představenými, v roce 2021 zaujímaly 78,4 % </a:t>
            </a:r>
          </a:p>
          <a:p>
            <a:pPr marL="541338" indent="-541338">
              <a:lnSpc>
                <a:spcPct val="110000"/>
              </a:lnSpc>
              <a:buFont typeface="Standardní systémové písmo"/>
              <a:buChar char="►"/>
            </a:pPr>
            <a:r>
              <a:rPr lang="cs-CZ" sz="1900" dirty="0"/>
              <a:t>Největší zastoupení žen coby představených reprezentuje pozice vedoucí oddělení, a to 66 % </a:t>
            </a:r>
          </a:p>
          <a:p>
            <a:pPr marL="541338" indent="-541338">
              <a:lnSpc>
                <a:spcPct val="110000"/>
              </a:lnSpc>
              <a:buFont typeface="Standardní systémové písmo"/>
              <a:buChar char="►"/>
            </a:pPr>
            <a:r>
              <a:rPr lang="cs-CZ" sz="1900" dirty="0"/>
              <a:t>Muži v 77 % reprezentují pozici vedoucích zastupitelských úřadů  </a:t>
            </a:r>
          </a:p>
          <a:p>
            <a:pPr marL="0" indent="0">
              <a:lnSpc>
                <a:spcPct val="110000"/>
              </a:lnSpc>
              <a:buNone/>
            </a:pPr>
            <a:endParaRPr lang="cs-CZ" sz="1900" dirty="0"/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E8A7CB4B-903C-4926-BD10-B48B1889F4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66105" y="5739006"/>
            <a:ext cx="4041921" cy="894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8806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Skupina 3"/>
          <p:cNvGrpSpPr/>
          <p:nvPr/>
        </p:nvGrpSpPr>
        <p:grpSpPr>
          <a:xfrm>
            <a:off x="545027" y="468613"/>
            <a:ext cx="11646973" cy="1260000"/>
            <a:chOff x="610929" y="344600"/>
            <a:chExt cx="11646973" cy="1260000"/>
          </a:xfrm>
          <a:solidFill>
            <a:srgbClr val="00A9E7"/>
          </a:solidFill>
        </p:grpSpPr>
        <p:sp>
          <p:nvSpPr>
            <p:cNvPr id="5" name="Obdélník 4"/>
            <p:cNvSpPr/>
            <p:nvPr/>
          </p:nvSpPr>
          <p:spPr>
            <a:xfrm>
              <a:off x="1289355" y="344600"/>
              <a:ext cx="10968547" cy="126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6" name="Ovál 5"/>
            <p:cNvSpPr/>
            <p:nvPr/>
          </p:nvSpPr>
          <p:spPr>
            <a:xfrm>
              <a:off x="610929" y="344600"/>
              <a:ext cx="1260001" cy="12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</p:grpSp>
      <p:sp>
        <p:nvSpPr>
          <p:cNvPr id="7" name="Nadpis 3"/>
          <p:cNvSpPr txBox="1">
            <a:spLocks/>
          </p:cNvSpPr>
          <p:nvPr/>
        </p:nvSpPr>
        <p:spPr>
          <a:xfrm>
            <a:off x="1011128" y="344601"/>
            <a:ext cx="9861753" cy="12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b="1" cap="all" spc="100" dirty="0">
                <a:solidFill>
                  <a:srgbClr val="29235C"/>
                </a:solidFill>
              </a:rPr>
              <a:t>ROVNOST ŽEN A MUŽŮ – JAK DÁLE ?</a:t>
            </a:r>
          </a:p>
        </p:txBody>
      </p:sp>
      <p:sp>
        <p:nvSpPr>
          <p:cNvPr id="8" name="Podnadpis 5"/>
          <p:cNvSpPr txBox="1">
            <a:spLocks/>
          </p:cNvSpPr>
          <p:nvPr/>
        </p:nvSpPr>
        <p:spPr>
          <a:xfrm>
            <a:off x="806247" y="1728613"/>
            <a:ext cx="10540180" cy="43950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61950">
              <a:lnSpc>
                <a:spcPct val="100000"/>
              </a:lnSpc>
              <a:buNone/>
            </a:pPr>
            <a:endParaRPr lang="cs-CZ" sz="2000" b="1" u="sng" dirty="0">
              <a:solidFill>
                <a:schemeClr val="tx2"/>
              </a:solidFill>
            </a:endParaRPr>
          </a:p>
          <a:p>
            <a:pPr marL="361950" indent="-361950">
              <a:lnSpc>
                <a:spcPct val="100000"/>
              </a:lnSpc>
              <a:buNone/>
            </a:pPr>
            <a:r>
              <a:rPr lang="cs-CZ" sz="2000" b="1" u="sng" dirty="0"/>
              <a:t>Pokračovat v realizaci opatření a metodické podpoře činnosti služebních úřadů v této oblasti</a:t>
            </a:r>
            <a:endParaRPr lang="cs-CZ" sz="1900" dirty="0"/>
          </a:p>
          <a:p>
            <a:pPr marL="361950" indent="-361950">
              <a:lnSpc>
                <a:spcPct val="100000"/>
              </a:lnSpc>
              <a:buNone/>
            </a:pPr>
            <a:r>
              <a:rPr lang="cs-CZ" sz="1900" dirty="0">
                <a:solidFill>
                  <a:schemeClr val="tx2"/>
                </a:solidFill>
              </a:rPr>
              <a:t>	► </a:t>
            </a:r>
            <a:r>
              <a:rPr lang="cs-CZ" sz="1900" dirty="0"/>
              <a:t>promítat doporučení k rovnosti do metodických pokynů a dalších normativních aktů,</a:t>
            </a:r>
          </a:p>
          <a:p>
            <a:pPr marL="361950" indent="-361950">
              <a:lnSpc>
                <a:spcPct val="100000"/>
              </a:lnSpc>
              <a:buNone/>
            </a:pPr>
            <a:r>
              <a:rPr lang="cs-CZ" sz="1900" dirty="0">
                <a:solidFill>
                  <a:schemeClr val="tx2"/>
                </a:solidFill>
              </a:rPr>
              <a:t>	► </a:t>
            </a:r>
            <a:r>
              <a:rPr lang="cs-CZ" sz="1900" dirty="0"/>
              <a:t>pokračovat ve vzdělávacích aktivitách a osvětové činnosti ve spolupráci s experty,</a:t>
            </a:r>
          </a:p>
          <a:p>
            <a:pPr marL="361950" indent="-361950">
              <a:lnSpc>
                <a:spcPct val="100000"/>
              </a:lnSpc>
              <a:buNone/>
            </a:pPr>
            <a:r>
              <a:rPr lang="cs-CZ" sz="1900" dirty="0">
                <a:solidFill>
                  <a:schemeClr val="tx2"/>
                </a:solidFill>
              </a:rPr>
              <a:t>	► </a:t>
            </a:r>
            <a:r>
              <a:rPr lang="cs-CZ" sz="1900" dirty="0"/>
              <a:t>prezentovat dosavadní dobrou praxi v činnosti úřadů a využít výsledky již realizovaných projektů,</a:t>
            </a:r>
          </a:p>
          <a:p>
            <a:pPr marL="361950" indent="-361950">
              <a:lnSpc>
                <a:spcPct val="100000"/>
              </a:lnSpc>
              <a:buNone/>
            </a:pPr>
            <a:r>
              <a:rPr lang="cs-CZ" sz="1900" dirty="0">
                <a:solidFill>
                  <a:schemeClr val="tx2"/>
                </a:solidFill>
              </a:rPr>
              <a:t>	► </a:t>
            </a:r>
            <a:r>
              <a:rPr lang="cs-CZ" sz="1900" dirty="0"/>
              <a:t>posilovat zejména aktivity resortů související s férovým odměňováním (spolupráce s MPSV,   Úřadem vlády, nevládními organizacemi</a:t>
            </a:r>
            <a:r>
              <a:rPr lang="cs-CZ" sz="1900" dirty="0">
                <a:solidFill>
                  <a:schemeClr val="tx2"/>
                </a:solidFill>
              </a:rPr>
              <a:t>),</a:t>
            </a:r>
          </a:p>
          <a:p>
            <a:pPr marL="361950" indent="-361950">
              <a:lnSpc>
                <a:spcPct val="100000"/>
              </a:lnSpc>
              <a:buNone/>
            </a:pPr>
            <a:r>
              <a:rPr lang="cs-CZ" sz="1850" dirty="0"/>
              <a:t>	 </a:t>
            </a:r>
            <a:r>
              <a:rPr lang="cs-CZ" sz="1850" dirty="0">
                <a:solidFill>
                  <a:schemeClr val="tx2"/>
                </a:solidFill>
              </a:rPr>
              <a:t>►</a:t>
            </a:r>
            <a:r>
              <a:rPr lang="cs-CZ" sz="185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cs-CZ" sz="1850" dirty="0"/>
              <a:t> podporovat i nadále opatření směřovaná do oblasti slaďování rodinného a osobního života s výkonem služby. </a:t>
            </a:r>
          </a:p>
          <a:p>
            <a:pPr marL="361950" indent="-361950">
              <a:lnSpc>
                <a:spcPct val="100000"/>
              </a:lnSpc>
              <a:buNone/>
            </a:pPr>
            <a:r>
              <a:rPr lang="cs-CZ" sz="1850" dirty="0">
                <a:solidFill>
                  <a:schemeClr val="tx2"/>
                </a:solidFill>
              </a:rPr>
              <a:t>	 </a:t>
            </a:r>
            <a:endParaRPr lang="cs-CZ" sz="2000" dirty="0"/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553" y="6123641"/>
            <a:ext cx="1532239" cy="418497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97" t="24752" r="12704" b="29712"/>
          <a:stretch/>
        </p:blipFill>
        <p:spPr>
          <a:xfrm>
            <a:off x="10119523" y="6102031"/>
            <a:ext cx="1767678" cy="53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0608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0" y="-1"/>
            <a:ext cx="12249665" cy="573353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0085" y="5915633"/>
            <a:ext cx="2314834" cy="636196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97" t="24752" r="7257" b="29712"/>
          <a:stretch/>
        </p:blipFill>
        <p:spPr>
          <a:xfrm>
            <a:off x="9267787" y="5767031"/>
            <a:ext cx="2800425" cy="784798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562" y="988539"/>
            <a:ext cx="2581266" cy="3789953"/>
          </a:xfrm>
          <a:prstGeom prst="rect">
            <a:avLst/>
          </a:prstGeom>
        </p:spPr>
      </p:pic>
      <p:sp>
        <p:nvSpPr>
          <p:cNvPr id="6" name="Nadpis 5"/>
          <p:cNvSpPr txBox="1">
            <a:spLocks/>
          </p:cNvSpPr>
          <p:nvPr/>
        </p:nvSpPr>
        <p:spPr>
          <a:xfrm>
            <a:off x="4024999" y="1392011"/>
            <a:ext cx="7772400" cy="25738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5400" b="1" spc="100" dirty="0">
                <a:solidFill>
                  <a:schemeClr val="bg1"/>
                </a:solidFill>
              </a:rPr>
              <a:t>Děkuji </a:t>
            </a:r>
          </a:p>
          <a:p>
            <a:r>
              <a:rPr lang="cs-CZ" sz="5400" b="1" spc="100" dirty="0">
                <a:solidFill>
                  <a:schemeClr val="bg1"/>
                </a:solidFill>
              </a:rPr>
              <a:t>za pozornost</a:t>
            </a:r>
          </a:p>
        </p:txBody>
      </p:sp>
      <p:sp>
        <p:nvSpPr>
          <p:cNvPr id="7" name="Podnadpis 2"/>
          <p:cNvSpPr txBox="1">
            <a:spLocks/>
          </p:cNvSpPr>
          <p:nvPr/>
        </p:nvSpPr>
        <p:spPr>
          <a:xfrm>
            <a:off x="3888260" y="4683760"/>
            <a:ext cx="7035113" cy="94268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dirty="0">
                <a:solidFill>
                  <a:schemeClr val="bg1"/>
                </a:solidFill>
              </a:rPr>
              <a:t>PhDr. Jindřich Fryč</a:t>
            </a:r>
          </a:p>
          <a:p>
            <a:pPr marL="0" indent="0">
              <a:buNone/>
            </a:pPr>
            <a:r>
              <a:rPr lang="cs-CZ" dirty="0">
                <a:solidFill>
                  <a:schemeClr val="bg1"/>
                </a:solidFill>
              </a:rPr>
              <a:t>jindrich.fryc@mvcr.cz</a:t>
            </a:r>
          </a:p>
        </p:txBody>
      </p:sp>
    </p:spTree>
    <p:extLst>
      <p:ext uri="{BB962C8B-B14F-4D97-AF65-F5344CB8AC3E}">
        <p14:creationId xmlns:p14="http://schemas.microsoft.com/office/powerpoint/2010/main" val="2791335164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Sekce pro státní službu">
      <a:dk1>
        <a:sysClr val="windowText" lastClr="000000"/>
      </a:dk1>
      <a:lt1>
        <a:sysClr val="window" lastClr="FFFFFF"/>
      </a:lt1>
      <a:dk2>
        <a:srgbClr val="29235C"/>
      </a:dk2>
      <a:lt2>
        <a:srgbClr val="00A9E7"/>
      </a:lt2>
      <a:accent1>
        <a:srgbClr val="5B9BD5"/>
      </a:accent1>
      <a:accent2>
        <a:srgbClr val="C2DFFD"/>
      </a:accent2>
      <a:accent3>
        <a:srgbClr val="A5A5A5"/>
      </a:accent3>
      <a:accent4>
        <a:srgbClr val="002060"/>
      </a:accent4>
      <a:accent5>
        <a:srgbClr val="B3AEE0"/>
      </a:accent5>
      <a:accent6>
        <a:srgbClr val="ABE9FF"/>
      </a:accent6>
      <a:hlink>
        <a:srgbClr val="0563C1"/>
      </a:hlink>
      <a:folHlink>
        <a:srgbClr val="954F72"/>
      </a:folHlink>
    </a:clrScheme>
    <a:fontScheme name="Vlastní 2">
      <a:majorFont>
        <a:latin typeface="Franklin Gothic Book"/>
        <a:ea typeface=""/>
        <a:cs typeface=""/>
      </a:majorFont>
      <a:minorFont>
        <a:latin typeface="Franklin Gothic Book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2830</TotalTime>
  <Words>1602</Words>
  <Application>Microsoft Office PowerPoint</Application>
  <PresentationFormat>Širokoúhlá obrazovka</PresentationFormat>
  <Paragraphs>125</Paragraphs>
  <Slides>10</Slides>
  <Notes>10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5" baseType="lpstr">
      <vt:lpstr>Arial</vt:lpstr>
      <vt:lpstr>Calibri</vt:lpstr>
      <vt:lpstr>Franklin Gothic Book</vt:lpstr>
      <vt:lpstr>Standardní systémové písmo</vt:lpstr>
      <vt:lpstr>Motiv Office</vt:lpstr>
      <vt:lpstr>Zastoupení žen a mužů  v rozhodovacích pozicích ve státní správě</vt:lpstr>
      <vt:lpstr>Prezentace aplikace PowerPoint</vt:lpstr>
      <vt:lpstr>     Aktuální data zastoupení žen a mužů ve služebních úřadech v období 2020 - 2022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Ministerstvo vnitra ČR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</dc:title>
  <dc:creator>MIČANOVÁ Lucie, Bc., DiS.</dc:creator>
  <cp:lastModifiedBy>Viktorinová Nikola</cp:lastModifiedBy>
  <cp:revision>100</cp:revision>
  <cp:lastPrinted>2023-06-05T09:39:16Z</cp:lastPrinted>
  <dcterms:created xsi:type="dcterms:W3CDTF">2023-04-11T12:28:44Z</dcterms:created>
  <dcterms:modified xsi:type="dcterms:W3CDTF">2023-06-05T11:00:33Z</dcterms:modified>
</cp:coreProperties>
</file>