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7" r:id="rId2"/>
    <p:sldId id="331" r:id="rId3"/>
    <p:sldId id="323" r:id="rId4"/>
    <p:sldId id="287" r:id="rId5"/>
    <p:sldId id="322" r:id="rId6"/>
    <p:sldId id="259" r:id="rId7"/>
    <p:sldId id="290" r:id="rId8"/>
    <p:sldId id="316" r:id="rId9"/>
    <p:sldId id="308" r:id="rId10"/>
    <p:sldId id="309" r:id="rId11"/>
    <p:sldId id="295" r:id="rId12"/>
    <p:sldId id="306" r:id="rId13"/>
    <p:sldId id="314" r:id="rId14"/>
    <p:sldId id="326" r:id="rId15"/>
    <p:sldId id="327" r:id="rId16"/>
    <p:sldId id="328" r:id="rId17"/>
    <p:sldId id="329" r:id="rId18"/>
    <p:sldId id="333" r:id="rId19"/>
    <p:sldId id="332" r:id="rId20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inné centrum Dobříšek" initials="RcD" lastIdx="1" clrIdx="0">
    <p:extLst/>
  </p:cmAuthor>
  <p:cmAuthor id="2" name="Petra Haken" initials="PH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23" autoAdjust="0"/>
    <p:restoredTop sz="77907" autoAdjust="0"/>
  </p:normalViewPr>
  <p:slideViewPr>
    <p:cSldViewPr snapToGrid="0">
      <p:cViewPr varScale="1">
        <p:scale>
          <a:sx n="90" d="100"/>
          <a:sy n="90" d="100"/>
        </p:scale>
        <p:origin x="-114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9773DBC4-C2C5-4546-81E9-C10FFA001E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3033D43-4585-DD4D-915A-1194364B67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4A1E-6C47-1044-8E76-342EB64A25B5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EEA2264-3932-7F40-AE7B-26BD8A8604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EC6D63F-51F7-D142-93E9-38210DF372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A2C-7745-2647-8479-0BA758ED7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2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809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11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Například i 3 a 4 budou administrativní pozice, nikoliv dělnické a nejnižší manuální pozice. Řidič/</a:t>
            </a:r>
            <a:r>
              <a:rPr lang="cs-CZ" dirty="0" err="1"/>
              <a:t>ka</a:t>
            </a:r>
            <a:r>
              <a:rPr lang="cs-CZ" dirty="0"/>
              <a:t>, uklízeč/</a:t>
            </a:r>
            <a:r>
              <a:rPr lang="cs-CZ" dirty="0" err="1"/>
              <a:t>ka</a:t>
            </a:r>
            <a:r>
              <a:rPr lang="cs-CZ" dirty="0"/>
              <a:t>, operátor/</a:t>
            </a:r>
            <a:r>
              <a:rPr lang="cs-CZ" dirty="0" err="1"/>
              <a:t>ka</a:t>
            </a:r>
            <a:r>
              <a:rPr lang="cs-CZ" dirty="0"/>
              <a:t> výroby apod.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82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498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Výsledková listina. Celkový rozdíl mezi odměňováním žen a mužů. Ne všechny rozdíly ve mzdě byly vysvětleny zadanými kritérii, proměnnými, ale zůstalo kritérium pohlaví, kde není vysvětleno 7, 2 % rozdílu jinak, než v důsledku pohlaví. </a:t>
            </a:r>
          </a:p>
          <a:p>
            <a:r>
              <a:rPr lang="cs-CZ" dirty="0"/>
              <a:t>Vysoká spolehlivost modelu – 82 % proměnných vysvětluje variabilitu (rozdílnost) mezd.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833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PQ ukazuje na nerovnoměrné zastoupení žen a mužů v řídících pozicích. Rozdíl je téměř stejný. </a:t>
            </a:r>
          </a:p>
          <a:p>
            <a:r>
              <a:rPr lang="cs-CZ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Rozdíl nelze vysvětlit na základě osobních charakteristik – jen 47 %, zbytek je odlišné zastoupení žen a mužů dle pozic. </a:t>
            </a:r>
          </a:p>
          <a:p>
            <a:endParaRPr lang="cs-CZ" sz="12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cs-CZ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PQ regrese </a:t>
            </a:r>
            <a:endParaRPr lang="cs-CZ" sz="12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cs-CZ" sz="1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Pouze osobní charakteristiky osob</a:t>
            </a:r>
          </a:p>
          <a:p>
            <a:r>
              <a:rPr lang="cs-CZ" sz="1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Vertikální segregace</a:t>
            </a:r>
          </a:p>
          <a:p>
            <a:pPr marL="0" indent="0">
              <a:buNone/>
            </a:pPr>
            <a:endParaRPr lang="cs-CZ" sz="12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cs-CZ" sz="12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Standartní regrese </a:t>
            </a:r>
          </a:p>
          <a:p>
            <a:r>
              <a:rPr lang="cs-CZ" sz="1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Osobní charakteristiky osob</a:t>
            </a:r>
          </a:p>
          <a:p>
            <a:r>
              <a:rPr lang="cs-CZ" sz="1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Charakteristiky pracovního místa</a:t>
            </a:r>
          </a:p>
          <a:p>
            <a:r>
              <a:rPr lang="cs-CZ" sz="12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Srovnávání náročnosti práce </a:t>
            </a:r>
            <a:endParaRPr lang="cs-CZ" sz="12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21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Nejsou extrémní, odlehlé hodnoty. Všechny mzdy se vyskytují podle grafu, kopírují jej. Nad přímkou – vyšší skutečná mzda, než predikovaná modelem. Pod přímkou nižší mzda, než predikovaná modelem.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68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Nejvyšší pozice – jsou ženy, ale mají nižší mzdu, než zde přítomní muži. 1 – 2 úroveň dovedností. </a:t>
            </a:r>
          </a:p>
          <a:p>
            <a:r>
              <a:rPr lang="cs-CZ" dirty="0"/>
              <a:t>3 – 4 srovnatelné mzdy pro obě pohlaví.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249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Dle úrovně řízení – manažerská úroveň velmi vyrovnané.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683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507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936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33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3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856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Jaké osoby vyplnit?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 souboru Zdrojová data by měli být zapsáni </a:t>
            </a:r>
            <a:r>
              <a:rPr lang="cs-CZ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všichni zaměstnanci a zaměstnankyně 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 aktivním pracovním poměru u zaměstnavatele (tedy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pracujícící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na všech pobočkách a pracovištích, kteří byli v zaměstnaneckém poměru a obdrželi ve sledovaném období mzdu či plat). Do analýzy se zahrnují i </a:t>
            </a:r>
            <a:r>
              <a:rPr lang="cs-CZ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členové a členky vedení či představenstva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pokud se aktivně podílejí na činnosti zaměstnavatele.  Je na vašem rozhodnutí, zda budete do analýzy zahrnovat i osoby pracující na </a:t>
            </a:r>
            <a:r>
              <a:rPr lang="cs-CZ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DPP či DPČ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Pokud chcete, aby byly součástí analýzy, je nutno vyplnit údaje i za každou jednotlivou osobu zvlášť, tj. včetně osobních charakteristik. 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Nicméně existují určité skupiny  zaměstnaných, které je důležité z analýzy </a:t>
            </a:r>
            <a:r>
              <a:rPr lang="cs-CZ" sz="12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Logib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vyloučit, aby se předešlo zkreslení výsledků. Jsou to pracující  se zvláštními pracovními podmínkami, kteří jsou speciálně označeni a vyloučeni z  analýzy (např. učni/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zadává se do sloupce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Typy smluvních vztahů).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00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cap="none" dirty="0">
              <a:solidFill>
                <a:schemeClr val="dk1"/>
              </a:solidFill>
              <a:effectLst/>
              <a:latin typeface="Calibri"/>
              <a:cs typeface="Calibri"/>
              <a:sym typeface="Calibri"/>
            </a:endParaRPr>
          </a:p>
          <a:p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měsíční mzda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/platový tarif  (bez osobního ohodnocení) 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sloupec K – měsíční částka </a:t>
            </a:r>
          </a:p>
          <a:p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Příplatky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kromě osobního ohodnocení  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přesčasy, víkendy a státní svátky, práce v noci, příplatek za ztížené pracovní podmínky: hluk, prach atd., příspěvek na dopravu, ochranné pracovní pomůcky atd.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sloupec L – 1/12 ročního součtu</a:t>
            </a:r>
          </a:p>
          <a:p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Osobní ohodnocení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Osobní příplatek 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motivační složka mzdy či platu vyplácená v pravidelném režimu – např. i úseková prémie, týmová prémie atd.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sloupec M – 1/12 ročního součtu</a:t>
            </a:r>
          </a:p>
          <a:p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Zvláštní odměny 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nepravidelně vyplácené odměny a prémie, např. roční prémie ze zisku, za získání nového zaměstnance/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kyně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atd. </a:t>
            </a:r>
          </a:p>
          <a:p>
            <a:pPr lvl="1"/>
            <a:r>
              <a:rPr lang="cs-CZ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sloupec N – 1/12 ročního součtu</a:t>
            </a:r>
          </a:p>
          <a:p>
            <a:pPr lvl="1"/>
            <a:endParaRPr lang="cs-CZ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cs-CZ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Veškerá data o složkách mzdy/platu</a:t>
            </a:r>
          </a:p>
          <a:p>
            <a:pPr lvl="1"/>
            <a:endParaRPr lang="cs-CZ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Veškeré složky mzdy či platu se vyplňují za referenční měsíc. Tj. pokud provádíte analýzu za celý rok, je nutné vždy uvést 1/12 všech složek mzdy či platu ročního součtu. Pokud některý zaměstnanec/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kyně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nebyl v pracovním poměru celý rok, uveďte jen skutečně obdržené složky mzdy či platu dělené počtem měsíců, kdy trval pracovní poměr. Zároveň uveďte tuto skutečnost do poznámky (poslední sloupec tabulky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nutné uvést všechny složky mzdy či platu v následujícím složení:</a:t>
            </a:r>
          </a:p>
          <a:p>
            <a:r>
              <a:rPr lang="cs-CZ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Základní měsíční mzda/platový tarif 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cs-CZ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(bez osobního ohodnocení) - s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loupec K – měsíční částka 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Příplatky kromě osobního ohodnocení   (např. přesčasy, víkendy a státní svátky, práce v noci, příplatek za ztížené pracovní podmínky: hluk, prach atd., příspěvek na dopravu, ochranné pracovní pomůcky atd. )  - sloupec L – 1/12 ročního součtu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Osobní ohodnocení / Osobní příplatek  – motivační složka mzdy či platu vyplácená v pravidelném režimu – např. i úseková prémie- sloupec M – 1/12 ročního součtu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Zvláštní odměny   - nepravidelně vyplácené odměny a prémie, např. roční prémie ze zisku, za získání nového zaměstnance/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kyně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atd. - sloupec N – 1/12 ročního součtu</a:t>
            </a:r>
          </a:p>
          <a:p>
            <a:pPr lvl="1"/>
            <a:endParaRPr lang="cs-CZ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45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vyplněného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dokumentu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Zdrojova_data.xls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Tmavě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modré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sloupce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povinné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Výjimky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oddělení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Měsíční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mzda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/plat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nutné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vyplnit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pouze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položky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které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zaměstnavatel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proplácí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Světle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modré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sloupce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nepovinné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fázi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Výjimky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Obvyklý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týdenní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roční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fond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doby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nutné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vyplnit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pouze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případě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odlišení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standardního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platného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většinu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zaměstnanců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kyň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smluvních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vztahů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nutné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vyplnit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pouze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jiným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smluvního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vztahu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tj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HPP, DPP, DPČ)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Konkrétní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vyplnění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jednotlivých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položek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řádků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prezentaci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Mzdový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systém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často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umožňuje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vygenerovat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podporovaném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formátu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Formát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zadávaných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lze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zvolit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být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jednotný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PŘÍKLAD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Zvolený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formát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zadávaných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DEMO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verzi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Žena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narození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RRRR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Délka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praxe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zaměstnavatele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RRRR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nástupu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Obecné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vysvětlení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jednotlivých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sloupců</a:t>
            </a:r>
            <a:endParaRPr sz="1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Kód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anonymizaci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jméno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člověka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nahraďte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kódem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tj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písmeno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číslo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kombinace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Věk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 zvolit formát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 narození: DD.MM.RRRR, rok narození: RRRR, věk v letech: VV,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cs-CZ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 sz="1200" b="1" i="0" u="none" strike="noStrike" cap="none" dirty="0">
                <a:solidFill>
                  <a:schemeClr val="dk1"/>
                </a:solidFill>
                <a:latin typeface="Calibri"/>
                <a:sym typeface="Calibri"/>
              </a:rPr>
              <a:t>Pohlaví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sym typeface="Calibri"/>
              </a:rPr>
              <a:t>– možno zvolit kódování:  1 = muž, 2 = žena nebo obráceně, ale musí být jednotné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Délka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praxe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zaměstnavatele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 zvolit formát (datum nástupu: DD.MM.RRRR, rok nástupu: RRRR, počet odpracovaných let: LL)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Nejvyšší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dosažené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vzdělání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doktorské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(viz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záložka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Legenda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souboru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Zdrojova_data.xls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místo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pojmenování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pracovních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obdobnou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náplní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zodpovědností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překlepy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Úroveň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dovedností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doporučeno vyplnit po nahrání souboru Zdrojová data do aplikace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Logib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záložce Job list dle pracovní pozice,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tj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netřeba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vypisovat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několikrát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každou osobu zvlášť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souboru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Zdrojová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Úroveň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řízení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–“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manažerská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hierarchii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 – 5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Výše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úvazku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 % v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referenčním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měsíci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 HPP)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Počet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hodin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hodinách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referenční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měsíc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 DPP/ DPČ)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měsíční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mzda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hrubém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odpovídající průměru za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referenční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měsíc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Příplatky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Osobní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ohodnocení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Zvláštní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odměny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rozpočítány na referenční měsíc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Obvyklý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týdenní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roční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fond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pokud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liší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uvedeného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záložce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data_head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aplikaci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Typy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smluvních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vztahů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nebo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zaměstnanecký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poměr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2-5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stáž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expatriace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vyloučeno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Poznámky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zpracovatele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analýzy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Veškerá data o složkách mzdy/platu</a:t>
            </a:r>
          </a:p>
          <a:p>
            <a:pPr lvl="1"/>
            <a:endParaRPr lang="cs-CZ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Veškeré složky mzdy či platu se vyplňují za referenční měsíc. Tj. pokud provádíte analýzu za celý rok, je nutné vždy uvést 1/12 všech složek mzdy či platu ročního součtu. Pokud některý zaměstnanec/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kyně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nebyl v pracovním poměru celý rok, uveďte jen skutečně obdržené složky mzdy či platu dělené počtem měsíců, kdy trval pracovní poměr. Zároveň uveďte tuto skutečnost do poznámky (poslední sloupec tabulky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Je nutné uvést všechny složky mzdy či platu v následujícím složení:</a:t>
            </a:r>
          </a:p>
          <a:p>
            <a:r>
              <a:rPr lang="cs-CZ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Základní měsíční mzda/platový tarif 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cs-CZ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(bez osobního ohodnocení) - s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loupec K – měsíční částka 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Příplatky kromě osobního ohodnocení   (např. přesčasy, víkendy a státní svátky, práce v noci, příplatek za ztížené pracovní podmínky: hluk, prach atd., příspěvek na dopravu, ochranné pracovní pomůcky atd. )  - sloupec L – 1/12 ročního součtu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Osobní ohodnocení / Osobní příplatek  – motivační složka mzdy či platu vyplácená v pravidelném režimu – např. i úseková prémie- sloupec M – 1/12 ročního součtu</a:t>
            </a:r>
          </a:p>
          <a:p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Zvláštní odměny   - nepravidelně vyplácené odměny a prémie, např. roční prémie ze zisku, za získání nového zaměstnance/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kyně</a:t>
            </a: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atd. - sloupec N – 1/12 ročního součtu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23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Jedná se především o míru zodpovědnosti. Nikoliv řízení ve smyslu podřízených. </a:t>
            </a:r>
          </a:p>
          <a:p>
            <a:r>
              <a:rPr lang="cs-CZ" dirty="0"/>
              <a:t>Nemusí odpovídat úrovni managementu, ale spíše podílu na plánování a řízení organizace a míru samostatné organizace práce, stanovování a plnění úkolů.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0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Dle náročnosti vykonávané práce, pozice. </a:t>
            </a:r>
          </a:p>
          <a:p>
            <a:r>
              <a:rPr lang="cs-CZ" dirty="0"/>
              <a:t>Vzdělání – informativní charakter, nebrat na něj příliš ohled, je součástí regrese jako samostatná proměnná. </a:t>
            </a:r>
          </a:p>
          <a:p>
            <a:r>
              <a:rPr lang="cs-CZ" dirty="0"/>
              <a:t>Plochá struktura – nutno roztáhnout v rámci celé organizace od nejobtížnější a nejnáročnější práce po nejméně náročnou v organizaci, nemusí odpovídat popisu nejnižší úrovně dovedností ani uvedenému vzdělání. Např. úřady, ministerstva, administrativní zázemí firem apod.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86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678113"/>
            <a:ext cx="9144000" cy="2387600"/>
          </a:xfrm>
        </p:spPr>
        <p:txBody>
          <a:bodyPr lIns="216000" anchor="b"/>
          <a:lstStyle>
            <a:lvl1pPr algn="l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235576"/>
            <a:ext cx="9144000" cy="1655762"/>
          </a:xfrm>
        </p:spPr>
        <p:txBody>
          <a:bodyPr lIns="21600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59213" y="6149295"/>
            <a:ext cx="2743200" cy="365125"/>
          </a:xfrm>
        </p:spPr>
        <p:txBody>
          <a:bodyPr/>
          <a:lstStyle/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59" y="5933295"/>
            <a:ext cx="1845109" cy="43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860" y="365993"/>
            <a:ext cx="524708" cy="54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6" y="365993"/>
            <a:ext cx="26248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3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375" y="365125"/>
            <a:ext cx="11525250" cy="8731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375" y="1485901"/>
            <a:ext cx="11525250" cy="4457700"/>
          </a:xfrm>
        </p:spPr>
        <p:txBody>
          <a:bodyPr/>
          <a:lstStyle>
            <a:lvl1pPr marL="228600" indent="-228600">
              <a:buClr>
                <a:srgbClr val="57C2B2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57C2B2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57C2B2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57C2B2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57C2B2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56DB-AF58-4FAB-83BC-BE154171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59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56DB-AF58-4FAB-83BC-BE154171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0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3374" y="1485899"/>
            <a:ext cx="5546725" cy="44577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0" y="1479550"/>
            <a:ext cx="5762625" cy="44640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56DB-AF58-4FAB-83BC-BE154171EC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333375" y="365125"/>
            <a:ext cx="11525250" cy="87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accent1"/>
                </a:solidFill>
              </a:rPr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56DB-AF58-4FAB-83BC-BE154171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01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56DB-AF58-4FAB-83BC-BE154171E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1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42950" y="365125"/>
            <a:ext cx="10515600" cy="87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336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1D6B-CA55-4DB1-9ABE-46380BE42D4C}" type="datetimeFigureOut">
              <a:rPr lang="cs-CZ" smtClean="0"/>
              <a:t>30.1.2019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95089" y="6356350"/>
            <a:ext cx="421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56DB-AF58-4FAB-83BC-BE154171EC97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6343641"/>
            <a:ext cx="2297892" cy="3905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5729" y="6356351"/>
            <a:ext cx="1419556" cy="4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7C2B2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7C2B2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7C2B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7C2B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7C2B2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gib@mpsv.cz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enka.simerska@mpsv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rovnaodmena/" TargetMode="External"/><Relationship Id="rId4" Type="http://schemas.openxmlformats.org/officeDocument/2006/relationships/hyperlink" Target="http://www.rovnaodmen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b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04911" y="2222696"/>
            <a:ext cx="9284677" cy="2067950"/>
          </a:xfrm>
        </p:spPr>
        <p:txBody>
          <a:bodyPr>
            <a:normAutofit/>
          </a:bodyPr>
          <a:lstStyle/>
          <a:p>
            <a:r>
              <a:rPr lang="cs-CZ" sz="6600" dirty="0" err="1">
                <a:latin typeface="+mj-lt"/>
              </a:rPr>
              <a:t>Logib</a:t>
            </a:r>
            <a:r>
              <a:rPr lang="cs-CZ" dirty="0"/>
              <a:t/>
            </a:r>
            <a:br>
              <a:rPr lang="cs-CZ" dirty="0"/>
            </a:br>
            <a:endParaRPr lang="cs-CZ" sz="4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604911" y="4572000"/>
            <a:ext cx="9059594" cy="2319339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Pro jednání </a:t>
            </a:r>
            <a:r>
              <a:rPr lang="cs-CZ" b="1" dirty="0">
                <a:latin typeface="+mj-lt"/>
              </a:rPr>
              <a:t>Rady vlády pro rovnost žen a mužů </a:t>
            </a:r>
            <a:r>
              <a:rPr lang="cs-CZ" dirty="0">
                <a:latin typeface="+mj-lt"/>
              </a:rPr>
              <a:t>dne 28. ledna 2019 </a:t>
            </a:r>
            <a:r>
              <a:rPr lang="cs-CZ" dirty="0" smtClean="0">
                <a:latin typeface="+mj-lt"/>
              </a:rPr>
              <a:t>zpracovala 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PhDr. Lenka Simerská</a:t>
            </a:r>
          </a:p>
          <a:p>
            <a:r>
              <a:rPr lang="cs-CZ" dirty="0" smtClean="0">
                <a:latin typeface="+mj-lt"/>
              </a:rPr>
              <a:t>Projekt </a:t>
            </a:r>
            <a:r>
              <a:rPr lang="cs-CZ" dirty="0">
                <a:latin typeface="+mj-lt"/>
              </a:rPr>
              <a:t>22 % K </a:t>
            </a:r>
            <a:r>
              <a:rPr lang="cs-CZ" dirty="0" smtClean="0">
                <a:latin typeface="+mj-lt"/>
              </a:rPr>
              <a:t>ROVNOSTI </a:t>
            </a:r>
            <a:r>
              <a:rPr lang="en-US" dirty="0">
                <a:latin typeface="+mj-lt"/>
              </a:rPr>
              <a:t>| </a:t>
            </a:r>
            <a:r>
              <a:rPr lang="en-US" dirty="0" err="1" smtClean="0">
                <a:latin typeface="+mj-lt"/>
              </a:rPr>
              <a:t>Hlavní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gestorka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05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89B836-326F-499A-A28F-1F67B1CD3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cs-CZ" dirty="0"/>
              <a:t>Úroveň dovedností – 3 a 4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889F5384-DA6A-442E-A1D8-A169ADD17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450"/>
            <a:ext cx="11353800" cy="5924549"/>
          </a:xfrm>
        </p:spPr>
        <p:txBody>
          <a:bodyPr/>
          <a:lstStyle/>
          <a:p>
            <a:pPr marL="336550" indent="-285750">
              <a:buFont typeface="Wingdings" pitchFamily="2" charset="2"/>
              <a:buChar char="v"/>
            </a:pPr>
            <a:endParaRPr lang="cs-CZ" sz="1600" b="1" i="1" u="sng" dirty="0"/>
          </a:p>
          <a:p>
            <a:pPr marL="336550" indent="-285750">
              <a:buFont typeface="Wingdings" pitchFamily="2" charset="2"/>
              <a:buChar char="v"/>
            </a:pPr>
            <a:r>
              <a:rPr lang="cs-CZ" sz="1600" b="1" i="1" u="sng" dirty="0"/>
              <a:t>Úroveň dovedností 3: </a:t>
            </a:r>
            <a:r>
              <a:rPr lang="cs-CZ" sz="1600" i="1" u="sng" dirty="0"/>
              <a:t>Práce vyžadující odborné/technické dovednosti</a:t>
            </a:r>
          </a:p>
          <a:p>
            <a:pPr marL="336550" indent="-285750">
              <a:buFont typeface="Wingdings" pitchFamily="2" charset="2"/>
              <a:buChar char="v"/>
            </a:pPr>
            <a:r>
              <a:rPr lang="cs-CZ" sz="1600" i="1" dirty="0"/>
              <a:t>Charakteristika pracovního místa (souhrn typických úkolů a povinností):</a:t>
            </a:r>
            <a:endParaRPr lang="cs-CZ" sz="1600" dirty="0"/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Používání strojů a elektronických zařízení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Používání elektrických spotřebičů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Řízení motorových vozidel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Údržba a opravy elektrických a mechanických zařízení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Zpracování, uspořádání a uchování informací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Znalost postupů a administrativních úkonů</a:t>
            </a:r>
          </a:p>
          <a:p>
            <a:pPr marL="336550" indent="-285750">
              <a:buFont typeface="Wingdings" pitchFamily="2" charset="2"/>
              <a:buChar char="v"/>
            </a:pPr>
            <a:r>
              <a:rPr lang="cs-CZ" sz="1800" i="1" dirty="0"/>
              <a:t>Obvykle požadované vzdělání: vyučení bez maturity</a:t>
            </a:r>
            <a:endParaRPr lang="cs-CZ" sz="1800" dirty="0"/>
          </a:p>
          <a:p>
            <a:pPr lvl="1">
              <a:buFont typeface="Wingdings" pitchFamily="2" charset="2"/>
              <a:buChar char="v"/>
            </a:pPr>
            <a:endParaRPr lang="cs-CZ" sz="1400" dirty="0"/>
          </a:p>
          <a:p>
            <a:pPr marL="336550" indent="-285750">
              <a:buFont typeface="Wingdings" pitchFamily="2" charset="2"/>
              <a:buChar char="v"/>
            </a:pPr>
            <a:r>
              <a:rPr lang="cs-CZ" sz="1600" b="1" i="1" u="sng" dirty="0"/>
              <a:t>Úroveň dovedností 4:</a:t>
            </a:r>
            <a:r>
              <a:rPr lang="cs-CZ" sz="1600" b="1" u="sng" dirty="0"/>
              <a:t> </a:t>
            </a:r>
            <a:r>
              <a:rPr lang="cs-CZ" sz="1600" i="1" u="sng" dirty="0"/>
              <a:t>Jednoduchá a opakující se práce</a:t>
            </a:r>
          </a:p>
          <a:p>
            <a:pPr marL="336550" indent="-285750">
              <a:buFont typeface="Wingdings" pitchFamily="2" charset="2"/>
              <a:buChar char="v"/>
            </a:pPr>
            <a:r>
              <a:rPr lang="cs-CZ" sz="1600" i="1" dirty="0"/>
              <a:t>Charakteristika pracovního místa (souhrn typických úkolů a povinností):</a:t>
            </a:r>
            <a:endParaRPr lang="cs-CZ" sz="1600" dirty="0"/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Jednoduché opakující se úkoly především manuální nebo fyzické povahy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Pracovní činnost rutinního charakteru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Použití ručních nástrojů nebo jednoduchých elektrických přístrojů</a:t>
            </a:r>
          </a:p>
          <a:p>
            <a:pPr marL="336550" indent="-285750">
              <a:buFont typeface="Wingdings" pitchFamily="2" charset="2"/>
              <a:buChar char="v"/>
            </a:pPr>
            <a:r>
              <a:rPr lang="cs-CZ" sz="1600" i="1" dirty="0"/>
              <a:t>Obvykle požadované vzdělání: ZŠ</a:t>
            </a:r>
            <a:endParaRPr lang="cs-CZ" sz="1600" dirty="0"/>
          </a:p>
          <a:p>
            <a:pPr marL="457200" lvl="1" indent="0">
              <a:buNone/>
            </a:pPr>
            <a:endParaRPr lang="cs-CZ" sz="1400" u="sng" dirty="0"/>
          </a:p>
          <a:p>
            <a:pPr lvl="1"/>
            <a:endParaRPr lang="cs-CZ" sz="1400" u="sng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AA1A34EF-2240-4B2B-95A1-C51B28E4E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94448"/>
              </p:ext>
            </p:extLst>
          </p:nvPr>
        </p:nvGraphicFramePr>
        <p:xfrm>
          <a:off x="7796462" y="1796716"/>
          <a:ext cx="4090737" cy="14448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3579">
                  <a:extLst>
                    <a:ext uri="{9D8B030D-6E8A-4147-A177-3AD203B41FA5}">
                      <a16:colId xmlns:a16="http://schemas.microsoft.com/office/drawing/2014/main" xmlns="" val="1975470557"/>
                    </a:ext>
                  </a:extLst>
                </a:gridCol>
                <a:gridCol w="1363579">
                  <a:extLst>
                    <a:ext uri="{9D8B030D-6E8A-4147-A177-3AD203B41FA5}">
                      <a16:colId xmlns:a16="http://schemas.microsoft.com/office/drawing/2014/main" xmlns="" val="2938341066"/>
                    </a:ext>
                  </a:extLst>
                </a:gridCol>
                <a:gridCol w="1363579">
                  <a:extLst>
                    <a:ext uri="{9D8B030D-6E8A-4147-A177-3AD203B41FA5}">
                      <a16:colId xmlns:a16="http://schemas.microsoft.com/office/drawing/2014/main" xmlns="" val="226712247"/>
                    </a:ext>
                  </a:extLst>
                </a:gridCol>
              </a:tblGrid>
              <a:tr h="206567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Požadované dovednosti podle charakteristiky pracovního místa: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663369"/>
                  </a:ext>
                </a:extLst>
              </a:tr>
              <a:tr h="113088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Intelektuální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Zvládá čtení a psaní zápisů a jednoduchých zpráv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Zvládá jednoduché výpočty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Psychosociální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Zvládá běžnou verbální komunikaci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Fyzické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Má specifickou manuální zručnost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9088434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1095F3FE-4811-4508-B619-9BC01EEA5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81688"/>
              </p:ext>
            </p:extLst>
          </p:nvPr>
        </p:nvGraphicFramePr>
        <p:xfrm>
          <a:off x="7796463" y="3702490"/>
          <a:ext cx="4090731" cy="24255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63577">
                  <a:extLst>
                    <a:ext uri="{9D8B030D-6E8A-4147-A177-3AD203B41FA5}">
                      <a16:colId xmlns:a16="http://schemas.microsoft.com/office/drawing/2014/main" xmlns="" val="3975370022"/>
                    </a:ext>
                  </a:extLst>
                </a:gridCol>
                <a:gridCol w="1363577">
                  <a:extLst>
                    <a:ext uri="{9D8B030D-6E8A-4147-A177-3AD203B41FA5}">
                      <a16:colId xmlns:a16="http://schemas.microsoft.com/office/drawing/2014/main" xmlns="" val="2221196622"/>
                    </a:ext>
                  </a:extLst>
                </a:gridCol>
                <a:gridCol w="1363577">
                  <a:extLst>
                    <a:ext uri="{9D8B030D-6E8A-4147-A177-3AD203B41FA5}">
                      <a16:colId xmlns:a16="http://schemas.microsoft.com/office/drawing/2014/main" xmlns="" val="4101704497"/>
                    </a:ext>
                  </a:extLst>
                </a:gridCol>
              </a:tblGrid>
              <a:tr h="209037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Požadované dovednosti podle charakteristiky pracovního místa: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319656"/>
                  </a:ext>
                </a:extLst>
              </a:tr>
              <a:tr h="221655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Intelektuální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V případě potřeby má základní znalost početních úkonů a je gramotný/-á 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V případě potřeby zvládá psychický stres způsobený jednotvárností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Psychosociální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Zvládá příležitostnou jednoduchou verbální komunikaci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Fyzické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Má fyzickou sílu a výdrž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Ovládá jemné motorické schopnosti (přesné pohyby)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734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18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041AE42-077F-43BA-AB40-0E0FE3087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Výsledky analýzy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AF2F71C7-2801-435E-AC41-F13C6DB38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+mj-lt"/>
              </a:rPr>
              <a:t>Fiktivn</a:t>
            </a:r>
            <a:r>
              <a:rPr lang="cs-CZ" dirty="0" smtClean="0">
                <a:latin typeface="+mj-lt"/>
              </a:rPr>
              <a:t>í</a:t>
            </a:r>
            <a:r>
              <a:rPr lang="en-US" dirty="0" smtClean="0">
                <a:latin typeface="+mj-lt"/>
              </a:rPr>
              <a:t> data</a:t>
            </a:r>
            <a:r>
              <a:rPr lang="cs-CZ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Výrobní </a:t>
            </a:r>
            <a:r>
              <a:rPr lang="cs-CZ" dirty="0">
                <a:latin typeface="+mj-lt"/>
              </a:rPr>
              <a:t>firma regionálního charakteru</a:t>
            </a:r>
          </a:p>
          <a:p>
            <a:r>
              <a:rPr lang="cs-CZ" dirty="0" smtClean="0">
                <a:latin typeface="+mj-lt"/>
              </a:rPr>
              <a:t>do </a:t>
            </a:r>
            <a:r>
              <a:rPr lang="cs-CZ" dirty="0">
                <a:latin typeface="+mj-lt"/>
              </a:rPr>
              <a:t>250 zaměstnanců a zaměstnankyň</a:t>
            </a:r>
          </a:p>
        </p:txBody>
      </p:sp>
    </p:spTree>
    <p:extLst>
      <p:ext uri="{BB962C8B-B14F-4D97-AF65-F5344CB8AC3E}">
        <p14:creationId xmlns:p14="http://schemas.microsoft.com/office/powerpoint/2010/main" val="102113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968A468-BF68-437E-9ABC-6D295643A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913466"/>
            <a:ext cx="4092951" cy="4131733"/>
          </a:xfrm>
        </p:spPr>
        <p:txBody>
          <a:bodyPr anchor="ctr">
            <a:normAutofit/>
          </a:bodyPr>
          <a:lstStyle/>
          <a:p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008E0F3-7587-4E48-8DB2-1A51168DB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9" y="478814"/>
            <a:ext cx="11320929" cy="55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56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xmlns="" id="{3BB52077-7C44-944B-925C-679AC0137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075" y="1299412"/>
            <a:ext cx="12031925" cy="3951114"/>
          </a:xfrm>
        </p:spPr>
      </p:pic>
    </p:spTree>
    <p:extLst>
      <p:ext uri="{BB962C8B-B14F-4D97-AF65-F5344CB8AC3E}">
        <p14:creationId xmlns:p14="http://schemas.microsoft.com/office/powerpoint/2010/main" val="293227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66A847-7E2B-4C4F-88D5-676C231C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4" y="786063"/>
            <a:ext cx="2955257" cy="5197642"/>
          </a:xfrm>
        </p:spPr>
        <p:txBody>
          <a:bodyPr/>
          <a:lstStyle/>
          <a:p>
            <a:r>
              <a:rPr lang="cs-CZ" dirty="0"/>
              <a:t>VÝŠE MZDY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Odhad a skutečnost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417DCE34-1C36-2147-9BA0-C21702DE0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5095" y="248691"/>
            <a:ext cx="7186864" cy="6272386"/>
          </a:xfrm>
        </p:spPr>
      </p:pic>
    </p:spTree>
    <p:extLst>
      <p:ext uri="{BB962C8B-B14F-4D97-AF65-F5344CB8AC3E}">
        <p14:creationId xmlns:p14="http://schemas.microsoft.com/office/powerpoint/2010/main" val="356230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25555C-567A-114E-B21F-7CE67735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6" y="513346"/>
            <a:ext cx="3162647" cy="5518485"/>
          </a:xfrm>
        </p:spPr>
        <p:txBody>
          <a:bodyPr>
            <a:normAutofit/>
          </a:bodyPr>
          <a:lstStyle/>
          <a:p>
            <a:r>
              <a:rPr lang="cs-CZ" dirty="0"/>
              <a:t>NÁROČNOST PRÁCE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Úroveň dovedností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53C95969-6E4F-6240-9D76-1F01C17AB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3699" y="513346"/>
            <a:ext cx="7810153" cy="6013691"/>
          </a:xfrm>
        </p:spPr>
      </p:pic>
    </p:spTree>
    <p:extLst>
      <p:ext uri="{BB962C8B-B14F-4D97-AF65-F5344CB8AC3E}">
        <p14:creationId xmlns:p14="http://schemas.microsoft.com/office/powerpoint/2010/main" val="7037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600523-8410-0A45-87D5-57C55E95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0" y="365124"/>
            <a:ext cx="3433011" cy="5795043"/>
          </a:xfrm>
        </p:spPr>
        <p:txBody>
          <a:bodyPr/>
          <a:lstStyle/>
          <a:p>
            <a:r>
              <a:rPr lang="cs-CZ" dirty="0"/>
              <a:t>NÁROČNOST PRÁCE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Úroveň řízení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309E182D-1D3D-2E49-977D-7367632DE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3431" y="914399"/>
            <a:ext cx="7879710" cy="5438273"/>
          </a:xfrm>
        </p:spPr>
      </p:pic>
    </p:spTree>
    <p:extLst>
      <p:ext uri="{BB962C8B-B14F-4D97-AF65-F5344CB8AC3E}">
        <p14:creationId xmlns:p14="http://schemas.microsoft.com/office/powerpoint/2010/main" val="370508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D92338-8A19-0A4E-BB25-F1570C02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0F70141-9AFF-EC44-8A73-EF802BBEE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Data nezbytná pro analýzu – personální a mzdový systém</a:t>
            </a:r>
          </a:p>
          <a:p>
            <a:pPr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Porovnávání proměnných – kvalifikační předpoklady a požadavky pracovní pozice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Osobní charakteristiky: věk, vzdělání, doba praxe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Charakteristiky pracovního místa: úroveň řízení, úroveň dovedností</a:t>
            </a:r>
          </a:p>
          <a:p>
            <a:pPr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Výsledky a interpretace analýzy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Celkový mzdový rozdíl 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Vypovídací schopnost modelu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j-lt"/>
              </a:rPr>
              <a:t>Srovnání mezd/platů dle všech proměnných </a:t>
            </a:r>
          </a:p>
          <a:p>
            <a:pPr marL="457200" lvl="1" indent="0">
              <a:buNone/>
            </a:pP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marL="457200" lvl="1" indent="0">
              <a:buNone/>
            </a:pPr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pPr lvl="1"/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186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F3071F-A66C-7043-9314-47C57B50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9099"/>
            <a:ext cx="10515600" cy="733646"/>
          </a:xfrm>
        </p:spPr>
        <p:txBody>
          <a:bodyPr>
            <a:normAutofit/>
          </a:bodyPr>
          <a:lstStyle/>
          <a:p>
            <a:r>
              <a:rPr lang="cs-CZ" sz="4400" b="1" dirty="0"/>
              <a:t>Projekt 22 </a:t>
            </a:r>
            <a:r>
              <a:rPr lang="en-US" sz="4400" b="1" dirty="0"/>
              <a:t>% K ROVNOSTI 2015 - 2020</a:t>
            </a:r>
            <a:endParaRPr lang="cs-CZ" sz="4400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7F21AE1-29C3-2C45-82F0-2D9880D9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71600"/>
            <a:ext cx="10665882" cy="50630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Převádíme nástroj do češtiny a do českého pracovně-právního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prostředí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chemeClr val="bg1"/>
                </a:solidFill>
                <a:latin typeface="+mj-lt"/>
              </a:rPr>
              <a:t>Prová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d</a:t>
            </a:r>
            <a:r>
              <a:rPr lang="cs-CZ" sz="2800" dirty="0" err="1">
                <a:solidFill>
                  <a:schemeClr val="bg1"/>
                </a:solidFill>
                <a:latin typeface="+mj-lt"/>
              </a:rPr>
              <a:t>íme</a:t>
            </a:r>
            <a:r>
              <a:rPr lang="cs-CZ" sz="2800" dirty="0">
                <a:solidFill>
                  <a:schemeClr val="bg1"/>
                </a:solidFill>
                <a:latin typeface="+mj-lt"/>
              </a:rPr>
              <a:t> pilotní testování na 30ti 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zaměstnavatelích z veřejné i soukromé sféry.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V rámci pilotního testování poskytujeme konzultace a poradenství pro správné použití nástroje </a:t>
            </a:r>
            <a:r>
              <a:rPr lang="cs-CZ" sz="2800" dirty="0" err="1" smtClean="0">
                <a:solidFill>
                  <a:schemeClr val="bg1"/>
                </a:solidFill>
                <a:latin typeface="+mj-lt"/>
              </a:rPr>
              <a:t>Logib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Testujeme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mo</a:t>
            </a:r>
            <a:r>
              <a:rPr lang="cs-CZ" sz="2800" dirty="0" err="1" smtClean="0">
                <a:solidFill>
                  <a:schemeClr val="bg1"/>
                </a:solidFill>
                <a:latin typeface="+mj-lt"/>
              </a:rPr>
              <a:t>žnosti</a:t>
            </a:r>
            <a:r>
              <a:rPr lang="cs-CZ" sz="2800" dirty="0" smtClean="0">
                <a:solidFill>
                  <a:schemeClr val="bg1"/>
                </a:solidFill>
                <a:latin typeface="+mj-lt"/>
              </a:rPr>
              <a:t> zapojení nástroje do kontrol inspekce práce.</a:t>
            </a:r>
            <a:endParaRPr lang="cs-CZ" sz="28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bg1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+mj-lt"/>
              </a:rPr>
              <a:t>Pokud máte zájem o více informací, vyzkoušení nástroje či zapojení se 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do </a:t>
            </a:r>
            <a:r>
              <a:rPr lang="cs-CZ" sz="2800" b="1" dirty="0">
                <a:solidFill>
                  <a:srgbClr val="FF0000"/>
                </a:solidFill>
                <a:latin typeface="+mj-lt"/>
              </a:rPr>
              <a:t>pilotního testování, kontaktujte nás: </a:t>
            </a:r>
            <a:r>
              <a:rPr lang="cs-CZ" sz="2800" b="1" dirty="0" err="1">
                <a:solidFill>
                  <a:srgbClr val="FF0000"/>
                </a:solidFill>
                <a:latin typeface="+mj-lt"/>
                <a:hlinkClick r:id="rId3"/>
              </a:rPr>
              <a:t>logib</a:t>
            </a:r>
            <a:r>
              <a:rPr lang="en-US" sz="2800" b="1" dirty="0">
                <a:solidFill>
                  <a:srgbClr val="FF0000"/>
                </a:solidFill>
                <a:latin typeface="+mj-lt"/>
                <a:hlinkClick r:id="rId3"/>
              </a:rPr>
              <a:t>@mpsv.cz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cs-CZ" sz="2800" b="1" dirty="0">
                <a:solidFill>
                  <a:srgbClr val="FF0000"/>
                </a:solidFill>
                <a:latin typeface="+mj-lt"/>
              </a:rPr>
              <a:t>777 435 </a:t>
            </a:r>
            <a:r>
              <a:rPr lang="cs-CZ" sz="2800" b="1" dirty="0" smtClean="0">
                <a:solidFill>
                  <a:srgbClr val="FF0000"/>
                </a:solidFill>
                <a:latin typeface="+mj-lt"/>
              </a:rPr>
              <a:t>292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endParaRPr lang="cs-CZ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581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ABE386-A907-4647-BE56-072AA51D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BE9B1F9-CC49-084D-8B6A-F3CF8BA0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039937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PhDr. Lenka Simerská</a:t>
            </a:r>
          </a:p>
          <a:p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Odbor rodinné politiky a ochrany práv dětí | Sekce sociální politiky </a:t>
            </a:r>
          </a:p>
          <a:p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Ministerstvo práce a sociálních věcí</a:t>
            </a:r>
          </a:p>
          <a:p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Sídlo: Na Poříčním právu 1, 128 01 Praha 2 | Pracoviště: Kartouzská 200/4, 150 00 Praha 5 </a:t>
            </a:r>
          </a:p>
          <a:p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M: +420 777 435 292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| </a:t>
            </a:r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/>
              </a:rPr>
              <a:t>lenka.simerska@mpsv.cz</a:t>
            </a:r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| </a:t>
            </a:r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/>
              </a:rPr>
              <a:t>www.rovnaodmena.cz</a:t>
            </a:r>
            <a:endParaRPr lang="cs-CZ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cs-CZ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Sledujte nás na </a:t>
            </a:r>
            <a:r>
              <a:rPr lang="cs-CZ" sz="1600" dirty="0" err="1">
                <a:solidFill>
                  <a:schemeClr val="bg1"/>
                </a:solidFill>
                <a:latin typeface="+mj-lt"/>
                <a:ea typeface="+mj-ea"/>
                <a:cs typeface="+mj-cs"/>
                <a:hlinkClick r:id="rId5"/>
              </a:rPr>
              <a:t>Facebooku</a:t>
            </a:r>
            <a:endParaRPr lang="cs-CZ" sz="1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4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F3071F-A66C-7043-9314-47C57B50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89099"/>
            <a:ext cx="10515600" cy="733646"/>
          </a:xfrm>
        </p:spPr>
        <p:txBody>
          <a:bodyPr>
            <a:normAutofit/>
          </a:bodyPr>
          <a:lstStyle/>
          <a:p>
            <a:r>
              <a:rPr lang="cs-CZ" sz="4400" dirty="0" smtClean="0"/>
              <a:t>Základní údaje o nástroji </a:t>
            </a:r>
            <a:r>
              <a:rPr lang="cs-CZ" sz="4400" dirty="0" err="1" smtClean="0"/>
              <a:t>Logib</a:t>
            </a:r>
            <a:endParaRPr lang="cs-CZ" sz="4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7F21AE1-29C3-2C45-82F0-2D9880D98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71600"/>
            <a:ext cx="10665882" cy="50630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Sebe-testovací nástroj pro zaměstnavatele v soukromé i veřejné sféře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Vyvinutý ve Švýcarsku pro Federální agenturu pro genderovou rovnost (FOGE) </a:t>
            </a:r>
            <a:endParaRPr lang="cs-CZ" sz="1900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cs-CZ" sz="1900" dirty="0" smtClean="0">
                <a:solidFill>
                  <a:schemeClr val="bg1"/>
                </a:solidFill>
                <a:latin typeface="+mj-lt"/>
              </a:rPr>
              <a:t>- s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cílem </a:t>
            </a: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umožnit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zaměstnavatelům, aby mohli kdykoli sami ověřovat své odměňování uvnitř </a:t>
            </a: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organizace</a:t>
            </a:r>
            <a:r>
              <a:rPr lang="en-US" sz="1900" dirty="0" smtClean="0">
                <a:solidFill>
                  <a:schemeClr val="bg1"/>
                </a:solidFill>
                <a:latin typeface="+mj-lt"/>
              </a:rPr>
              <a:t>;</a:t>
            </a: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lvl="1"/>
            <a:r>
              <a:rPr lang="cs-CZ" sz="1900" dirty="0" smtClean="0">
                <a:solidFill>
                  <a:schemeClr val="bg1"/>
                </a:solidFill>
                <a:latin typeface="+mj-lt"/>
              </a:rPr>
              <a:t>- pro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veřejné zakázky </a:t>
            </a: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jako nástroj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veřejné kontroly, uchazeči musí předložit výstup z analýzy </a:t>
            </a:r>
            <a:r>
              <a:rPr lang="cs-CZ" sz="1900" dirty="0" err="1">
                <a:solidFill>
                  <a:schemeClr val="bg1"/>
                </a:solidFill>
                <a:latin typeface="+mj-lt"/>
              </a:rPr>
              <a:t>Logib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 a tím doložit, že rovné odměňování je v organizaci respektováno a praktikováno. Tolerance rozdílu je 5</a:t>
            </a:r>
            <a:r>
              <a:rPr lang="en-US" sz="1900" dirty="0">
                <a:solidFill>
                  <a:schemeClr val="bg1"/>
                </a:solidFill>
                <a:latin typeface="+mj-lt"/>
              </a:rPr>
              <a:t>%.</a:t>
            </a:r>
            <a:endParaRPr lang="cs-CZ" sz="19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 smtClean="0">
                <a:solidFill>
                  <a:schemeClr val="bg1"/>
                </a:solidFill>
                <a:latin typeface="+mj-lt"/>
              </a:rPr>
              <a:t>Logib</a:t>
            </a: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= </a:t>
            </a:r>
            <a:r>
              <a:rPr lang="cs-CZ" sz="1900" dirty="0" err="1">
                <a:solidFill>
                  <a:schemeClr val="bg1"/>
                </a:solidFill>
                <a:latin typeface="+mj-lt"/>
              </a:rPr>
              <a:t>Lohngleichheitsinstrument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 Bund </a:t>
            </a:r>
            <a:r>
              <a:rPr lang="cs-CZ" sz="1900" dirty="0" smtClean="0">
                <a:solidFill>
                  <a:schemeClr val="bg1"/>
                </a:solidFill>
                <a:latin typeface="+mj-lt"/>
                <a:hlinkClick r:id="rId3"/>
              </a:rPr>
              <a:t>www.logib.ch</a:t>
            </a:r>
            <a:endParaRPr lang="cs-CZ" sz="1900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Vznik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2001 (2004 Excel)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Byl potvrzen vědeckou evaluací v roce 2015 na vzorku 1305 zaměstnavatelů (Universita v St. </a:t>
            </a:r>
            <a:r>
              <a:rPr lang="cs-CZ" sz="1900" dirty="0" err="1">
                <a:solidFill>
                  <a:schemeClr val="bg1"/>
                </a:solidFill>
                <a:latin typeface="+mj-lt"/>
              </a:rPr>
              <a:t>Gallenu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Mezinárodně uznaný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Otestovaný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Zdarma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>
                <a:solidFill>
                  <a:schemeClr val="bg1"/>
                </a:solidFill>
                <a:latin typeface="+mj-lt"/>
              </a:rPr>
              <a:t>Pracuje </a:t>
            </a:r>
            <a:r>
              <a:rPr lang="cs-CZ" sz="1900" dirty="0">
                <a:solidFill>
                  <a:schemeClr val="bg1"/>
                </a:solidFill>
                <a:latin typeface="+mj-lt"/>
              </a:rPr>
              <a:t>na bázi statistické regrese – odlišuje rozdíl v platech, jehož nositelem je pohlaví o dalších proměnných jako je délka praxe, vzdělání, pozice v hierarchii atd.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Jednoduchá aplikace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Data zůstávají v organizaci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chemeClr val="bg1"/>
                </a:solidFill>
                <a:latin typeface="+mj-lt"/>
              </a:rPr>
              <a:t>Pro zaměstnavatele nad 50 lidí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33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F3071F-A66C-7043-9314-47C57B50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dat pro analýzu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7F21AE1-29C3-2C45-82F0-2D9880D98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07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42C8D-296C-49EE-A711-F325EEC3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3762375" cy="5426075"/>
          </a:xfrm>
        </p:spPr>
        <p:txBody>
          <a:bodyPr>
            <a:normAutofit/>
          </a:bodyPr>
          <a:lstStyle/>
          <a:p>
            <a:r>
              <a:rPr lang="cs-CZ" dirty="0"/>
              <a:t>Koho porovnáváme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852C458-33B7-46FE-8396-781B3013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50" y="365125"/>
            <a:ext cx="6953250" cy="6302375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Aktivní zaměstnanci a zaměstnankyně </a:t>
            </a:r>
            <a:r>
              <a:rPr lang="cs-CZ" dirty="0">
                <a:latin typeface="+mn-lt"/>
              </a:rPr>
              <a:t>na všech pobočkách, kteří obdrželi mzdu/plat</a:t>
            </a:r>
          </a:p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Členové a členky vedení či představenstva</a:t>
            </a:r>
            <a:r>
              <a:rPr lang="cs-CZ" dirty="0">
                <a:latin typeface="+mn-lt"/>
              </a:rPr>
              <a:t>, pokud se aktivně podílejí na činnosti zaměstnavatele.  </a:t>
            </a:r>
          </a:p>
          <a:p>
            <a:pPr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Zaměstnaní na </a:t>
            </a:r>
            <a:r>
              <a:rPr lang="cs-CZ" b="1" dirty="0">
                <a:latin typeface="+mn-lt"/>
              </a:rPr>
              <a:t>DPP či DPČ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42C8D-296C-49EE-A711-F325EEC3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3762375" cy="5426075"/>
          </a:xfrm>
        </p:spPr>
        <p:txBody>
          <a:bodyPr>
            <a:normAutofit/>
          </a:bodyPr>
          <a:lstStyle/>
          <a:p>
            <a:r>
              <a:rPr lang="cs-CZ" dirty="0"/>
              <a:t>Jaké údaje zadáváme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852C458-33B7-46FE-8396-781B3013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50" y="365125"/>
            <a:ext cx="6953250" cy="6302375"/>
          </a:xfrm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Osobní charakteristiky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Kód 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Věk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Pohlaví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Délka praxe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Vzdělání</a:t>
            </a:r>
          </a:p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Charakteristiky pracovního místa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Označení pracovního místa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Úroveň dovedností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Úroveň řízení </a:t>
            </a:r>
          </a:p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Výše úvazku, počet hodin  </a:t>
            </a:r>
          </a:p>
          <a:p>
            <a:pPr>
              <a:buFont typeface="Wingdings" pitchFamily="2" charset="2"/>
              <a:buChar char="v"/>
            </a:pPr>
            <a:r>
              <a:rPr lang="cs-CZ" b="1" dirty="0">
                <a:latin typeface="+mn-lt"/>
              </a:rPr>
              <a:t>Mzda/plat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Základní mzda/plat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Příplatky – zákonné 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Osobní ohodnocení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Odměny/bonusy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86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780535" y="1"/>
            <a:ext cx="10515600" cy="81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Zdrojova_data.xls</a:t>
            </a:r>
            <a:r>
              <a:rPr lang="cs-CZ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ové pole 5" hidden="1">
            <a:extLst>
              <a:ext uri="{FF2B5EF4-FFF2-40B4-BE49-F238E27FC236}">
                <a16:creationId xmlns:a16="http://schemas.microsoft.com/office/drawing/2014/main" xmlns="" id="{91C295AF-18B6-A74F-9A1E-F02451101A59}"/>
              </a:ext>
            </a:extLst>
          </p:cNvPr>
          <p:cNvSpPr txBox="1">
            <a:spLocks noSelect="1" noChangeArrowheads="1"/>
          </p:cNvSpPr>
          <p:nvPr/>
        </p:nvSpPr>
        <p:spPr bwMode="auto">
          <a:xfrm>
            <a:off x="-254000" y="-2921000"/>
            <a:ext cx="12700000" cy="127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C682E702-ED97-A443-9425-7558AE5D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5" y="1154288"/>
            <a:ext cx="11869640" cy="4478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126F79-1AD0-41A0-A708-6AC055FF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4095750" cy="5775960"/>
          </a:xfrm>
        </p:spPr>
        <p:txBody>
          <a:bodyPr>
            <a:normAutofit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Složky mzdy/platu</a:t>
            </a:r>
            <a:br>
              <a:rPr lang="cs-CZ" dirty="0"/>
            </a:br>
            <a:endParaRPr lang="cs-CZ" sz="32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E6584AA-981C-4645-8D68-B541C97E6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150" y="1082040"/>
            <a:ext cx="6343650" cy="5577840"/>
          </a:xfrm>
        </p:spPr>
        <p:txBody>
          <a:bodyPr>
            <a:normAutofit fontScale="92500" lnSpcReduction="10000"/>
          </a:bodyPr>
          <a:lstStyle/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cs-CZ" sz="2000" b="1" dirty="0">
                <a:latin typeface="+mn-lt"/>
              </a:rPr>
              <a:t>Základní měsíční mzda</a:t>
            </a:r>
            <a:r>
              <a:rPr lang="cs-CZ" sz="2000" dirty="0">
                <a:latin typeface="+mn-lt"/>
              </a:rPr>
              <a:t>/platový tarif  (bez osobního ohodnocení) 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měsíční částka 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>
                <a:latin typeface="+mn-lt"/>
              </a:rPr>
              <a:t>Příplatky</a:t>
            </a:r>
            <a:r>
              <a:rPr lang="cs-CZ" sz="2000" dirty="0">
                <a:latin typeface="+mn-lt"/>
              </a:rPr>
              <a:t> kromě osobního ohodnocení  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přesčasy, víkendy a státní svátky, práce v noci, příplatek za ztížené pracovní podmínky: hluk, prach atd., příspěvek na dopravu, ochranné pracovní pomůcky atd.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 1/12 ročního součtu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>
                <a:latin typeface="+mn-lt"/>
              </a:rPr>
              <a:t>Osobní ohodnocení </a:t>
            </a:r>
            <a:r>
              <a:rPr lang="cs-CZ" sz="2000" dirty="0">
                <a:latin typeface="+mn-lt"/>
              </a:rPr>
              <a:t>/ Osobní příplatek 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motivační složka mzdy či platu vyplácená v pravidelném režimu – např. i úseková prémie, týmová prémie atd.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 1/12 ročního součtu</a:t>
            </a:r>
          </a:p>
          <a:p>
            <a:pPr>
              <a:buFont typeface="Wingdings" pitchFamily="2" charset="2"/>
              <a:buChar char="v"/>
            </a:pPr>
            <a:r>
              <a:rPr lang="cs-CZ" sz="2000" b="1" dirty="0">
                <a:latin typeface="+mn-lt"/>
              </a:rPr>
              <a:t>Zvláštní odměny 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nepravidelně vyplácené odměny a prémie, např. roční prémie ze zisku, za získání nového zaměstnance/</a:t>
            </a:r>
            <a:r>
              <a:rPr lang="cs-CZ" sz="1600" dirty="0" err="1">
                <a:latin typeface="+mn-lt"/>
              </a:rPr>
              <a:t>kyně</a:t>
            </a:r>
            <a:r>
              <a:rPr lang="cs-CZ" sz="1600" dirty="0">
                <a:latin typeface="+mn-lt"/>
              </a:rPr>
              <a:t> atd. 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>
                <a:latin typeface="+mn-lt"/>
              </a:rPr>
              <a:t>1/12 ročního součtu</a:t>
            </a:r>
          </a:p>
          <a:p>
            <a:endParaRPr lang="cs-CZ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xmlns="" id="{9A8C1998-ED80-4932-98C7-D675AD78F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72903"/>
              </p:ext>
            </p:extLst>
          </p:nvPr>
        </p:nvGraphicFramePr>
        <p:xfrm>
          <a:off x="5461634" y="198120"/>
          <a:ext cx="5892166" cy="157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Worksheet" r:id="rId4" imgW="4286115" imgH="1142906" progId="Excel.Sheet.12">
                  <p:embed/>
                </p:oleObj>
              </mc:Choice>
              <mc:Fallback>
                <p:oleObj name="Worksheet" r:id="rId4" imgW="4286115" imgH="11429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61634" y="198120"/>
                        <a:ext cx="5892166" cy="157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68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72C0B4-8E7A-4E51-A605-B668399E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04801"/>
            <a:ext cx="5762625" cy="167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Úroveň řízení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A053E64-A27D-4114-8A42-AB33FB08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2266950"/>
            <a:ext cx="11525250" cy="3676650"/>
          </a:xfrm>
        </p:spPr>
        <p:txBody>
          <a:bodyPr>
            <a:normAutofit/>
          </a:bodyPr>
          <a:lstStyle/>
          <a:p>
            <a:pPr marL="508000" indent="-457200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Míra odpovědnosti/řízení projektů, </a:t>
            </a:r>
          </a:p>
          <a:p>
            <a:pPr marL="50800" indent="0">
              <a:buNone/>
            </a:pPr>
            <a:r>
              <a:rPr lang="cs-CZ" dirty="0">
                <a:latin typeface="+mn-lt"/>
              </a:rPr>
              <a:t>podřízených </a:t>
            </a:r>
          </a:p>
          <a:p>
            <a:pPr marL="508000" indent="-457200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Odvození od hierarchie </a:t>
            </a:r>
          </a:p>
          <a:p>
            <a:pPr marL="50800" indent="0">
              <a:buNone/>
            </a:pPr>
            <a:r>
              <a:rPr lang="cs-CZ" dirty="0">
                <a:latin typeface="+mn-lt"/>
              </a:rPr>
              <a:t>řízení v organizaci dle organizační </a:t>
            </a:r>
          </a:p>
          <a:p>
            <a:pPr marL="50800" indent="0">
              <a:buNone/>
            </a:pPr>
            <a:r>
              <a:rPr lang="cs-CZ" dirty="0">
                <a:latin typeface="+mn-lt"/>
              </a:rPr>
              <a:t>struktury</a:t>
            </a:r>
          </a:p>
          <a:p>
            <a:pPr marL="508000" indent="-457200">
              <a:buFont typeface="Wingdings" pitchFamily="2" charset="2"/>
              <a:buChar char="v"/>
            </a:pPr>
            <a:r>
              <a:rPr lang="cs-CZ" dirty="0">
                <a:latin typeface="+mn-lt"/>
              </a:rPr>
              <a:t>Plochá struktura – větší rozvrstvení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F9D9BA7A-98C1-4635-9A52-D9EF0FFC0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92182"/>
              </p:ext>
            </p:extLst>
          </p:nvPr>
        </p:nvGraphicFramePr>
        <p:xfrm>
          <a:off x="6896100" y="681037"/>
          <a:ext cx="4776732" cy="54754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18610">
                  <a:extLst>
                    <a:ext uri="{9D8B030D-6E8A-4147-A177-3AD203B41FA5}">
                      <a16:colId xmlns:a16="http://schemas.microsoft.com/office/drawing/2014/main" xmlns="" val="186149112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1273255125"/>
                    </a:ext>
                  </a:extLst>
                </a:gridCol>
                <a:gridCol w="1151797">
                  <a:extLst>
                    <a:ext uri="{9D8B030D-6E8A-4147-A177-3AD203B41FA5}">
                      <a16:colId xmlns:a16="http://schemas.microsoft.com/office/drawing/2014/main" xmlns="" val="1342683457"/>
                    </a:ext>
                  </a:extLst>
                </a:gridCol>
                <a:gridCol w="1220137">
                  <a:extLst>
                    <a:ext uri="{9D8B030D-6E8A-4147-A177-3AD203B41FA5}">
                      <a16:colId xmlns:a16="http://schemas.microsoft.com/office/drawing/2014/main" xmlns="" val="3217143798"/>
                    </a:ext>
                  </a:extLst>
                </a:gridCol>
                <a:gridCol w="1223628">
                  <a:extLst>
                    <a:ext uri="{9D8B030D-6E8A-4147-A177-3AD203B41FA5}">
                      <a16:colId xmlns:a16="http://schemas.microsoft.com/office/drawing/2014/main" xmlns="" val="2639873673"/>
                    </a:ext>
                  </a:extLst>
                </a:gridCol>
              </a:tblGrid>
              <a:tr h="209574">
                <a:tc row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Úroveň řízení 1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Nejvyšší a vyšší management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Řízení nebo zapojení do řízení společnosti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Definování nebo pomoc s definováním firemní politiky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Odpovědnost nebo spoluodpovědnost za dosažení cílů organizace 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Koordinace různých manažerských funkcí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Odpovědnost za politiku a dosažení cílů v konkrétní oblasti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6600870"/>
                  </a:ext>
                </a:extLst>
              </a:tr>
              <a:tr h="13938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2332"/>
                  </a:ext>
                </a:extLst>
              </a:tr>
              <a:tr h="882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5364892"/>
                  </a:ext>
                </a:extLst>
              </a:tr>
              <a:tr h="11388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Úroveň řízení 2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 dirty="0"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Střední management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Řízení oddělení v rámci organizace, poskytování vysoce kvalifikované metodické podpory osobám na nižší úrovni řízení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Odpovědnost za plánování a organizaci v určité oblasti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Zapojení do rozvoje dlouhodobých akčních plánů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585135"/>
                  </a:ext>
                </a:extLst>
              </a:tr>
              <a:tr h="882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4185506"/>
                  </a:ext>
                </a:extLst>
              </a:tr>
              <a:tr h="119590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Úroveň řízení 3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200"/>
                        </a:spcAft>
                      </a:pPr>
                      <a:r>
                        <a:rPr lang="cs-CZ" sz="950">
                          <a:effectLst/>
                        </a:rPr>
                        <a:t>Nižší management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Poskytování běžné metodické  podpory osobám na nižší úrovni řízení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Odpovědnost za plnění úkolů ve svěřené oblasti činnosti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Zapojení do plánování a organizace práce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7782043"/>
                  </a:ext>
                </a:extLst>
              </a:tr>
              <a:tr h="882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670196"/>
                  </a:ext>
                </a:extLst>
              </a:tr>
              <a:tr h="974507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Úroveň řízení 4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200"/>
                        </a:spcAft>
                      </a:pPr>
                      <a:r>
                        <a:rPr lang="cs-CZ" sz="950">
                          <a:effectLst/>
                        </a:rPr>
                        <a:t>Nejnižší management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Dohled nad úkoly v souladu s pokyny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Dohled nad dokončováním úkolů</a:t>
                      </a: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Příležitostné zapojení do plánování a organizace práce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7942144"/>
                  </a:ext>
                </a:extLst>
              </a:tr>
              <a:tr h="88281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9043806"/>
                  </a:ext>
                </a:extLst>
              </a:tr>
              <a:tr h="20957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Úroveň řízení 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>
                          <a:effectLst/>
                        </a:rPr>
                        <a:t> 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950" dirty="0">
                          <a:effectLst/>
                        </a:rPr>
                        <a:t>Bez manažerské funkce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15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01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D843A1-3CD3-4FFF-9982-5BFB3374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Úroveň dovedností  - 1 a 2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CB33542-BE1D-41C3-B2BB-75394EBA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680"/>
            <a:ext cx="11033760" cy="4927283"/>
          </a:xfrm>
        </p:spPr>
        <p:txBody>
          <a:bodyPr/>
          <a:lstStyle/>
          <a:p>
            <a:pPr marL="336550" indent="-285750">
              <a:buFont typeface="Wingdings" pitchFamily="2" charset="2"/>
              <a:buChar char="v"/>
            </a:pPr>
            <a:r>
              <a:rPr lang="cs-CZ" sz="1600" b="1" i="1" u="sng" dirty="0"/>
              <a:t>Úroveň dovedností 1: </a:t>
            </a:r>
            <a:r>
              <a:rPr lang="cs-CZ" sz="1600" b="1" u="sng" dirty="0"/>
              <a:t> </a:t>
            </a:r>
            <a:r>
              <a:rPr lang="cs-CZ" sz="1600" i="1" u="sng" dirty="0"/>
              <a:t>Mimořádně náročná a obtížná práce</a:t>
            </a:r>
            <a:r>
              <a:rPr lang="cs-CZ" sz="1600" dirty="0"/>
              <a:t> </a:t>
            </a:r>
          </a:p>
          <a:p>
            <a:pPr marL="336550" indent="-285750">
              <a:buFont typeface="Wingdings" pitchFamily="2" charset="2"/>
              <a:buChar char="v"/>
            </a:pPr>
            <a:r>
              <a:rPr lang="cs-CZ" sz="1600" i="1" dirty="0"/>
              <a:t>Charakteristika pracovního místa (souhrn typických úkolů a povinností):</a:t>
            </a:r>
            <a:endParaRPr lang="cs-CZ" sz="1600" dirty="0"/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Řešení komplexních problémů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Rozhodování na základě širokých teoretických a praktických dovedností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Tvorba analýz, výzkum a vývoj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Vyhodnocování situace a realizace řešení</a:t>
            </a:r>
          </a:p>
          <a:p>
            <a:pPr lvl="1">
              <a:buFont typeface="Wingdings" pitchFamily="2" charset="2"/>
              <a:buChar char="v"/>
            </a:pPr>
            <a:r>
              <a:rPr lang="cs-CZ" sz="1400" dirty="0"/>
              <a:t>Předávání znalostí</a:t>
            </a:r>
          </a:p>
          <a:p>
            <a:pPr marL="361950" indent="-285750">
              <a:buFont typeface="Wingdings" pitchFamily="2" charset="2"/>
              <a:buChar char="v"/>
            </a:pPr>
            <a:r>
              <a:rPr lang="cs-CZ" sz="1800" dirty="0"/>
              <a:t>Obvykle požadované vzdělání: VŠ</a:t>
            </a:r>
          </a:p>
          <a:p>
            <a:pPr lvl="1">
              <a:buFont typeface="Wingdings" pitchFamily="2" charset="2"/>
              <a:buChar char="v"/>
            </a:pPr>
            <a:endParaRPr lang="cs-CZ" sz="1400" dirty="0"/>
          </a:p>
          <a:p>
            <a:pPr marL="361950" indent="-285750">
              <a:buFont typeface="Wingdings" pitchFamily="2" charset="2"/>
              <a:buChar char="v"/>
            </a:pPr>
            <a:r>
              <a:rPr lang="cs-CZ" sz="1600" b="1" i="1" u="sng" dirty="0"/>
              <a:t>Úroveň dovedností 2:  </a:t>
            </a:r>
            <a:r>
              <a:rPr lang="cs-CZ" sz="1600" i="1" u="sng" dirty="0"/>
              <a:t>Samostatná a kvalifikovaná práce</a:t>
            </a:r>
          </a:p>
          <a:p>
            <a:pPr marL="361950" indent="-285750">
              <a:buFont typeface="Wingdings" pitchFamily="2" charset="2"/>
              <a:buChar char="v"/>
            </a:pPr>
            <a:r>
              <a:rPr lang="cs-CZ" sz="1600" i="1" dirty="0"/>
              <a:t>Charakteristika pracovního místa (souhrn typických úkolů a povinností):</a:t>
            </a:r>
          </a:p>
          <a:p>
            <a:pPr marL="819150" lvl="1" indent="-285750">
              <a:buFont typeface="Wingdings" pitchFamily="2" charset="2"/>
              <a:buChar char="v"/>
            </a:pPr>
            <a:r>
              <a:rPr lang="cs-CZ" sz="1400" dirty="0"/>
              <a:t>Složité technické nebo praktické úkoly vyžadující rozsáhlé využití přesných</a:t>
            </a:r>
          </a:p>
          <a:p>
            <a:pPr marL="533400" lvl="1" indent="0">
              <a:buNone/>
            </a:pPr>
            <a:r>
              <a:rPr lang="cs-CZ" sz="1400" dirty="0"/>
              <a:t>	technických a procesních znalostí příslušného oboru</a:t>
            </a:r>
          </a:p>
          <a:p>
            <a:pPr marL="336550" indent="-285750">
              <a:buFont typeface="Wingdings" pitchFamily="2" charset="2"/>
              <a:buChar char="v"/>
            </a:pPr>
            <a:r>
              <a:rPr lang="cs-CZ" sz="1800" dirty="0"/>
              <a:t>Obvykle požadované vzdělání: SŠ maturita a pomaturitní studium</a:t>
            </a:r>
          </a:p>
          <a:p>
            <a:pPr marL="457200" lvl="1" indent="0">
              <a:buNone/>
            </a:pPr>
            <a:endParaRPr lang="cs-CZ" sz="1400" dirty="0"/>
          </a:p>
          <a:p>
            <a:pPr lvl="1"/>
            <a:endParaRPr lang="cs-CZ" dirty="0"/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cs-CZ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cs-CZ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xmlns="" id="{068B8F67-570E-48F2-9DCD-1207E0D0D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16760"/>
              </p:ext>
            </p:extLst>
          </p:nvPr>
        </p:nvGraphicFramePr>
        <p:xfrm>
          <a:off x="8021053" y="1432561"/>
          <a:ext cx="3850905" cy="18400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3635">
                  <a:extLst>
                    <a:ext uri="{9D8B030D-6E8A-4147-A177-3AD203B41FA5}">
                      <a16:colId xmlns:a16="http://schemas.microsoft.com/office/drawing/2014/main" xmlns="" val="3854610106"/>
                    </a:ext>
                  </a:extLst>
                </a:gridCol>
                <a:gridCol w="1283635">
                  <a:extLst>
                    <a:ext uri="{9D8B030D-6E8A-4147-A177-3AD203B41FA5}">
                      <a16:colId xmlns:a16="http://schemas.microsoft.com/office/drawing/2014/main" xmlns="" val="2448708678"/>
                    </a:ext>
                  </a:extLst>
                </a:gridCol>
                <a:gridCol w="1283635">
                  <a:extLst>
                    <a:ext uri="{9D8B030D-6E8A-4147-A177-3AD203B41FA5}">
                      <a16:colId xmlns:a16="http://schemas.microsoft.com/office/drawing/2014/main" xmlns="" val="775805022"/>
                    </a:ext>
                  </a:extLst>
                </a:gridCol>
              </a:tblGrid>
              <a:tr h="353672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Požadované dovednosti podle charakteristiky pracovního místa: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300354"/>
                  </a:ext>
                </a:extLst>
              </a:tr>
              <a:tr h="148635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Intelektuální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Chápe složité dokumenty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Vyzná se ve složitých pojmech a problémech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Psychosociální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Zvládá řešení složitých mezilidských situací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Fyzické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V případě potřeby zvládá zátěžové situace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397632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xmlns="" id="{5D66E78A-2294-40F2-9AA5-33283C0C9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889935"/>
              </p:ext>
            </p:extLst>
          </p:nvPr>
        </p:nvGraphicFramePr>
        <p:xfrm>
          <a:off x="8021053" y="4148618"/>
          <a:ext cx="3850905" cy="16907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83635">
                  <a:extLst>
                    <a:ext uri="{9D8B030D-6E8A-4147-A177-3AD203B41FA5}">
                      <a16:colId xmlns:a16="http://schemas.microsoft.com/office/drawing/2014/main" xmlns="" val="554087660"/>
                    </a:ext>
                  </a:extLst>
                </a:gridCol>
                <a:gridCol w="1283635">
                  <a:extLst>
                    <a:ext uri="{9D8B030D-6E8A-4147-A177-3AD203B41FA5}">
                      <a16:colId xmlns:a16="http://schemas.microsoft.com/office/drawing/2014/main" xmlns="" val="2472166206"/>
                    </a:ext>
                  </a:extLst>
                </a:gridCol>
                <a:gridCol w="1283635">
                  <a:extLst>
                    <a:ext uri="{9D8B030D-6E8A-4147-A177-3AD203B41FA5}">
                      <a16:colId xmlns:a16="http://schemas.microsoft.com/office/drawing/2014/main" xmlns="" val="1842866457"/>
                    </a:ext>
                  </a:extLst>
                </a:gridCol>
              </a:tblGrid>
              <a:tr h="259436">
                <a:tc gridSpan="3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Požadované dovednosti podle charakteristiky pracovního místa: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592447"/>
                  </a:ext>
                </a:extLst>
              </a:tr>
              <a:tr h="143127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Intelektuální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Chápe složité dokumenty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Ovládá sestavování podrobných zpráv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Psychosociální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>
                          <a:effectLst/>
                        </a:rPr>
                        <a:t>Zvládá řešení složitých mezilidských situací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Fyzické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cs-CZ" sz="950" dirty="0">
                          <a:effectLst/>
                        </a:rPr>
                        <a:t>V případě potřeby zvládá zátěžové situace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7753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836874"/>
      </p:ext>
    </p:extLst>
  </p:cSld>
  <p:clrMapOvr>
    <a:masterClrMapping/>
  </p:clrMapOvr>
</p:sld>
</file>

<file path=ppt/theme/theme1.xml><?xml version="1.0" encoding="utf-8"?>
<a:theme xmlns:a="http://schemas.openxmlformats.org/drawingml/2006/main" name="Rovnaodmena">
  <a:themeElements>
    <a:clrScheme name="Vlastní 1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3F2874"/>
      </a:accent1>
      <a:accent2>
        <a:srgbClr val="57C2B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e1" id="{A13D6A42-14C2-4F9F-9DA1-682CABBE2E31}" vid="{B4F266DB-51E4-44B6-9F29-9420D964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1630</Words>
  <Application>Microsoft Office PowerPoint</Application>
  <PresentationFormat>Vlastní</PresentationFormat>
  <Paragraphs>337</Paragraphs>
  <Slides>19</Slides>
  <Notes>19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Rovnaodmena</vt:lpstr>
      <vt:lpstr>Worksheet</vt:lpstr>
      <vt:lpstr>Logib </vt:lpstr>
      <vt:lpstr>Základní údaje o nástroji Logib</vt:lpstr>
      <vt:lpstr>Příprava dat pro analýzu</vt:lpstr>
      <vt:lpstr>Koho porovnáváme</vt:lpstr>
      <vt:lpstr>Jaké údaje zadáváme</vt:lpstr>
      <vt:lpstr> Zdrojova_data.xlsx</vt:lpstr>
      <vt:lpstr>  Složky mzdy/platu </vt:lpstr>
      <vt:lpstr>Úroveň řízení</vt:lpstr>
      <vt:lpstr>Úroveň dovedností  - 1 a 2</vt:lpstr>
      <vt:lpstr>Úroveň dovedností – 3 a 4 </vt:lpstr>
      <vt:lpstr>Výsledky analýzy </vt:lpstr>
      <vt:lpstr>Prezentace aplikace PowerPoint</vt:lpstr>
      <vt:lpstr>Prezentace aplikace PowerPoint</vt:lpstr>
      <vt:lpstr>VÝŠE MZDY  Odhad a skutečnost</vt:lpstr>
      <vt:lpstr>NÁROČNOST PRÁCE  Úroveň dovedností</vt:lpstr>
      <vt:lpstr>NÁROČNOST PRÁCE  Úroveň řízení</vt:lpstr>
      <vt:lpstr>Shrnutí</vt:lpstr>
      <vt:lpstr>Projekt 22 % K ROVNOSTI 2015 - 2020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Logib-CZ</dc:title>
  <dc:creator>Haken Petra Sofie Mgr. (MPSV)</dc:creator>
  <cp:lastModifiedBy>Kalenská Petra</cp:lastModifiedBy>
  <cp:revision>129</cp:revision>
  <cp:lastPrinted>2018-10-10T17:27:25Z</cp:lastPrinted>
  <dcterms:modified xsi:type="dcterms:W3CDTF">2019-01-30T15:56:12Z</dcterms:modified>
</cp:coreProperties>
</file>