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0080625" cy="7559675" type="screen4x3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98" y="-9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cs-CZ" sz="14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Zástupný symbol pro datum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cs-CZ" sz="14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Zástupný symbol pro zápatí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cs-CZ" sz="14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Zástupný symbol pro číslo snímku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A3C79533-228B-4EDC-AA57-832EFB5BC317}" type="slidenum">
              <a:t>‹#›</a:t>
            </a:fld>
            <a:endParaRPr lang="cs-CZ" sz="1400" b="0" i="0" u="none" strike="noStrike" kern="1200">
              <a:ln>
                <a:noFill/>
              </a:ln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778543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cs-CZ"/>
          </a:p>
        </p:txBody>
      </p:sp>
      <p:sp>
        <p:nvSpPr>
          <p:cNvPr id="4" name="Zástupný symbol pro záhlaví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cs-CZ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cs-CZ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cs-CZ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cs-CZ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B361EC09-92DB-4A23-BAA9-C6E8F1F44DA4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3081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cs-CZ" sz="2000" b="0" i="0" u="none" strike="noStrike" kern="1200">
        <a:ln>
          <a:noFill/>
        </a:ln>
        <a:latin typeface="Liberation Sans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>
            <a:spAutoFit/>
          </a:bodyPr>
          <a:lstStyle/>
          <a:p>
            <a:endParaRPr lang="cs-CZ" sz="2940">
              <a:latin typeface="Arial" pitchFamily="1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cs-CZ" sz="2940">
              <a:latin typeface="Arial" pitchFamily="1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cs-CZ" sz="2940">
              <a:latin typeface="Arial" pitchFamily="1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cs-CZ" sz="2940">
              <a:latin typeface="Arial" pitchFamily="1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cs-CZ" sz="2940">
              <a:latin typeface="Arial" pitchFamily="1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cs-CZ" sz="2940">
              <a:latin typeface="Arial" pitchFamily="1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cs-CZ" sz="2940">
              <a:latin typeface="Arial" pitchFamily="1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cs-CZ" sz="2940">
              <a:latin typeface="Arial" pitchFamily="1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cs-CZ" sz="2940">
              <a:latin typeface="Arial" pitchFamily="1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cs-CZ" sz="2940">
              <a:latin typeface="Arial" pitchFamily="1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/>
          <a:lstStyle/>
          <a:p>
            <a:endParaRPr lang="cs-CZ" sz="2940">
              <a:latin typeface="Arial" pitchFamily="1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1A333B9-E683-48E5-B4B5-02127FCA3CB4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6953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11418E2-3B7D-4D80-BCB4-FA141361AF0A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6095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59F018B-A25F-4A7D-8E27-CBAC3166C79A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7165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2E36A6-97A4-427F-A32D-9D069481B7CB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8369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CE5CD5-8153-492F-A26D-59930EC8E688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8672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A9186CF-9791-4AC8-97A4-3DCA316E72A8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3313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0E4C2C5-455A-41C4-AE7F-00F816D0582A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0944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8904281-213D-4931-82BD-21B4C817E45D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572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FBCA08-4326-4472-8EB5-8494EBEF6FAC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5503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D195C44-4B72-487C-9AF5-C82CF25892F3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9210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E52A123-8767-4BE3-B8FE-9A4625B507A5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3485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7542FF-2109-4C85-9E3B-39A21AACB2CA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986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B1FC399-1AC6-460F-926F-5DE530E4BAE6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251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595958B-3D52-46F6-9C72-10E8A6B39504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1258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03238" y="180022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14925" y="180022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D68FFA-6AEA-4090-9892-159413437EBC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5459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7941E74-944B-403F-85BC-5888FD898778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5658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B234FC9-8382-408E-ADA8-64957385191D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626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AA4309B-6CB8-4210-8635-260092ACBE87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6216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4D18BA5-986A-4461-9BA6-2870B4943D90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2935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1E64CC9-817C-4376-B1A0-FC32F2392ECA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008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DFE00CD-CC8F-44FB-86AB-AC9BBBA46F49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706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08850" y="576263"/>
            <a:ext cx="2266950" cy="5608637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03238" y="576263"/>
            <a:ext cx="6653212" cy="560863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A492050-AD4B-41DA-BF98-B11D354318C0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5062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cs-CZ"/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32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cs-CZ" sz="28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cs-CZ" sz="24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cs-CZ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cs-CZ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cs-CZ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cs-CZ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FA525D0A-DA6C-4DC1-A1C9-A48A9EE188BA}" type="slidenum"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cs-CZ" sz="4400" b="0" i="0" u="none" strike="noStrike" kern="1200">
          <a:ln>
            <a:noFill/>
          </a:ln>
          <a:latin typeface="Liberation Sans" pitchFamily="18"/>
          <a:ea typeface="Microsoft YaHei" pitchFamily="2"/>
          <a:cs typeface="Mangal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cs-CZ" sz="3200" b="0" i="0" u="none" strike="noStrike" kern="1200">
          <a:ln>
            <a:noFill/>
          </a:ln>
          <a:latin typeface="Liberation Sans" pitchFamily="18"/>
          <a:ea typeface="Microsoft YaHei" pitchFamily="2"/>
          <a:cs typeface="Mangal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720" y="720"/>
            <a:ext cx="10079640" cy="7559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nadpis 2"/>
          <p:cNvSpPr txBox="1">
            <a:spLocks noGrp="1"/>
          </p:cNvSpPr>
          <p:nvPr>
            <p:ph type="title"/>
          </p:nvPr>
        </p:nvSpPr>
        <p:spPr>
          <a:xfrm>
            <a:off x="503999" y="576000"/>
            <a:ext cx="7200000" cy="7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cs-CZ"/>
          </a:p>
        </p:txBody>
      </p:sp>
      <p:sp>
        <p:nvSpPr>
          <p:cNvPr id="4" name="Zástupný symbol pro text 3"/>
          <p:cNvSpPr txBox="1">
            <a:spLocks noGrp="1"/>
          </p:cNvSpPr>
          <p:nvPr>
            <p:ph type="body" idx="1"/>
          </p:nvPr>
        </p:nvSpPr>
        <p:spPr>
          <a:xfrm>
            <a:off x="503999" y="1800000"/>
            <a:ext cx="907200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cs-CZ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cs-CZ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cs-CZ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E07D86A9-CB98-43CF-AAED-3408E1AB0158}" type="slidenum"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rtl="0" hangingPunct="0">
        <a:tabLst/>
        <a:defRPr lang="cs-CZ" sz="3600" b="0" i="0" u="none" strike="noStrike" kern="1200">
          <a:ln>
            <a:noFill/>
          </a:ln>
          <a:latin typeface="Arial" pitchFamily="18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cs-CZ" sz="2600" b="0" i="0" u="none" strike="noStrike" kern="1200">
          <a:ln>
            <a:noFill/>
          </a:ln>
          <a:latin typeface="Liberation Sans" pitchFamily="34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/>
          <p:cNvSpPr txBox="1">
            <a:spLocks noGrp="1"/>
          </p:cNvSpPr>
          <p:nvPr>
            <p:ph type="subTitle" idx="4294967295"/>
          </p:nvPr>
        </p:nvSpPr>
        <p:spPr>
          <a:xfrm>
            <a:off x="288000" y="2277360"/>
            <a:ext cx="9576000" cy="4418640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buNone/>
            </a:pPr>
            <a:r>
              <a:rPr lang="cs-CZ" sz="3400" b="1">
                <a:latin typeface="Arial" pitchFamily="18"/>
              </a:rPr>
              <a:t>Úvod  do  problematiky  domácího  násilí</a:t>
            </a:r>
          </a:p>
          <a:p>
            <a:pPr marL="0" lvl="0" indent="0" algn="ctr">
              <a:buNone/>
            </a:pPr>
            <a:r>
              <a:rPr lang="cs-CZ" sz="3400" b="1">
                <a:latin typeface="Arial" pitchFamily="18"/>
              </a:rPr>
              <a:t>z genderové perspektivy</a:t>
            </a:r>
          </a:p>
          <a:p>
            <a:pPr marL="0" lvl="0" indent="0" algn="ctr">
              <a:buNone/>
            </a:pPr>
            <a:endParaRPr lang="cs-CZ" sz="3200">
              <a:latin typeface="Arial" pitchFamily="18"/>
            </a:endParaRPr>
          </a:p>
          <a:p>
            <a:pPr marL="0" lvl="0" indent="0" algn="ctr">
              <a:buNone/>
            </a:pPr>
            <a:r>
              <a:rPr lang="cs-CZ" sz="3200">
                <a:latin typeface="Arial" pitchFamily="18"/>
              </a:rPr>
              <a:t>Mgr. Kristýna Pešáková, PhD., NESEHNUTÍ</a:t>
            </a:r>
          </a:p>
          <a:p>
            <a:pPr marL="0" lvl="0" indent="0" algn="ctr">
              <a:buNone/>
            </a:pPr>
            <a:endParaRPr lang="cs-CZ" sz="3000">
              <a:latin typeface="Arial" pitchFamily="18"/>
            </a:endParaRPr>
          </a:p>
          <a:p>
            <a:pPr marL="0" lvl="0" indent="0" algn="ctr">
              <a:buNone/>
            </a:pPr>
            <a:r>
              <a:rPr lang="cs-CZ" sz="3000">
                <a:latin typeface="Arial" pitchFamily="18"/>
              </a:rPr>
              <a:t>                                                          Brno, 7. 4. 2016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cs-CZ" b="1"/>
              <a:t>Domácí násilí – koho se týká?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9pPr>
          </a:lstStyle>
          <a:p>
            <a:pPr lvl="0"/>
            <a:r>
              <a:rPr lang="cs-CZ" sz="3200"/>
              <a:t>užší vymezení - anglická literatura – domácí násilí – násilí mezi partnery (intimní násilí, intimate violence nebo partnerské zneužívání, partner abuse)</a:t>
            </a:r>
          </a:p>
          <a:p>
            <a:pPr lvl="0"/>
            <a:r>
              <a:rPr lang="cs-CZ" sz="3200"/>
              <a:t>širší vymezení - německojazyčné země – domácí násilí – násilí v rodině a domácnosti (Gewalt in der Familie und naher Umgebung, häusliche Gewalt) (dělíme na partnerské a mezigenerační)</a:t>
            </a:r>
          </a:p>
          <a:p>
            <a:pPr lvl="0"/>
            <a:endParaRPr lang="cs-CZ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cs-CZ" b="1"/>
              <a:t>Domácí násilí – co to je?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9pPr>
          </a:lstStyle>
          <a:p>
            <a:pPr lvl="0"/>
            <a:r>
              <a:rPr lang="cs-CZ" sz="3200"/>
              <a:t>„fyzické, psychické anebo sexuální týrání mezi blízkými osobami, ke kterému dochází opakovaně v soukromí a tím skrytě mimo kontrolu veřejnosti.“ (Střílková, Fryšták, 2009)</a:t>
            </a:r>
          </a:p>
          <a:p>
            <a:pPr lvl="0"/>
            <a:r>
              <a:rPr lang="cs-CZ" sz="3200"/>
              <a:t>tzv. za zavřenými dveřmi (ve společně obývané domácnosti)</a:t>
            </a:r>
          </a:p>
          <a:p>
            <a:pPr lvl="0"/>
            <a:r>
              <a:rPr lang="cs-CZ" sz="3200"/>
              <a:t>opakované</a:t>
            </a:r>
          </a:p>
          <a:p>
            <a:pPr lvl="0"/>
            <a:r>
              <a:rPr lang="cs-CZ" sz="3200"/>
              <a:t>dlouhotrvající</a:t>
            </a:r>
          </a:p>
          <a:p>
            <a:pPr lvl="0"/>
            <a:r>
              <a:rPr lang="cs-CZ" sz="3200"/>
              <a:t>má stupňující se tendenci</a:t>
            </a:r>
          </a:p>
          <a:p>
            <a:pPr lvl="0"/>
            <a:r>
              <a:rPr lang="cs-CZ" sz="3200"/>
              <a:t>mezi pachatelem/pachatelkou a obětí je jasné rozdělení rolí a nerovnováha moci - strach oběti a jednostrannost násilí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cs-CZ" b="1"/>
              <a:t>Domácí násilí – jak probíhá?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9pPr>
          </a:lstStyle>
          <a:p>
            <a:pPr lvl="0"/>
            <a:r>
              <a:rPr lang="cs-CZ" sz="3200"/>
              <a:t>spirála násilí – fáze násilí, fáze klidu a usmiřování, období klidu se postupně zkracují, eskalace násilí</a:t>
            </a:r>
          </a:p>
          <a:p>
            <a:pPr lvl="0"/>
            <a:r>
              <a:rPr lang="cs-CZ" sz="3200"/>
              <a:t>ne vždy „učebnicové“:</a:t>
            </a:r>
          </a:p>
          <a:p>
            <a:pPr lvl="0"/>
            <a:r>
              <a:rPr lang="cs-CZ" sz="3200"/>
              <a:t>- nejen za zavřenými dveřmi (stalking)</a:t>
            </a:r>
          </a:p>
          <a:p>
            <a:pPr lvl="0"/>
            <a:r>
              <a:rPr lang="cs-CZ" sz="3200"/>
              <a:t>- ne vždy se stupňuje (brutálnost již v počátku)</a:t>
            </a:r>
          </a:p>
          <a:p>
            <a:pPr lvl="0"/>
            <a:r>
              <a:rPr lang="cs-CZ" sz="3200"/>
              <a:t>- oběť může být kdokoliv (žena, muž, dítě, sourozenec, …)</a:t>
            </a:r>
          </a:p>
          <a:p>
            <a:pPr lvl="0"/>
            <a:r>
              <a:rPr lang="cs-CZ" sz="3200"/>
              <a:t>- ne jen heterosexuální vztahy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cs-CZ" b="1"/>
              <a:t>Nebezpečnost domácího násilí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9pPr>
          </a:lstStyle>
          <a:p>
            <a:pPr lvl="0"/>
            <a:r>
              <a:rPr lang="cs-CZ" sz="3200"/>
              <a:t>Skrytost</a:t>
            </a:r>
          </a:p>
          <a:p>
            <a:pPr lvl="0"/>
            <a:r>
              <a:rPr lang="cs-CZ" sz="3200"/>
              <a:t>Vliv na děti</a:t>
            </a:r>
          </a:p>
          <a:p>
            <a:pPr lvl="0"/>
            <a:r>
              <a:rPr lang="cs-CZ" sz="3200"/>
              <a:t>Ekonomické dopady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03999" y="576000"/>
            <a:ext cx="8784000" cy="720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cs-CZ" sz="3400" b="1"/>
              <a:t>Genderová podmíněnost násilí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9pPr>
          </a:lstStyle>
          <a:p>
            <a:pPr lvl="0"/>
            <a:r>
              <a:rPr lang="cs-CZ" sz="3200"/>
              <a:t>Genderově podmíněné násilí zahrnuje veškeré akty fyzického, sexuálního, psychického, ekonomického či dalších forem násilí, kterou jsou cíleny na ženy z důvodu, že jsou ženami nebo na muže z důvodu, že jsou muži, anebo akty tohoto násilí, které nepřiměřeně dopadají na ženy či na muže.</a:t>
            </a:r>
          </a:p>
          <a:p>
            <a:pPr lvl="0"/>
            <a:r>
              <a:rPr lang="cs-CZ" sz="3200"/>
              <a:t>(Akční plán prevence domácího a genderového násilí na období 2015-2018)</a:t>
            </a:r>
          </a:p>
          <a:p>
            <a:pPr lvl="0"/>
            <a:r>
              <a:rPr lang="cs-CZ" sz="3200"/>
              <a:t>Domácí násilí (nejrozšířenější), obchod s lidmi, sexuální násilí a znásilnění, ženská obřízka 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03999" y="576000"/>
            <a:ext cx="8784000" cy="720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cs-CZ" sz="3400" b="1"/>
              <a:t>Násilí na ženách v Evropské unii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9pPr>
          </a:lstStyle>
          <a:p>
            <a:pPr lvl="0"/>
            <a:r>
              <a:rPr lang="cs-CZ" sz="3200"/>
              <a:t>Každá 10. žena zažila od svých 15 let nějakou formu sexuálního násilí</a:t>
            </a:r>
          </a:p>
          <a:p>
            <a:pPr lvl="0"/>
            <a:r>
              <a:rPr lang="cs-CZ" sz="3200"/>
              <a:t>Každá 20. byla znásilněna</a:t>
            </a:r>
          </a:p>
          <a:p>
            <a:pPr lvl="0"/>
            <a:r>
              <a:rPr lang="cs-CZ" sz="3200"/>
              <a:t>O něco více než pětina žen zažila fyzické a/nebo sexuální násilí buď od současného, nebo bývalého partnera</a:t>
            </a:r>
          </a:p>
          <a:p>
            <a:pPr lvl="0"/>
            <a:r>
              <a:rPr lang="cs-CZ" sz="3200"/>
              <a:t>O něco více než jedna z 10 žen zažila nějakou formu sexuálního násilí páchaného dospělou osobou před tím, než dosáhly 15 let</a:t>
            </a:r>
          </a:p>
          <a:p>
            <a:pPr lvl="0"/>
            <a:r>
              <a:rPr lang="cs-CZ" sz="3200"/>
              <a:t>(Agentura FRA – Agentura Evropské unie pro základní práva, Násilí na ženách: průzkum napříč EU, 2014)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144000" y="576000"/>
            <a:ext cx="8856000" cy="72000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cs-CZ" sz="3200" b="1"/>
              <a:t>Domácí násilí a jeho genderová podmíněnost</a:t>
            </a:r>
          </a:p>
        </p:txBody>
      </p:sp>
      <p:sp>
        <p:nvSpPr>
          <p:cNvPr id="3" name="Podnadpis 2"/>
          <p:cNvSpPr txBox="1">
            <a:spLocks noGrp="1"/>
          </p:cNvSpPr>
          <p:nvPr>
            <p:ph type="subTitle" idx="4294967295"/>
          </p:nvPr>
        </p:nvSpPr>
        <p:spPr>
          <a:xfrm>
            <a:off x="432000" y="1491839"/>
            <a:ext cx="9072000" cy="5508720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l">
              <a:buNone/>
            </a:pPr>
            <a:r>
              <a:rPr lang="cs-CZ" sz="3000">
                <a:latin typeface="Arial" pitchFamily="18"/>
              </a:rPr>
              <a:t>Feministické hnutí – násilí v soukromí veřejným problémem – genderově podmíněné násilí:</a:t>
            </a:r>
          </a:p>
          <a:p>
            <a:pPr marL="0" lvl="0" indent="0" algn="l">
              <a:buNone/>
            </a:pPr>
            <a:endParaRPr lang="cs-CZ" sz="3000">
              <a:latin typeface="Arial" pitchFamily="18"/>
            </a:endParaRPr>
          </a:p>
          <a:p>
            <a:pPr marL="0" lvl="0" indent="0" algn="l">
              <a:buNone/>
            </a:pPr>
            <a:r>
              <a:rPr lang="cs-CZ" sz="3000">
                <a:latin typeface="Arial" pitchFamily="18"/>
              </a:rPr>
              <a:t>- sexuální násilí a opakované fyzické násilí zahrnuje akty mužů vůči ženám</a:t>
            </a:r>
          </a:p>
          <a:p>
            <a:pPr marL="0" lvl="0" indent="0" algn="l">
              <a:buNone/>
            </a:pPr>
            <a:r>
              <a:rPr lang="cs-CZ" sz="3000">
                <a:latin typeface="Arial" pitchFamily="18"/>
              </a:rPr>
              <a:t>- nejčastěji zahrnuje násilí vůči ženám, které muži znají, doma, v rodině, v prostředí každodenního života</a:t>
            </a:r>
          </a:p>
          <a:p>
            <a:pPr marL="0" lvl="0" indent="0" algn="l">
              <a:buNone/>
            </a:pPr>
            <a:r>
              <a:rPr lang="cs-CZ" sz="3000">
                <a:latin typeface="Arial" pitchFamily="18"/>
              </a:rPr>
              <a:t>- je společensky tolerované a pachatelé jej považují za legitimní</a:t>
            </a:r>
          </a:p>
          <a:p>
            <a:pPr marL="0" lvl="0" indent="0" algn="l">
              <a:buNone/>
            </a:pPr>
            <a:r>
              <a:rPr lang="cs-CZ" sz="3000">
                <a:latin typeface="Arial" pitchFamily="18"/>
              </a:rPr>
              <a:t>- ženy popisují, že se jim to stalo, protože byly ženami a cítily se jako objekty</a:t>
            </a:r>
          </a:p>
          <a:p>
            <a:pPr marL="0" lvl="0" indent="0" algn="l">
              <a:buNone/>
            </a:pPr>
            <a:r>
              <a:rPr lang="cs-CZ" sz="3000">
                <a:latin typeface="Arial" pitchFamily="18"/>
              </a:rPr>
              <a:t>- pachatelé byli muži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144000" y="576000"/>
            <a:ext cx="8856000" cy="72000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cs-CZ" sz="3200" b="1"/>
              <a:t>Domácí násilí a jeho genderová podmíněnost</a:t>
            </a:r>
          </a:p>
        </p:txBody>
      </p:sp>
      <p:sp>
        <p:nvSpPr>
          <p:cNvPr id="3" name="Podnadpis 2"/>
          <p:cNvSpPr txBox="1">
            <a:spLocks noGrp="1"/>
          </p:cNvSpPr>
          <p:nvPr>
            <p:ph type="subTitle" idx="4294967295"/>
          </p:nvPr>
        </p:nvSpPr>
        <p:spPr>
          <a:xfrm>
            <a:off x="648000" y="1800000"/>
            <a:ext cx="8784000" cy="5112000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l">
              <a:buNone/>
            </a:pPr>
            <a:r>
              <a:rPr lang="cs-CZ" sz="3000">
                <a:latin typeface="Arial" pitchFamily="18"/>
              </a:rPr>
              <a:t>- rozšíření feministických analýz s časem</a:t>
            </a:r>
          </a:p>
          <a:p>
            <a:pPr marL="0" lvl="0" indent="0" algn="l">
              <a:buNone/>
            </a:pPr>
            <a:r>
              <a:rPr lang="cs-CZ" sz="3000">
                <a:latin typeface="Arial" pitchFamily="18"/>
              </a:rPr>
              <a:t>- normy maskulinity mohou muže zraňovat</a:t>
            </a:r>
          </a:p>
          <a:p>
            <a:pPr marL="0" lvl="0" indent="0" algn="l">
              <a:buNone/>
            </a:pPr>
            <a:r>
              <a:rPr lang="cs-CZ" sz="3000">
                <a:latin typeface="Arial" pitchFamily="18"/>
              </a:rPr>
              <a:t>- problém mužů, kteří v souvislosti s násilím vystupují vždy jako (potenciální) pachatelé</a:t>
            </a:r>
          </a:p>
          <a:p>
            <a:pPr marL="0" lvl="0" indent="0" algn="l">
              <a:buNone/>
            </a:pPr>
            <a:r>
              <a:rPr lang="cs-CZ" sz="3000">
                <a:latin typeface="Arial" pitchFamily="18"/>
              </a:rPr>
              <a:t>- sexuální násilí na chlapcích bráno vážně, ale to na dospělých mužích zlehčováno</a:t>
            </a:r>
          </a:p>
          <a:p>
            <a:pPr marL="0" lvl="0" indent="0" algn="l">
              <a:buNone/>
            </a:pPr>
            <a:r>
              <a:rPr lang="cs-CZ" sz="3000">
                <a:latin typeface="Arial" pitchFamily="18"/>
              </a:rPr>
              <a:t>- častost násilí páchaného muži na mužích</a:t>
            </a:r>
          </a:p>
          <a:p>
            <a:pPr marL="0" lvl="0" indent="0" algn="l">
              <a:buNone/>
            </a:pPr>
            <a:r>
              <a:rPr lang="cs-CZ" sz="3000">
                <a:latin typeface="Arial" pitchFamily="18"/>
              </a:rPr>
              <a:t>- důležitost aspektu genderu, zabýváme-li se násilím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03999" y="576000"/>
            <a:ext cx="8784000" cy="720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cs-CZ" sz="3400" b="1"/>
              <a:t>Násilí a gender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6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cs-CZ" sz="2000" b="0" i="0" u="none" strike="noStrike" kern="1200">
                <a:ln>
                  <a:noFill/>
                </a:ln>
                <a:latin typeface="Liberation Sans" pitchFamily="34"/>
                <a:ea typeface="WenQuanYi Zen Hei" pitchFamily="2"/>
                <a:cs typeface="Lohit Hindi" pitchFamily="2"/>
              </a:defRPr>
            </a:lvl9pPr>
          </a:lstStyle>
          <a:p>
            <a:pPr lvl="0"/>
            <a:r>
              <a:rPr lang="cs-CZ" sz="3200"/>
              <a:t>Muži častěji pachateli trestných činů i oběťmi</a:t>
            </a:r>
          </a:p>
          <a:p>
            <a:pPr lvl="0"/>
            <a:r>
              <a:rPr lang="cs-CZ" sz="3200"/>
              <a:t>Muži častěji oběťmi násilí na veřejnosti</a:t>
            </a:r>
          </a:p>
          <a:p>
            <a:pPr lvl="0"/>
            <a:r>
              <a:rPr lang="cs-CZ" sz="3200"/>
              <a:t>Ženy častěji oběťmi násilí v soukromí (v ČR ženy 96,4 % obětí znásilnění, 86,1 % obětí pohlavního zneužívání, 60,2 % nebezpečného vyhrožování)</a:t>
            </a:r>
          </a:p>
          <a:p>
            <a:pPr lvl="0"/>
            <a:r>
              <a:rPr lang="cs-CZ" sz="3200"/>
              <a:t>Ženy zasažené domácím násilím se často potýkají s chudobou (DN vliv na udržení se na trhu práce, vliv na zdraví)</a:t>
            </a:r>
          </a:p>
          <a:p>
            <a:pPr lvl="0"/>
            <a:r>
              <a:rPr lang="cs-CZ" sz="3200"/>
              <a:t>Ženy více ekonomicky závislé na mužích</a:t>
            </a:r>
          </a:p>
          <a:p>
            <a:pPr lvl="0"/>
            <a:r>
              <a:rPr lang="cs-CZ" sz="3200"/>
              <a:t>Nicméně problém moci komplexní</a:t>
            </a:r>
          </a:p>
          <a:p>
            <a:pPr lvl="0"/>
            <a:r>
              <a:rPr lang="cs-CZ" sz="3200"/>
              <a:t>Násilí na mužích - skrytost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/>
          <p:cNvSpPr txBox="1">
            <a:spLocks noGrp="1"/>
          </p:cNvSpPr>
          <p:nvPr>
            <p:ph type="subTitle" idx="4294967295"/>
          </p:nvPr>
        </p:nvSpPr>
        <p:spPr>
          <a:xfrm>
            <a:off x="576000" y="1512000"/>
            <a:ext cx="7200000" cy="3338639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buNone/>
            </a:pPr>
            <a:r>
              <a:rPr lang="cs-CZ" sz="4000">
                <a:latin typeface="Arial" pitchFamily="18"/>
              </a:rPr>
              <a:t>Děkuji za pozornost!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spiration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591</Words>
  <Application>Microsoft Office PowerPoint</Application>
  <PresentationFormat>Předvádění na obrazovce (4:3)</PresentationFormat>
  <Paragraphs>61</Paragraphs>
  <Slides>11</Slides>
  <Notes>11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11</vt:i4>
      </vt:variant>
    </vt:vector>
  </HeadingPairs>
  <TitlesOfParts>
    <vt:vector size="13" baseType="lpstr">
      <vt:lpstr>Výchozí</vt:lpstr>
      <vt:lpstr>Inspiration</vt:lpstr>
      <vt:lpstr>Prezentace aplikace PowerPoint</vt:lpstr>
      <vt:lpstr>Domácí násilí – koho se týká?</vt:lpstr>
      <vt:lpstr>Domácí násilí – co to je?</vt:lpstr>
      <vt:lpstr>Domácí násilí – jak probíhá?</vt:lpstr>
      <vt:lpstr>Nebezpečnost domácího násilí</vt:lpstr>
      <vt:lpstr>Genderová podmíněnost násilí</vt:lpstr>
      <vt:lpstr>Násilí na ženách v Evropské unii</vt:lpstr>
      <vt:lpstr>Domácí násilí a jeho genderová podmíněnost</vt:lpstr>
      <vt:lpstr>Domácí násilí a jeho genderová podmíněnost</vt:lpstr>
      <vt:lpstr>Násilí a gender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Pavlíček Michal</dc:creator>
  <cp:lastModifiedBy>Pavlíček Michal</cp:lastModifiedBy>
  <cp:revision>13</cp:revision>
  <dcterms:created xsi:type="dcterms:W3CDTF">2015-01-27T21:23:55Z</dcterms:created>
  <dcterms:modified xsi:type="dcterms:W3CDTF">2016-04-13T09:15:06Z</dcterms:modified>
</cp:coreProperties>
</file>