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0" r:id="rId3"/>
    <p:sldId id="258" r:id="rId4"/>
    <p:sldId id="279" r:id="rId5"/>
    <p:sldId id="280" r:id="rId6"/>
    <p:sldId id="278" r:id="rId7"/>
    <p:sldId id="275" r:id="rId8"/>
    <p:sldId id="271" r:id="rId9"/>
    <p:sldId id="28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547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B0AAD-D01C-4074-BADC-690A7A7F68ED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704C6F-AB12-4A31-AC67-7096974B3C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335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04C6F-AB12-4A31-AC67-7096974B3CC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706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04C6F-AB12-4A31-AC67-7096974B3CC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0406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04C6F-AB12-4A31-AC67-7096974B3CC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472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04C6F-AB12-4A31-AC67-7096974B3CC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383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704C6F-AB12-4A31-AC67-7096974B3CC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187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b-NO" smtClean="0"/>
              <a:t>Klikk for å redigere tittelstil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b-NO" smtClean="0"/>
              <a:t>Klikk for å redigere tittelstil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46EA0CA-B401-488B-BB5E-008217BF3881}" type="datetimeFigureOut">
              <a:rPr lang="en-US" smtClean="0"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2586195-58D6-4334-8408-6D35BF59E6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barbora@atv-stiftelsen.no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67027" cy="1152572"/>
          </a:xfrm>
        </p:spPr>
        <p:txBody>
          <a:bodyPr>
            <a:normAutofit/>
          </a:bodyPr>
          <a:lstStyle/>
          <a:p>
            <a:r>
              <a:rPr lang="nb-NO" dirty="0" smtClean="0"/>
              <a:t>25.9. </a:t>
            </a:r>
            <a:r>
              <a:rPr lang="nb-NO" dirty="0" smtClean="0"/>
              <a:t>2014</a:t>
            </a:r>
            <a:endParaRPr lang="en-US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4733365" y="4149080"/>
            <a:ext cx="3309803" cy="1800200"/>
          </a:xfrm>
        </p:spPr>
        <p:txBody>
          <a:bodyPr>
            <a:normAutofit lnSpcReduction="10000"/>
          </a:bodyPr>
          <a:lstStyle/>
          <a:p>
            <a:r>
              <a:rPr lang="cs-CZ" sz="2800" b="1" dirty="0">
                <a:solidFill>
                  <a:srgbClr val="C00000"/>
                </a:solidFill>
              </a:rPr>
              <a:t>Alternativ til Vold</a:t>
            </a:r>
            <a:br>
              <a:rPr lang="cs-CZ" sz="2800" b="1" dirty="0">
                <a:solidFill>
                  <a:srgbClr val="C00000"/>
                </a:solidFill>
              </a:rPr>
            </a:br>
            <a:r>
              <a:rPr lang="nb-NO" sz="2800" b="1" dirty="0">
                <a:solidFill>
                  <a:srgbClr val="C00000"/>
                </a:solidFill>
              </a:rPr>
              <a:t>Alternativa </a:t>
            </a:r>
            <a:r>
              <a:rPr lang="cs-CZ" sz="2800" b="1" dirty="0" smtClean="0">
                <a:solidFill>
                  <a:srgbClr val="C00000"/>
                </a:solidFill>
              </a:rPr>
              <a:t>násilí</a:t>
            </a:r>
          </a:p>
          <a:p>
            <a:endParaRPr lang="cs-CZ" dirty="0" smtClean="0"/>
          </a:p>
          <a:p>
            <a:r>
              <a:rPr lang="cs-CZ" dirty="0" smtClean="0"/>
              <a:t>Barbora Jakobsen </a:t>
            </a:r>
          </a:p>
          <a:p>
            <a:r>
              <a:rPr lang="cs-CZ" dirty="0" smtClean="0"/>
              <a:t>Klinická psycholožka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064" y="1628800"/>
            <a:ext cx="2286953" cy="1521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060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024744" cy="1143000"/>
          </a:xfrm>
        </p:spPr>
        <p:txBody>
          <a:bodyPr/>
          <a:lstStyle/>
          <a:p>
            <a:r>
              <a:rPr lang="cs-CZ" dirty="0" smtClean="0"/>
              <a:t>Historie ATV </a:t>
            </a:r>
            <a:r>
              <a:rPr lang="cs-CZ" dirty="0" smtClean="0"/>
              <a:t>- </a:t>
            </a:r>
            <a:r>
              <a:rPr lang="cs-CZ" dirty="0" smtClean="0"/>
              <a:t>1987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043492" y="1916832"/>
            <a:ext cx="6777317" cy="4392488"/>
          </a:xfrm>
        </p:spPr>
        <p:txBody>
          <a:bodyPr>
            <a:normAutofit fontScale="92500"/>
          </a:bodyPr>
          <a:lstStyle/>
          <a:p>
            <a:r>
              <a:rPr lang="cs-CZ" dirty="0" smtClean="0"/>
              <a:t>Kristin Skj</a:t>
            </a:r>
            <a:r>
              <a:rPr lang="nb-NO" dirty="0" smtClean="0"/>
              <a:t>ø</a:t>
            </a:r>
            <a:r>
              <a:rPr lang="cs-CZ" dirty="0" smtClean="0"/>
              <a:t>rten - kriminoložka</a:t>
            </a:r>
          </a:p>
          <a:p>
            <a:r>
              <a:rPr lang="cs-CZ" dirty="0"/>
              <a:t>F</a:t>
            </a:r>
            <a:r>
              <a:rPr lang="cs-CZ" dirty="0" smtClean="0"/>
              <a:t>eministické hnutí, azylové domy</a:t>
            </a:r>
          </a:p>
          <a:p>
            <a:r>
              <a:rPr lang="cs-CZ" dirty="0" smtClean="0"/>
              <a:t>Projekt  </a:t>
            </a:r>
          </a:p>
          <a:p>
            <a:endParaRPr lang="cs-CZ" dirty="0"/>
          </a:p>
          <a:p>
            <a:r>
              <a:rPr lang="cs-CZ" dirty="0" smtClean="0"/>
              <a:t>Násilí nepřestane samo od sebe.</a:t>
            </a:r>
          </a:p>
          <a:p>
            <a:r>
              <a:rPr lang="cs-CZ" dirty="0" smtClean="0"/>
              <a:t>Oběti násilí </a:t>
            </a:r>
            <a:r>
              <a:rPr lang="cs-CZ" dirty="0" smtClean="0"/>
              <a:t>se ke svým </a:t>
            </a:r>
            <a:r>
              <a:rPr lang="cs-CZ" dirty="0" smtClean="0"/>
              <a:t>partnerům/partnerkám </a:t>
            </a:r>
            <a:r>
              <a:rPr lang="cs-CZ" dirty="0" smtClean="0"/>
              <a:t>vracejí. Násilí pokračuje. </a:t>
            </a:r>
          </a:p>
          <a:p>
            <a:r>
              <a:rPr lang="cs-CZ" dirty="0" smtClean="0"/>
              <a:t>Děti potřebují, aby se </a:t>
            </a:r>
            <a:r>
              <a:rPr lang="cs-CZ" dirty="0" smtClean="0"/>
              <a:t>rodiče </a:t>
            </a:r>
            <a:r>
              <a:rPr lang="cs-CZ" dirty="0" smtClean="0"/>
              <a:t>změnili. </a:t>
            </a:r>
            <a:endParaRPr lang="cs-CZ" dirty="0" smtClean="0"/>
          </a:p>
          <a:p>
            <a:r>
              <a:rPr lang="cs-CZ" dirty="0" smtClean="0"/>
              <a:t>Mnoho násilníků se chce změnit. </a:t>
            </a:r>
          </a:p>
          <a:p>
            <a:r>
              <a:rPr lang="cs-CZ" dirty="0" smtClean="0"/>
              <a:t>Trest sám o sobě nevede ke změně chování.</a:t>
            </a:r>
          </a:p>
          <a:p>
            <a:endParaRPr lang="cs-CZ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89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024744" cy="936104"/>
          </a:xfrm>
        </p:spPr>
        <p:txBody>
          <a:bodyPr>
            <a:normAutofit/>
          </a:bodyPr>
          <a:lstStyle/>
          <a:p>
            <a:r>
              <a:rPr lang="cs-CZ" dirty="0" smtClean="0"/>
              <a:t>Alternativa násilí </a:t>
            </a:r>
            <a:r>
              <a:rPr lang="cs-CZ" dirty="0" smtClean="0"/>
              <a:t> 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017740" y="1700808"/>
            <a:ext cx="6938636" cy="4320479"/>
          </a:xfrm>
        </p:spPr>
        <p:txBody>
          <a:bodyPr>
            <a:normAutofit fontScale="92500" lnSpcReduction="20000"/>
          </a:bodyPr>
          <a:lstStyle/>
          <a:p>
            <a:endParaRPr lang="cs-CZ" dirty="0" smtClean="0"/>
          </a:p>
          <a:p>
            <a:r>
              <a:rPr lang="nb-NO" dirty="0" err="1" smtClean="0"/>
              <a:t>Klinick</a:t>
            </a:r>
            <a:r>
              <a:rPr lang="cs-CZ" dirty="0"/>
              <a:t>á </a:t>
            </a:r>
            <a:r>
              <a:rPr lang="cs-CZ" dirty="0" smtClean="0"/>
              <a:t>práce. Primární klient – násilník. </a:t>
            </a:r>
          </a:p>
          <a:p>
            <a:r>
              <a:rPr lang="cs-CZ" dirty="0" smtClean="0"/>
              <a:t>NÁSILÍ – druhy násilí. </a:t>
            </a:r>
          </a:p>
          <a:p>
            <a:r>
              <a:rPr lang="cs-CZ" dirty="0" smtClean="0"/>
              <a:t>Práce </a:t>
            </a:r>
            <a:r>
              <a:rPr lang="cs-CZ" dirty="0"/>
              <a:t>s oběťmi násilí a interdisciplinární </a:t>
            </a:r>
            <a:r>
              <a:rPr lang="cs-CZ" dirty="0" smtClean="0"/>
              <a:t>spolupráce.</a:t>
            </a:r>
            <a:endParaRPr lang="cs-CZ" dirty="0"/>
          </a:p>
          <a:p>
            <a:r>
              <a:rPr lang="cs-CZ" dirty="0" smtClean="0"/>
              <a:t>Výzkum.</a:t>
            </a:r>
            <a:endParaRPr lang="cs-CZ" dirty="0"/>
          </a:p>
          <a:p>
            <a:r>
              <a:rPr lang="cs-CZ" dirty="0"/>
              <a:t>Školení odborníků a veřejnosti, </a:t>
            </a:r>
            <a:r>
              <a:rPr lang="cs-CZ" dirty="0" smtClean="0"/>
              <a:t>supervize.</a:t>
            </a:r>
            <a:endParaRPr lang="cs-CZ" dirty="0"/>
          </a:p>
          <a:p>
            <a:endParaRPr lang="cs-CZ" dirty="0"/>
          </a:p>
          <a:p>
            <a:r>
              <a:rPr lang="cs-CZ" dirty="0"/>
              <a:t>Národní akční plán – každý násilník má mít dostupnou odbornou-specializovanou pomoc.</a:t>
            </a:r>
            <a:endParaRPr lang="en-US" dirty="0"/>
          </a:p>
          <a:p>
            <a:r>
              <a:rPr lang="cs-CZ" dirty="0"/>
              <a:t>Financování – Ministerstvo dětí, rovných příležitostí a začleňování 50 </a:t>
            </a:r>
            <a:r>
              <a:rPr lang="nb-NO" dirty="0"/>
              <a:t>%</a:t>
            </a:r>
            <a:endParaRPr lang="cs-CZ" dirty="0"/>
          </a:p>
          <a:p>
            <a:r>
              <a:rPr lang="cs-CZ" dirty="0"/>
              <a:t>Kraje – 50 </a:t>
            </a:r>
            <a:r>
              <a:rPr lang="nb-NO" dirty="0"/>
              <a:t>%</a:t>
            </a:r>
            <a:endParaRPr lang="cs-CZ" dirty="0"/>
          </a:p>
          <a:p>
            <a:pPr marL="68580" indent="0">
              <a:buNone/>
            </a:pPr>
            <a:endParaRPr lang="nb-NO" dirty="0" smtClean="0"/>
          </a:p>
          <a:p>
            <a:pPr marL="68580" indent="0">
              <a:buNone/>
            </a:pPr>
            <a:endParaRPr lang="cs-CZ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093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dirty="0"/>
              <a:t>Příprava</a:t>
            </a:r>
            <a:r>
              <a:rPr lang="cs-CZ" dirty="0"/>
              <a:t> </a:t>
            </a:r>
            <a:r>
              <a:rPr lang="cs-CZ" dirty="0" smtClean="0"/>
              <a:t>národních akčních plánů - ATV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043608" y="2708920"/>
            <a:ext cx="6777317" cy="2736304"/>
          </a:xfrm>
        </p:spPr>
        <p:txBody>
          <a:bodyPr>
            <a:normAutofit fontScale="92500" lnSpcReduction="20000"/>
          </a:bodyPr>
          <a:lstStyle/>
          <a:p>
            <a:pPr indent="-342900">
              <a:defRPr/>
            </a:pPr>
            <a:r>
              <a:rPr lang="cs-CZ" dirty="0" smtClean="0"/>
              <a:t>1999 – </a:t>
            </a:r>
            <a:r>
              <a:rPr lang="nb-NO" dirty="0" smtClean="0">
                <a:sym typeface="Symbol" pitchFamily="18" charset="2"/>
              </a:rPr>
              <a:t>2003</a:t>
            </a:r>
            <a:r>
              <a:rPr lang="cs-CZ" dirty="0">
                <a:sym typeface="Symbol" pitchFamily="18" charset="2"/>
              </a:rPr>
              <a:t> </a:t>
            </a:r>
            <a:r>
              <a:rPr lang="cs-CZ" dirty="0" smtClean="0">
                <a:sym typeface="Symbol" pitchFamily="18" charset="2"/>
              </a:rPr>
              <a:t>první plán </a:t>
            </a:r>
          </a:p>
          <a:p>
            <a:pPr indent="-342900">
              <a:defRPr/>
            </a:pPr>
            <a:r>
              <a:rPr lang="cs-CZ" dirty="0">
                <a:sym typeface="Symbol" pitchFamily="18" charset="2"/>
              </a:rPr>
              <a:t>Spolupráce s ATV </a:t>
            </a:r>
            <a:r>
              <a:rPr lang="cs-CZ" dirty="0" smtClean="0">
                <a:sym typeface="Symbol" pitchFamily="18" charset="2"/>
              </a:rPr>
              <a:t>a dalšími odborníky. </a:t>
            </a:r>
            <a:endParaRPr lang="cs-CZ" dirty="0">
              <a:sym typeface="Symbol" pitchFamily="18" charset="2"/>
            </a:endParaRPr>
          </a:p>
          <a:p>
            <a:pPr indent="-342900">
              <a:defRPr/>
            </a:pPr>
            <a:r>
              <a:rPr lang="cs-CZ" dirty="0" smtClean="0">
                <a:sym typeface="Symbol" pitchFamily="18" charset="2"/>
              </a:rPr>
              <a:t>Mezirezortní spolupráce a odpovědnost za úkoly v národním akčním plánu. </a:t>
            </a:r>
          </a:p>
          <a:p>
            <a:pPr indent="-342900">
              <a:defRPr/>
            </a:pPr>
            <a:r>
              <a:rPr lang="cs-CZ" dirty="0" smtClean="0">
                <a:sym typeface="Symbol" pitchFamily="18" charset="2"/>
              </a:rPr>
              <a:t>2004 založení národního výzkumného ústavu pro výzkum v oblasti násilí a traumatu. NKVTS</a:t>
            </a:r>
          </a:p>
          <a:p>
            <a:pPr indent="-342900">
              <a:defRPr/>
            </a:pPr>
            <a:r>
              <a:rPr lang="cs-CZ" dirty="0" smtClean="0">
                <a:sym typeface="Symbol" pitchFamily="18" charset="2"/>
              </a:rPr>
              <a:t>Politická vůle, zdroje, role ministerstva zdravotnictví.  </a:t>
            </a:r>
          </a:p>
          <a:p>
            <a:pPr marL="457200" indent="-457200">
              <a:buFontTx/>
              <a:buChar char="•"/>
              <a:defRPr/>
            </a:pPr>
            <a:endParaRPr lang="cs-CZ" sz="1100" dirty="0">
              <a:sym typeface="Symbol" pitchFamily="18" charset="2"/>
            </a:endParaRPr>
          </a:p>
          <a:p>
            <a:pPr marL="0" indent="0">
              <a:buNone/>
              <a:defRPr/>
            </a:pPr>
            <a:endParaRPr lang="nb-NO" sz="1100" dirty="0">
              <a:sym typeface="Symbol" pitchFamily="18" charset="2"/>
            </a:endParaRP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758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143000"/>
          </a:xfrm>
        </p:spPr>
        <p:txBody>
          <a:bodyPr/>
          <a:lstStyle/>
          <a:p>
            <a:r>
              <a:rPr lang="cs-CZ" dirty="0" smtClean="0"/>
              <a:t>Výzkum	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043608" y="1772816"/>
            <a:ext cx="6777317" cy="3744416"/>
          </a:xfrm>
        </p:spPr>
        <p:txBody>
          <a:bodyPr>
            <a:normAutofit fontScale="85000" lnSpcReduction="20000"/>
          </a:bodyPr>
          <a:lstStyle/>
          <a:p>
            <a:r>
              <a:rPr lang="cs-CZ" sz="2600" dirty="0"/>
              <a:t>Dopady na zdraví lidí. Budoucí následky domácího násilí.</a:t>
            </a:r>
          </a:p>
          <a:p>
            <a:r>
              <a:rPr lang="cs-CZ" sz="2600" dirty="0"/>
              <a:t>ACE studie, V. Felitti (N 17000).</a:t>
            </a:r>
          </a:p>
          <a:p>
            <a:endParaRPr lang="cs-CZ" sz="2600" dirty="0"/>
          </a:p>
          <a:p>
            <a:r>
              <a:rPr lang="cs-CZ" sz="2600" dirty="0"/>
              <a:t>Prevalenční studie NKVTS  leden 2014</a:t>
            </a:r>
          </a:p>
          <a:p>
            <a:r>
              <a:rPr lang="cs-CZ" sz="2600" dirty="0"/>
              <a:t>n: 2435 žen a 2092 mužů </a:t>
            </a:r>
          </a:p>
          <a:p>
            <a:endParaRPr lang="cs-CZ" sz="2600" dirty="0"/>
          </a:p>
          <a:p>
            <a:r>
              <a:rPr lang="nb-NO" sz="2600" dirty="0"/>
              <a:t>21,6 % </a:t>
            </a:r>
            <a:r>
              <a:rPr lang="cs-CZ" sz="2600" dirty="0"/>
              <a:t>žen a 18,7 % mužů zažilo násilí od partnera. </a:t>
            </a:r>
          </a:p>
          <a:p>
            <a:r>
              <a:rPr lang="cs-CZ" sz="2600" dirty="0"/>
              <a:t>Více žen: 8</a:t>
            </a:r>
            <a:r>
              <a:rPr lang="en-US" sz="2600" dirty="0"/>
              <a:t>.2</a:t>
            </a:r>
            <a:r>
              <a:rPr lang="cs-CZ" sz="2600" dirty="0"/>
              <a:t> </a:t>
            </a:r>
            <a:r>
              <a:rPr lang="en-US" sz="2600" dirty="0"/>
              <a:t>%</a:t>
            </a:r>
            <a:r>
              <a:rPr lang="cs-CZ" sz="2600" dirty="0"/>
              <a:t> než mužů:1</a:t>
            </a:r>
            <a:r>
              <a:rPr lang="en-US" sz="2600" dirty="0"/>
              <a:t>.9</a:t>
            </a:r>
            <a:r>
              <a:rPr lang="cs-CZ" sz="2600" dirty="0"/>
              <a:t> </a:t>
            </a:r>
            <a:r>
              <a:rPr lang="en-US" sz="2600" dirty="0"/>
              <a:t>%</a:t>
            </a:r>
            <a:r>
              <a:rPr lang="cs-CZ" sz="2600" dirty="0"/>
              <a:t> zažilo vážnou-hrubou formu násilí od partnera. </a:t>
            </a:r>
            <a:endParaRPr lang="en-US" sz="2600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5373216"/>
            <a:ext cx="5949696" cy="1016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5127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024744" cy="1621984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Analýza ekonomických dopadů domácího násilí </a:t>
            </a:r>
            <a:br>
              <a:rPr lang="cs-CZ" dirty="0" smtClean="0"/>
            </a:br>
            <a:r>
              <a:rPr lang="cs-CZ" dirty="0" smtClean="0"/>
              <a:t>v Norsku 2012	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1043608" y="2492896"/>
            <a:ext cx="6777317" cy="3508977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Smrt –  2010 - 14 dospělých, 5 dětí </a:t>
            </a:r>
            <a:r>
              <a:rPr lang="nb-NO" dirty="0" smtClean="0"/>
              <a:t>&lt; 1 </a:t>
            </a:r>
            <a:r>
              <a:rPr lang="cs-CZ" dirty="0" smtClean="0"/>
              <a:t> </a:t>
            </a:r>
          </a:p>
          <a:p>
            <a:r>
              <a:rPr lang="cs-CZ" dirty="0" smtClean="0"/>
              <a:t>Ztráta produktivity </a:t>
            </a:r>
          </a:p>
          <a:p>
            <a:r>
              <a:rPr lang="cs-CZ" dirty="0" smtClean="0"/>
              <a:t>Policie, soudní systém</a:t>
            </a:r>
          </a:p>
          <a:p>
            <a:r>
              <a:rPr lang="cs-CZ" dirty="0" smtClean="0"/>
              <a:t>Zdravotnictví</a:t>
            </a:r>
          </a:p>
          <a:p>
            <a:r>
              <a:rPr lang="cs-CZ" dirty="0" smtClean="0"/>
              <a:t>Pomoc obětem a terapeutické intervence pro násilníky</a:t>
            </a:r>
          </a:p>
          <a:p>
            <a:r>
              <a:rPr lang="cs-CZ" dirty="0" smtClean="0"/>
              <a:t>Výzkum </a:t>
            </a:r>
          </a:p>
          <a:p>
            <a:r>
              <a:rPr lang="cs-CZ" sz="2600" b="1" dirty="0" smtClean="0"/>
              <a:t>4,5 – 6 miliard NK (15-20 miliard CZK) </a:t>
            </a:r>
          </a:p>
          <a:p>
            <a:r>
              <a:rPr lang="cs-CZ" dirty="0" smtClean="0"/>
              <a:t>Norsko – populace – 5 miliónu. </a:t>
            </a:r>
          </a:p>
          <a:p>
            <a:pPr marL="68580" indent="0">
              <a:buNone/>
            </a:pPr>
            <a:endParaRPr lang="cs-CZ" dirty="0"/>
          </a:p>
          <a:p>
            <a:pPr marL="68580" indent="0">
              <a:buNone/>
            </a:pPr>
            <a:endParaRPr lang="cs-CZ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162024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024744" cy="1143000"/>
          </a:xfrm>
        </p:spPr>
        <p:txBody>
          <a:bodyPr/>
          <a:lstStyle/>
          <a:p>
            <a:r>
              <a:rPr lang="cs-CZ" dirty="0" smtClean="0"/>
              <a:t>Mezinárodní aktivity </a:t>
            </a:r>
            <a:endParaRPr lang="en-US" dirty="0"/>
          </a:p>
        </p:txBody>
      </p:sp>
      <p:sp>
        <p:nvSpPr>
          <p:cNvPr id="4" name="Plassholder for innhol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ATV Island, Švédsko, Dánsko</a:t>
            </a:r>
          </a:p>
          <a:p>
            <a:r>
              <a:rPr lang="cs-CZ" dirty="0" smtClean="0"/>
              <a:t>Člen evropské odborné skupiny pro boj proti domácímu násilí </a:t>
            </a:r>
          </a:p>
          <a:p>
            <a:r>
              <a:rPr lang="cs-CZ" dirty="0" smtClean="0"/>
              <a:t>Spolupráce s Jihoafrickou republikou</a:t>
            </a:r>
          </a:p>
          <a:p>
            <a:r>
              <a:rPr lang="cs-CZ" dirty="0" smtClean="0"/>
              <a:t>Podílení se na projektech v rámci EU</a:t>
            </a:r>
          </a:p>
          <a:p>
            <a:r>
              <a:rPr lang="cs-CZ" dirty="0" smtClean="0"/>
              <a:t>Daphne I, II a III</a:t>
            </a:r>
          </a:p>
          <a:p>
            <a:r>
              <a:rPr lang="cs-CZ" dirty="0" smtClean="0"/>
              <a:t>WHO – školení odborníků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53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Kontakt 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 smtClean="0"/>
          </a:p>
          <a:p>
            <a:pPr marL="68580" indent="0">
              <a:buNone/>
            </a:pPr>
            <a:r>
              <a:rPr lang="cs-CZ" dirty="0" smtClean="0"/>
              <a:t>Barbora </a:t>
            </a:r>
            <a:r>
              <a:rPr lang="cs-CZ" dirty="0"/>
              <a:t>Jakobsen </a:t>
            </a:r>
          </a:p>
          <a:p>
            <a:pPr marL="68580" indent="0">
              <a:buNone/>
            </a:pPr>
            <a:r>
              <a:rPr lang="cs-CZ" dirty="0" smtClean="0">
                <a:hlinkClick r:id="rId2"/>
              </a:rPr>
              <a:t>barbora</a:t>
            </a:r>
            <a:r>
              <a:rPr lang="nb-NO" dirty="0" smtClean="0">
                <a:hlinkClick r:id="rId2"/>
              </a:rPr>
              <a:t>@atv-stiftelsen.no</a:t>
            </a:r>
            <a:r>
              <a:rPr lang="nb-NO" dirty="0" smtClean="0"/>
              <a:t> </a:t>
            </a:r>
          </a:p>
          <a:p>
            <a:pPr marL="68580" indent="0">
              <a:buNone/>
            </a:pPr>
            <a:r>
              <a:rPr lang="nb-NO" dirty="0" err="1" smtClean="0"/>
              <a:t>Mob</a:t>
            </a:r>
            <a:r>
              <a:rPr lang="nb-NO" dirty="0" smtClean="0"/>
              <a:t>: +47 41046952</a:t>
            </a:r>
          </a:p>
          <a:p>
            <a:pPr marL="68580" indent="0">
              <a:buNone/>
            </a:pPr>
            <a:endParaRPr lang="nb-NO" dirty="0" smtClean="0"/>
          </a:p>
          <a:p>
            <a:pPr marL="68580" indent="0">
              <a:buNone/>
            </a:pPr>
            <a:r>
              <a:rPr lang="cs-CZ" dirty="0" smtClean="0"/>
              <a:t>ATV </a:t>
            </a:r>
            <a:r>
              <a:rPr lang="cs-CZ" dirty="0"/>
              <a:t>Troms</a:t>
            </a:r>
            <a:r>
              <a:rPr lang="nb-NO" dirty="0" smtClean="0"/>
              <a:t>ø</a:t>
            </a:r>
            <a:endParaRPr lang="cs-CZ" dirty="0"/>
          </a:p>
          <a:p>
            <a:pPr marL="68580" indent="0">
              <a:buNone/>
            </a:pPr>
            <a:r>
              <a:rPr lang="nb-NO" dirty="0" smtClean="0"/>
              <a:t>Postboks 391</a:t>
            </a:r>
          </a:p>
          <a:p>
            <a:pPr marL="68580" indent="0">
              <a:buNone/>
            </a:pPr>
            <a:r>
              <a:rPr lang="nb-NO" dirty="0" smtClean="0"/>
              <a:t>9254 Tromsø</a:t>
            </a:r>
          </a:p>
          <a:p>
            <a:pPr marL="68580" indent="0">
              <a:buNone/>
            </a:pPr>
            <a:r>
              <a:rPr lang="nb-NO" dirty="0" err="1" smtClean="0"/>
              <a:t>Norsko</a:t>
            </a:r>
            <a:endParaRPr lang="cs-CZ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6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7024744" cy="50405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Odkazy	</a:t>
            </a:r>
            <a:endParaRPr lang="en-US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971600" y="1844824"/>
            <a:ext cx="6777317" cy="4491861"/>
          </a:xfrm>
        </p:spPr>
        <p:txBody>
          <a:bodyPr>
            <a:normAutofit fontScale="55000" lnSpcReduction="20000"/>
          </a:bodyPr>
          <a:lstStyle/>
          <a:p>
            <a:r>
              <a:rPr lang="nb-NO" b="1" dirty="0"/>
              <a:t>Askeland, A., </a:t>
            </a:r>
            <a:r>
              <a:rPr lang="nb-NO" b="1" dirty="0" err="1"/>
              <a:t>Heir</a:t>
            </a:r>
            <a:r>
              <a:rPr lang="nb-NO" b="1" dirty="0"/>
              <a:t>, T: </a:t>
            </a:r>
            <a:r>
              <a:rPr lang="nb-NO" dirty="0"/>
              <a:t>(201</a:t>
            </a:r>
            <a:r>
              <a:rPr lang="cs-CZ" dirty="0"/>
              <a:t>3</a:t>
            </a:r>
            <a:r>
              <a:rPr lang="nb-NO" dirty="0"/>
              <a:t>). </a:t>
            </a:r>
            <a:r>
              <a:rPr lang="en-US" dirty="0"/>
              <a:t>Psychiatric disorders among men voluntarily in treatment for violent </a:t>
            </a:r>
            <a:r>
              <a:rPr lang="en-US" dirty="0" err="1"/>
              <a:t>behaviour</a:t>
            </a:r>
            <a:r>
              <a:rPr lang="en-US" dirty="0"/>
              <a:t>: a cross-sectional study</a:t>
            </a:r>
            <a:r>
              <a:rPr lang="cs-CZ" dirty="0"/>
              <a:t>. BMJ journal. </a:t>
            </a:r>
            <a:endParaRPr lang="en-US" dirty="0"/>
          </a:p>
          <a:p>
            <a:r>
              <a:rPr lang="en-US" b="1" dirty="0" err="1" smtClean="0"/>
              <a:t>Dube</a:t>
            </a:r>
            <a:r>
              <a:rPr lang="en-US" b="1" dirty="0"/>
              <a:t>, SR, Williams JE, Chapman DP, </a:t>
            </a:r>
            <a:r>
              <a:rPr lang="en-US" b="1" dirty="0" err="1"/>
              <a:t>Anda</a:t>
            </a:r>
            <a:r>
              <a:rPr lang="en-US" b="1" dirty="0"/>
              <a:t> RF</a:t>
            </a:r>
            <a:r>
              <a:rPr lang="en-US" dirty="0"/>
              <a:t> (2004). Insights into causal pathways for ischemic heart disease: Adverse Childhood Experiences Study. </a:t>
            </a:r>
            <a:r>
              <a:rPr lang="en-US" i="1" dirty="0"/>
              <a:t>Circulation</a:t>
            </a:r>
            <a:r>
              <a:rPr lang="en-US" dirty="0"/>
              <a:t>; 110:1761–1766.</a:t>
            </a:r>
          </a:p>
          <a:p>
            <a:r>
              <a:rPr lang="cs-CZ" b="1" dirty="0"/>
              <a:t>Feliti VJ, Anda RF</a:t>
            </a:r>
            <a:r>
              <a:rPr lang="cs-CZ" dirty="0"/>
              <a:t>. The relationship of adverse childhood experiences to adult medical disease, psychiatric conditions, and sexual behavior: implications for healthcare. I: Lanius RA, Vermetten E, Pain C (eds.) The impact of early life trauma on health and disease: the hidden epidemic. Cambridge University Press. 2010. </a:t>
            </a:r>
            <a:endParaRPr lang="en-US" dirty="0"/>
          </a:p>
          <a:p>
            <a:r>
              <a:rPr lang="en-US" b="1" dirty="0" err="1"/>
              <a:t>Hjemdal</a:t>
            </a:r>
            <a:r>
              <a:rPr lang="en-US" b="1" dirty="0"/>
              <a:t>, O. K., &amp; </a:t>
            </a:r>
            <a:r>
              <a:rPr lang="en-US" b="1" dirty="0" err="1"/>
              <a:t>Thoresen</a:t>
            </a:r>
            <a:r>
              <a:rPr lang="en-US" b="1" dirty="0"/>
              <a:t>, S. </a:t>
            </a:r>
            <a:r>
              <a:rPr lang="en-US" b="1" dirty="0" smtClean="0"/>
              <a:t> </a:t>
            </a:r>
            <a:r>
              <a:rPr lang="en-US" dirty="0" smtClean="0"/>
              <a:t>(2014</a:t>
            </a:r>
            <a:r>
              <a:rPr lang="en-US" b="1" dirty="0" smtClean="0"/>
              <a:t>) </a:t>
            </a:r>
            <a:r>
              <a:rPr lang="nb-NO" dirty="0" smtClean="0"/>
              <a:t>Vold </a:t>
            </a:r>
            <a:r>
              <a:rPr lang="nb-NO" dirty="0"/>
              <a:t>og voldtekt i Norge: En nasjonal forekomststudie av vold I et livsløpsperspektiv. (1/2014). Oslo: Nasjonalt kunnskapssenter om vold og traumatisk stress. </a:t>
            </a:r>
            <a:r>
              <a:rPr lang="cs-CZ" i="1" dirty="0"/>
              <a:t>Český překlad: Násilí a znásilnění v Norsku. Národní prevalenční studie. </a:t>
            </a:r>
          </a:p>
          <a:p>
            <a:r>
              <a:rPr lang="cs-CZ" b="1" dirty="0" smtClean="0"/>
              <a:t>Hoel</a:t>
            </a:r>
            <a:r>
              <a:rPr lang="cs-CZ" b="1" dirty="0"/>
              <a:t>, G. et al.</a:t>
            </a:r>
            <a:r>
              <a:rPr lang="cs-CZ" dirty="0"/>
              <a:t> </a:t>
            </a:r>
            <a:r>
              <a:rPr lang="nb-NO" dirty="0" smtClean="0"/>
              <a:t>(2010) </a:t>
            </a:r>
            <a:r>
              <a:rPr lang="cs-CZ" dirty="0" smtClean="0"/>
              <a:t>Rapport</a:t>
            </a:r>
            <a:r>
              <a:rPr lang="cs-CZ" dirty="0"/>
              <a:t>: Da lykkeliten kom til verden. Oslo. 2010. English translation: Raport, Norwegian Medical Association. </a:t>
            </a:r>
            <a:endParaRPr lang="en-US" dirty="0"/>
          </a:p>
          <a:p>
            <a:r>
              <a:rPr lang="cs-CZ" b="1" dirty="0"/>
              <a:t>Justis og berdskaprsdepartementet</a:t>
            </a:r>
            <a:r>
              <a:rPr lang="cs-CZ" dirty="0"/>
              <a:t>. Et liv uten vold. Handlingsplan mot vold i n</a:t>
            </a:r>
            <a:r>
              <a:rPr lang="nb-NO" dirty="0"/>
              <a:t>ære relasjoner 2014-2017. JD 2013.</a:t>
            </a:r>
            <a:r>
              <a:rPr lang="cs-CZ" dirty="0"/>
              <a:t> </a:t>
            </a:r>
            <a:r>
              <a:rPr lang="cs-CZ" i="1" dirty="0"/>
              <a:t>Český překlad: Národní akční plán proti násilí mezi osobami v blízkém vztahu  2014 – 2017. </a:t>
            </a:r>
            <a:endParaRPr lang="en-US" i="1" dirty="0"/>
          </a:p>
          <a:p>
            <a:r>
              <a:rPr lang="cs-CZ" b="1" dirty="0" smtClean="0"/>
              <a:t>Kirkengen</a:t>
            </a:r>
            <a:r>
              <a:rPr lang="cs-CZ" b="1" dirty="0"/>
              <a:t>, AL.</a:t>
            </a:r>
            <a:r>
              <a:rPr lang="cs-CZ" dirty="0"/>
              <a:t> Hvordan krenkede barn blir syke voksne. 2. utg. Oslo: Universitetsforlaget, 2009. </a:t>
            </a:r>
            <a:r>
              <a:rPr lang="cs-CZ" i="1" dirty="0"/>
              <a:t>English translation: the lived experience of violation. How abused children become unhealthy adults. </a:t>
            </a:r>
            <a:r>
              <a:rPr lang="cs-CZ" dirty="0"/>
              <a:t>Universitetsforlaget. </a:t>
            </a:r>
            <a:endParaRPr lang="cs-CZ" dirty="0" smtClean="0"/>
          </a:p>
          <a:p>
            <a:r>
              <a:rPr lang="cs-CZ" b="1" dirty="0" smtClean="0"/>
              <a:t>Rasmussen, I. , Str</a:t>
            </a:r>
            <a:r>
              <a:rPr lang="nb-NO" b="1" dirty="0" smtClean="0"/>
              <a:t>øm, S., Sverdrup, S., </a:t>
            </a:r>
            <a:r>
              <a:rPr lang="nb-NO" b="1" dirty="0" err="1" smtClean="0"/>
              <a:t>Vennemo</a:t>
            </a:r>
            <a:r>
              <a:rPr lang="nb-NO" b="1" dirty="0" smtClean="0"/>
              <a:t>, H. </a:t>
            </a:r>
            <a:r>
              <a:rPr lang="nb-NO" dirty="0" smtClean="0"/>
              <a:t>(2012). Samfunnsøkonomiske kostnader av vold i nære relasjoner. Rapport (2012/41). Vista Analyse. </a:t>
            </a:r>
            <a:r>
              <a:rPr lang="cs-CZ" i="1" dirty="0" smtClean="0"/>
              <a:t>Český překlad: Společensko-ekonomické dopady násilí mezi osobami v blízkém vztahu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4525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3189</TotalTime>
  <Words>681</Words>
  <Application>Microsoft Office PowerPoint</Application>
  <PresentationFormat>Skjermfremvisning (4:3)</PresentationFormat>
  <Paragraphs>84</Paragraphs>
  <Slides>9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Lysbildetitler</vt:lpstr>
      </vt:variant>
      <vt:variant>
        <vt:i4>9</vt:i4>
      </vt:variant>
    </vt:vector>
  </HeadingPairs>
  <TitlesOfParts>
    <vt:vector size="10" baseType="lpstr">
      <vt:lpstr>Austin</vt:lpstr>
      <vt:lpstr>25.9. 2014</vt:lpstr>
      <vt:lpstr>Historie ATV - 1987</vt:lpstr>
      <vt:lpstr>Alternativa násilí  </vt:lpstr>
      <vt:lpstr>Příprava národních akčních plánů - ATV</vt:lpstr>
      <vt:lpstr>Výzkum </vt:lpstr>
      <vt:lpstr>Analýza ekonomických dopadů domácího násilí  v Norsku 2012 </vt:lpstr>
      <vt:lpstr>Mezinárodní aktivity </vt:lpstr>
      <vt:lpstr>Kontakt </vt:lpstr>
      <vt:lpstr>Odkazy </vt:lpstr>
    </vt:vector>
  </TitlesOfParts>
  <Company>ATV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26. 5. 2014</dc:title>
  <dc:creator>Barbora Jakobsen</dc:creator>
  <cp:lastModifiedBy>Barbora Jakobsen</cp:lastModifiedBy>
  <cp:revision>178</cp:revision>
  <dcterms:created xsi:type="dcterms:W3CDTF">2014-05-23T19:39:10Z</dcterms:created>
  <dcterms:modified xsi:type="dcterms:W3CDTF">2014-09-25T06:38:50Z</dcterms:modified>
</cp:coreProperties>
</file>