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98" r:id="rId2"/>
    <p:sldId id="300" r:id="rId3"/>
    <p:sldId id="301" r:id="rId4"/>
    <p:sldId id="305" r:id="rId5"/>
    <p:sldId id="355" r:id="rId6"/>
    <p:sldId id="356" r:id="rId7"/>
    <p:sldId id="306" r:id="rId8"/>
    <p:sldId id="304" r:id="rId9"/>
    <p:sldId id="285" r:id="rId10"/>
    <p:sldId id="362" r:id="rId11"/>
    <p:sldId id="309" r:id="rId12"/>
    <p:sldId id="363" r:id="rId13"/>
    <p:sldId id="366" r:id="rId14"/>
    <p:sldId id="312" r:id="rId15"/>
    <p:sldId id="314" r:id="rId16"/>
    <p:sldId id="364" r:id="rId17"/>
    <p:sldId id="320" r:id="rId18"/>
    <p:sldId id="325" r:id="rId19"/>
    <p:sldId id="357" r:id="rId20"/>
    <p:sldId id="358" r:id="rId21"/>
    <p:sldId id="360" r:id="rId22"/>
    <p:sldId id="361" r:id="rId23"/>
    <p:sldId id="276" r:id="rId2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C96"/>
    <a:srgbClr val="125496"/>
    <a:srgbClr val="8F99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24" autoAdjust="0"/>
  </p:normalViewPr>
  <p:slideViewPr>
    <p:cSldViewPr>
      <p:cViewPr>
        <p:scale>
          <a:sx n="70" d="100"/>
          <a:sy n="70" d="100"/>
        </p:scale>
        <p:origin x="-2196" y="-9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265AF-3556-4AEB-8534-81B45548E2FF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C5DAD-5536-4186-9D7A-B0682F4CC2A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182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024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91BCF38-15B8-42C9-8D09-5DADBE11BAC2}" type="slidenum">
              <a:rPr lang="cs-CZ" altLang="cs-CZ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52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84115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84115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84115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43436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8391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16049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2212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13506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54332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2177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14583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78558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340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0823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066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7855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9972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8600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2948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7B78F7-3B75-430B-872A-239E73C66485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8099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0141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4115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5147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3210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4300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599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9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5178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0261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8487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187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F96A9-F63F-4462-8AD1-061AE632D944}" type="datetimeFigureOut">
              <a:rPr lang="cs-CZ" smtClean="0"/>
              <a:pPr/>
              <a:t>29.11.2017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5A6DE-3D7E-41CC-8833-61EB04485D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2879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patka_A5_negati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1412875"/>
            <a:ext cx="7630616" cy="2448173"/>
          </a:xfrm>
          <a:noFill/>
        </p:spPr>
        <p:txBody>
          <a:bodyPr>
            <a:normAutofit/>
          </a:bodyPr>
          <a:lstStyle/>
          <a:p>
            <a:r>
              <a:rPr lang="cs-CZ" altLang="cs-CZ" sz="3200" b="1" noProof="0" dirty="0" smtClean="0">
                <a:solidFill>
                  <a:srgbClr val="125496"/>
                </a:solidFill>
                <a:latin typeface="JohnSans Text Pro" panose="02000503070000020003" pitchFamily="50" charset="-18"/>
              </a:rPr>
              <a:t>Představení</a:t>
            </a:r>
            <a:r>
              <a:rPr lang="cs-CZ" altLang="cs-CZ" sz="4300" b="1" noProof="0" dirty="0" smtClean="0">
                <a:solidFill>
                  <a:srgbClr val="125496"/>
                </a:solidFill>
                <a:latin typeface="JohnSans Text Pro" panose="02000503070000020003" pitchFamily="50" charset="-18"/>
              </a:rPr>
              <a:t/>
            </a:r>
            <a:br>
              <a:rPr lang="cs-CZ" altLang="cs-CZ" sz="4300" b="1" noProof="0" dirty="0" smtClean="0">
                <a:solidFill>
                  <a:srgbClr val="125496"/>
                </a:solidFill>
                <a:latin typeface="JohnSans Text Pro" panose="02000503070000020003" pitchFamily="50" charset="-18"/>
              </a:rPr>
            </a:br>
            <a:r>
              <a:rPr lang="cs-CZ" altLang="cs-CZ" sz="4300" b="1" noProof="0" dirty="0" smtClean="0">
                <a:solidFill>
                  <a:srgbClr val="125496"/>
                </a:solidFill>
                <a:latin typeface="JohnSans Text Pro" panose="02000503070000020003" pitchFamily="50" charset="-18"/>
              </a:rPr>
              <a:t>Odboru komunikace o evropských záležitostech</a:t>
            </a:r>
          </a:p>
        </p:txBody>
      </p:sp>
      <p:sp>
        <p:nvSpPr>
          <p:cNvPr id="205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cs-CZ" altLang="cs-CZ" noProof="0" dirty="0" smtClean="0">
              <a:solidFill>
                <a:srgbClr val="125496"/>
              </a:solidFill>
            </a:endParaRPr>
          </a:p>
          <a:p>
            <a:r>
              <a:rPr lang="cs-CZ" altLang="cs-CZ" sz="2000" dirty="0" smtClean="0">
                <a:solidFill>
                  <a:srgbClr val="125496"/>
                </a:solidFill>
                <a:latin typeface="JohnSans Text Pro" panose="02000503070000020003" pitchFamily="50" charset="-18"/>
              </a:rPr>
              <a:t>JUDr. Mgr. Igor </a:t>
            </a:r>
            <a:r>
              <a:rPr lang="cs-CZ" altLang="cs-CZ" sz="2000" dirty="0" err="1" smtClean="0">
                <a:solidFill>
                  <a:srgbClr val="125496"/>
                </a:solidFill>
                <a:latin typeface="JohnSans Text Pro" panose="02000503070000020003" pitchFamily="50" charset="-18"/>
              </a:rPr>
              <a:t>Blahušiak</a:t>
            </a:r>
            <a:r>
              <a:rPr lang="cs-CZ" altLang="cs-CZ" sz="2000" dirty="0" smtClean="0">
                <a:solidFill>
                  <a:srgbClr val="125496"/>
                </a:solidFill>
                <a:latin typeface="JohnSans Text Pro" panose="02000503070000020003" pitchFamily="50" charset="-18"/>
              </a:rPr>
              <a:t>, </a:t>
            </a:r>
            <a:r>
              <a:rPr lang="cs-CZ" altLang="cs-CZ" sz="2000" dirty="0" err="1" smtClean="0">
                <a:solidFill>
                  <a:srgbClr val="125496"/>
                </a:solidFill>
                <a:latin typeface="JohnSans Text Pro" panose="02000503070000020003" pitchFamily="50" charset="-18"/>
              </a:rPr>
              <a:t>Ph</a:t>
            </a:r>
            <a:r>
              <a:rPr lang="cs-CZ" altLang="cs-CZ" sz="2000" dirty="0" smtClean="0">
                <a:solidFill>
                  <a:srgbClr val="125496"/>
                </a:solidFill>
                <a:latin typeface="JohnSans Text Pro" panose="02000503070000020003" pitchFamily="50" charset="-18"/>
              </a:rPr>
              <a:t>. D.</a:t>
            </a:r>
          </a:p>
          <a:p>
            <a:r>
              <a:rPr lang="cs-CZ" altLang="cs-CZ" sz="2000" dirty="0" smtClean="0">
                <a:solidFill>
                  <a:srgbClr val="125496"/>
                </a:solidFill>
                <a:latin typeface="JohnSans Text Pro" panose="02000503070000020003" pitchFamily="50" charset="-18"/>
              </a:rPr>
              <a:t>30. </a:t>
            </a:r>
            <a:r>
              <a:rPr lang="cs-CZ" altLang="cs-CZ" sz="2000" dirty="0">
                <a:solidFill>
                  <a:srgbClr val="125496"/>
                </a:solidFill>
                <a:latin typeface="JohnSans Text Pro" panose="02000503070000020003" pitchFamily="50" charset="-18"/>
              </a:rPr>
              <a:t>l</a:t>
            </a:r>
            <a:r>
              <a:rPr lang="cs-CZ" altLang="cs-CZ" sz="2000" dirty="0" smtClean="0">
                <a:solidFill>
                  <a:srgbClr val="125496"/>
                </a:solidFill>
                <a:latin typeface="JohnSans Text Pro" panose="02000503070000020003" pitchFamily="50" charset="-18"/>
              </a:rPr>
              <a:t>istopadu 2017</a:t>
            </a:r>
            <a:endParaRPr lang="cs-CZ" altLang="cs-CZ" sz="2000" dirty="0">
              <a:solidFill>
                <a:srgbClr val="125496"/>
              </a:solidFill>
              <a:latin typeface="JohnSans Text Pro" panose="02000503070000020003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73488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 eaLnBrk="1" hangingPunct="1"/>
            <a:r>
              <a:rPr lang="cs-CZ" altLang="cs-CZ" sz="4000" cap="all" dirty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Fungování </a:t>
            </a:r>
            <a:r>
              <a:rPr lang="cs-CZ" altLang="cs-CZ" sz="4000" cap="all" dirty="0" err="1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eurocenter</a:t>
            </a:r>
            <a:endParaRPr lang="en-US" altLang="cs-CZ" sz="4000" cap="all" dirty="0" smtClean="0">
              <a:solidFill>
                <a:srgbClr val="125496"/>
              </a:solidFill>
              <a:latin typeface="JohnSans Text Pro" pitchFamily="50" charset="-18"/>
              <a:cs typeface="Arial" panose="020B0604020202020204" pitchFamily="34" charset="0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33332" y="958956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58259" y="1052736"/>
            <a:ext cx="7730166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Vznik 2005 rozhodnutím vlády ČR k realizaci Koncepce informování o evropských záležitostech</a:t>
            </a:r>
            <a:endParaRPr lang="sk-SK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Spolupráce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s Ministerstvem pro místní rozvoj – od roku 2016 dva pracovníci – jeden zaměstnancem ÚV ČR a druhý MMR</a:t>
            </a: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Obecné informování o EU, aktuální dění, komunitární programy – zaměstnanec ÚV ČR</a:t>
            </a: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Informace o ESIF – zaměstnanec MMR</a:t>
            </a: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8" name="Picture 5" descr="patka_A5_negati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91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 eaLnBrk="1" hangingPunct="1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Eurocentra: aktivity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33332" y="958956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58259" y="1052736"/>
            <a:ext cx="7730166" cy="8002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en-US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Expert</a:t>
            </a: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ní semináře pro specifické cílové skupiny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Veřejné debaty na témata o EU pro širší veřejnost 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Přednášky o EU pro střední a vysoké školy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Výstavy a soutěže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Poskytování materiálů o EU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Možnost osobních konzultací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8" name="Picture 5" descr="patka_A5_negati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858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 eaLnBrk="1" hangingPunct="1"/>
            <a:r>
              <a:rPr lang="cs-CZ" altLang="cs-CZ" sz="4000" cap="all" dirty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aktivity </a:t>
            </a:r>
            <a:r>
              <a:rPr lang="cs-CZ" altLang="cs-CZ" sz="4000" cap="all" dirty="0" err="1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eurocenter</a:t>
            </a:r>
            <a:endParaRPr lang="en-US" altLang="cs-CZ" sz="4000" cap="all" dirty="0" smtClean="0">
              <a:solidFill>
                <a:srgbClr val="125496"/>
              </a:solidFill>
              <a:latin typeface="JohnSans Text Pro" pitchFamily="50" charset="-18"/>
              <a:cs typeface="Arial" panose="020B0604020202020204" pitchFamily="34" charset="0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33332" y="958956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5" descr="patka_A5_negati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633332" y="1052736"/>
            <a:ext cx="78773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V roce </a:t>
            </a:r>
            <a:r>
              <a:rPr lang="cs-CZ" altLang="cs-CZ" sz="2000" b="1" dirty="0" smtClean="0">
                <a:latin typeface="JohnSans Text Pro" pitchFamily="50" charset="-18"/>
                <a:cs typeface="Arial" panose="020B0604020202020204" pitchFamily="34" charset="0"/>
              </a:rPr>
              <a:t>2016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 uspořádala </a:t>
            </a:r>
            <a:r>
              <a:rPr lang="cs-CZ" altLang="cs-CZ" sz="2000" dirty="0" err="1" smtClean="0">
                <a:latin typeface="JohnSans Text Pro" pitchFamily="50" charset="-18"/>
                <a:cs typeface="Arial" panose="020B0604020202020204" pitchFamily="34" charset="0"/>
              </a:rPr>
              <a:t>Eurocentra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 – zaměstnanci ÚV ČR celkem </a:t>
            </a:r>
            <a:r>
              <a:rPr lang="cs-CZ" altLang="cs-CZ" sz="2000" b="1" dirty="0" smtClean="0">
                <a:latin typeface="JohnSans Text Pro" pitchFamily="50" charset="-18"/>
                <a:cs typeface="Arial" panose="020B0604020202020204" pitchFamily="34" charset="0"/>
              </a:rPr>
              <a:t>1 110 akcí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(veřejných debat, seminářů, přednášek, výstav a soutěží)</a:t>
            </a:r>
          </a:p>
          <a:p>
            <a:pPr marL="342900" indent="-34290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Celkem svými aktivitami oslovili </a:t>
            </a:r>
            <a:r>
              <a:rPr lang="cs-CZ" altLang="cs-CZ" sz="2000" b="1" dirty="0" smtClean="0">
                <a:latin typeface="JohnSans Text Pro" pitchFamily="50" charset="-18"/>
                <a:cs typeface="Arial" panose="020B0604020202020204" pitchFamily="34" charset="0"/>
              </a:rPr>
              <a:t>64 530 osob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(meziročně nárůst o 31%)</a:t>
            </a:r>
          </a:p>
          <a:p>
            <a:pPr marL="342900" indent="-34290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Celostátní projekty:</a:t>
            </a:r>
          </a:p>
          <a:p>
            <a:pPr marL="800100" lvl="1" indent="-34290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Simulace Rady a EP pro studenty SŠ</a:t>
            </a:r>
          </a:p>
          <a:p>
            <a:pPr marL="800100" lvl="1" indent="-34290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Semináře v rámci Národního konventu o EU</a:t>
            </a:r>
          </a:p>
          <a:p>
            <a:pPr marL="800100" lvl="1" indent="-34290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Příprava Čechů na výběrová řízení EPSO</a:t>
            </a:r>
          </a:p>
          <a:p>
            <a:pPr marL="800100" lvl="1" indent="-34290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Dotace pro obce</a:t>
            </a:r>
          </a:p>
          <a:p>
            <a:pPr marL="800100" lvl="1" indent="-34290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Komunitární programy v novém</a:t>
            </a:r>
          </a:p>
          <a:p>
            <a:pPr marL="342900" indent="-342900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>
              <a:latin typeface="JohnSans Text Pro" pitchFamily="50" charset="-1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17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 eaLnBrk="1" hangingPunct="1"/>
            <a:r>
              <a:rPr lang="cs-CZ" altLang="cs-CZ" sz="4000" cap="all" dirty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eurocentra.cz</a:t>
            </a:r>
            <a:endParaRPr lang="en-US" altLang="cs-CZ" sz="4000" cap="all" dirty="0" smtClean="0">
              <a:solidFill>
                <a:srgbClr val="125496"/>
              </a:solidFill>
              <a:latin typeface="JohnSans Text Pro" pitchFamily="50" charset="-18"/>
              <a:cs typeface="Arial" panose="020B0604020202020204" pitchFamily="34" charset="0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11560" y="1124744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755576" y="1484784"/>
            <a:ext cx="7730166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sk-SK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Každé </a:t>
            </a:r>
            <a:r>
              <a:rPr lang="cs-CZ" altLang="cs-CZ" sz="2400" dirty="0" err="1" smtClean="0">
                <a:latin typeface="JohnSans Text Pro" pitchFamily="50" charset="-18"/>
                <a:cs typeface="Arial" panose="020B0604020202020204" pitchFamily="34" charset="0"/>
              </a:rPr>
              <a:t>EC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 má svojí </a:t>
            </a:r>
            <a:r>
              <a:rPr lang="cs-CZ" altLang="cs-CZ" sz="2400" dirty="0" err="1" smtClean="0">
                <a:latin typeface="JohnSans Text Pro" pitchFamily="50" charset="-18"/>
                <a:cs typeface="Arial" panose="020B0604020202020204" pitchFamily="34" charset="0"/>
              </a:rPr>
              <a:t>FB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 stránku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Praha: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871 fanoušků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, Brno</a:t>
            </a: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r>
              <a:rPr lang="cs-CZ" altLang="cs-CZ" sz="2400" dirty="0">
                <a:latin typeface="JohnSans Text Pro" pitchFamily="50" charset="-18"/>
                <a:cs typeface="Arial" panose="020B0604020202020204" pitchFamily="34" charset="0"/>
              </a:rPr>
              <a:t>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   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628,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Ostrava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328,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Plzeň </a:t>
            </a: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r>
              <a:rPr lang="cs-CZ" altLang="cs-CZ" sz="2400" dirty="0">
                <a:latin typeface="JohnSans Text Pro" pitchFamily="50" charset="-18"/>
                <a:cs typeface="Arial" panose="020B0604020202020204" pitchFamily="34" charset="0"/>
              </a:rPr>
              <a:t>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   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319 fanoušků</a:t>
            </a:r>
            <a:endParaRPr lang="sk-SK" altLang="cs-CZ" sz="24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8" name="Picture 5" descr="patka_A5_negati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536" y="4056319"/>
            <a:ext cx="1821732" cy="16806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523" y="1484783"/>
            <a:ext cx="3682004" cy="41167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Obrázo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047" y="3616465"/>
            <a:ext cx="1633697" cy="219499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1414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Euroskop.cz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83568" y="1124744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83568" y="1340768"/>
            <a:ext cx="773016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sz="2600" dirty="0" smtClean="0">
                <a:latin typeface="JohnSans Text Pro" pitchFamily="50" charset="-18"/>
              </a:rPr>
              <a:t>Informační portál o </a:t>
            </a:r>
            <a:r>
              <a:rPr lang="en-US" sz="2600" dirty="0" smtClean="0">
                <a:latin typeface="JohnSans Text Pro" pitchFamily="50" charset="-18"/>
              </a:rPr>
              <a:t>EU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800" dirty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46" y="2149592"/>
            <a:ext cx="5688632" cy="463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1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Euroskop.cz: V číslech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83568" y="1124744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11560" y="1340768"/>
            <a:ext cx="7730166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en-US" sz="2600" dirty="0" smtClean="0">
                <a:latin typeface="JohnSans Text Pro" pitchFamily="50" charset="-18"/>
              </a:rPr>
              <a:t>414</a:t>
            </a:r>
            <a:r>
              <a:rPr lang="cs-CZ" sz="2600" dirty="0" smtClean="0">
                <a:latin typeface="JohnSans Text Pro" pitchFamily="50" charset="-18"/>
              </a:rPr>
              <a:t>.</a:t>
            </a:r>
            <a:r>
              <a:rPr lang="en-US" sz="2600" dirty="0" smtClean="0">
                <a:latin typeface="JohnSans Text Pro" pitchFamily="50" charset="-18"/>
              </a:rPr>
              <a:t>271 </a:t>
            </a:r>
            <a:r>
              <a:rPr lang="cs-CZ" sz="2600" dirty="0" smtClean="0">
                <a:latin typeface="JohnSans Text Pro" pitchFamily="50" charset="-18"/>
              </a:rPr>
              <a:t>reálných uživatelů</a:t>
            </a:r>
            <a:endParaRPr lang="en-US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en-US" sz="2600" dirty="0" smtClean="0">
                <a:latin typeface="JohnSans Text Pro" pitchFamily="50" charset="-18"/>
              </a:rPr>
              <a:t>610.265 </a:t>
            </a:r>
            <a:r>
              <a:rPr lang="cs-CZ" sz="2600" dirty="0" smtClean="0">
                <a:latin typeface="JohnSans Text Pro" pitchFamily="50" charset="-18"/>
              </a:rPr>
              <a:t>návštěv</a:t>
            </a:r>
            <a:r>
              <a:rPr lang="en-US" sz="2600" dirty="0" smtClean="0">
                <a:latin typeface="JohnSans Text Pro" pitchFamily="50" charset="-18"/>
              </a:rPr>
              <a:t>, 1.297.060 </a:t>
            </a:r>
            <a:r>
              <a:rPr lang="cs-CZ" sz="2600" dirty="0" smtClean="0">
                <a:latin typeface="JohnSans Text Pro" pitchFamily="50" charset="-18"/>
              </a:rPr>
              <a:t>zobrazení stránky</a:t>
            </a:r>
            <a:endParaRPr lang="en-US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sz="2600" dirty="0" smtClean="0">
                <a:latin typeface="JohnSans Text Pro" pitchFamily="50" charset="-18"/>
              </a:rPr>
              <a:t>Silná podpora na sociálních sítích</a:t>
            </a:r>
            <a:endParaRPr lang="en-US" sz="2600" dirty="0" smtClean="0">
              <a:latin typeface="JohnSans Text Pro" pitchFamily="50" charset="-18"/>
            </a:endParaRP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en-US" sz="2600" dirty="0" smtClean="0">
                <a:latin typeface="JohnSans Text Pro" pitchFamily="50" charset="-18"/>
              </a:rPr>
              <a:t>Facebook: </a:t>
            </a:r>
            <a:r>
              <a:rPr lang="cs-CZ" sz="2600" dirty="0" smtClean="0">
                <a:latin typeface="JohnSans Text Pro" pitchFamily="50" charset="-18"/>
              </a:rPr>
              <a:t>5.048</a:t>
            </a:r>
            <a:r>
              <a:rPr lang="en-US" sz="2600" dirty="0" smtClean="0">
                <a:latin typeface="JohnSans Text Pro" pitchFamily="50" charset="-18"/>
              </a:rPr>
              <a:t> </a:t>
            </a:r>
            <a:r>
              <a:rPr lang="en-US" sz="2600" dirty="0" smtClean="0">
                <a:latin typeface="JohnSans Text Pro" pitchFamily="50" charset="-18"/>
              </a:rPr>
              <a:t>fan</a:t>
            </a:r>
            <a:r>
              <a:rPr lang="cs-CZ" sz="2600" dirty="0" err="1" smtClean="0">
                <a:latin typeface="JohnSans Text Pro" pitchFamily="50" charset="-18"/>
              </a:rPr>
              <a:t>oušků</a:t>
            </a:r>
            <a:endParaRPr lang="en-US" sz="2600" dirty="0" smtClean="0">
              <a:latin typeface="JohnSans Text Pro" pitchFamily="50" charset="-18"/>
            </a:endParaRP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en-US" sz="2600" dirty="0" smtClean="0">
                <a:latin typeface="JohnSans Text Pro" pitchFamily="50" charset="-18"/>
              </a:rPr>
              <a:t>YouTube </a:t>
            </a:r>
            <a:r>
              <a:rPr lang="cs-CZ" sz="2600" dirty="0" smtClean="0">
                <a:latin typeface="JohnSans Text Pro" pitchFamily="50" charset="-18"/>
              </a:rPr>
              <a:t>kanál</a:t>
            </a:r>
            <a:endParaRPr lang="en-US" sz="2600" dirty="0" smtClean="0">
              <a:latin typeface="JohnSans Text Pro" pitchFamily="50" charset="-18"/>
            </a:endParaRP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en-US" sz="2600" dirty="0" smtClean="0">
                <a:latin typeface="JohnSans Text Pro" pitchFamily="50" charset="-18"/>
              </a:rPr>
              <a:t>Twitter: </a:t>
            </a:r>
            <a:r>
              <a:rPr lang="cs-CZ" sz="2600" dirty="0" smtClean="0">
                <a:latin typeface="JohnSans Text Pro" pitchFamily="50" charset="-18"/>
              </a:rPr>
              <a:t>2.021</a:t>
            </a:r>
            <a:r>
              <a:rPr lang="en-US" sz="2600" dirty="0" smtClean="0">
                <a:latin typeface="JohnSans Text Pro" pitchFamily="50" charset="-18"/>
              </a:rPr>
              <a:t> </a:t>
            </a:r>
            <a:r>
              <a:rPr lang="cs-CZ" sz="2600" dirty="0" smtClean="0">
                <a:latin typeface="JohnSans Text Pro" pitchFamily="50" charset="-18"/>
              </a:rPr>
              <a:t>sledujících</a:t>
            </a:r>
            <a:endParaRPr lang="en-US" sz="2600" dirty="0" smtClean="0">
              <a:latin typeface="JohnSans Text Pro" pitchFamily="50" charset="-18"/>
            </a:endParaRPr>
          </a:p>
          <a:p>
            <a:pPr lvl="1" indent="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cs-CZ" dirty="0" smtClean="0">
              <a:latin typeface="JohnSans Text Pro" pitchFamily="50" charset="-18"/>
            </a:endParaRP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800" dirty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6" name="Picture 5" descr="patka_A5_negati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734" y="3575517"/>
            <a:ext cx="574006" cy="43204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068960"/>
            <a:ext cx="398195" cy="39819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997" y="4131393"/>
            <a:ext cx="358838" cy="358838"/>
          </a:xfrm>
          <a:prstGeom prst="rect">
            <a:avLst/>
          </a:prstGeom>
        </p:spPr>
      </p:pic>
      <p:pic>
        <p:nvPicPr>
          <p:cNvPr id="11" name="Obrázok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864" y="3578536"/>
            <a:ext cx="2610327" cy="12648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336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/>
            <a:r>
              <a:rPr lang="cs-CZ" altLang="cs-CZ" sz="4000" cap="all" dirty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Euroskop.cz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83568" y="1124744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83568" y="1245240"/>
            <a:ext cx="773016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chemeClr val="bg1">
                  <a:lumMod val="50000"/>
                </a:schemeClr>
              </a:buClr>
              <a:defRPr/>
            </a:pPr>
            <a:r>
              <a:rPr lang="cs-CZ" sz="2600" dirty="0" smtClean="0">
                <a:latin typeface="JohnSans Text Pro" pitchFamily="50" charset="-18"/>
              </a:rPr>
              <a:t>    </a:t>
            </a:r>
            <a:r>
              <a:rPr lang="cs-CZ" sz="2600" dirty="0" smtClean="0">
                <a:latin typeface="JohnSans Text Pro" pitchFamily="50" charset="-18"/>
              </a:rPr>
              <a:t>Facebook.com/</a:t>
            </a:r>
            <a:r>
              <a:rPr lang="cs-CZ" sz="2600" dirty="0" err="1" smtClean="0">
                <a:latin typeface="JohnSans Text Pro" pitchFamily="50" charset="-18"/>
              </a:rPr>
              <a:t>EuroskopCZ</a:t>
            </a:r>
            <a:endParaRPr lang="cs-CZ" sz="2600" dirty="0">
              <a:latin typeface="JohnSans Text Pro" pitchFamily="50" charset="-18"/>
            </a:endParaRPr>
          </a:p>
          <a:p>
            <a:pPr eaLnBrk="1" hangingPunct="1">
              <a:buClr>
                <a:schemeClr val="bg1">
                  <a:lumMod val="50000"/>
                </a:schemeClr>
              </a:buClr>
              <a:defRPr/>
            </a:pPr>
            <a:r>
              <a:rPr lang="cs-CZ" sz="2600" dirty="0" smtClean="0">
                <a:latin typeface="JohnSans Text Pro" pitchFamily="50" charset="-18"/>
              </a:rPr>
              <a:t>  </a:t>
            </a: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cs-CZ" altLang="cs-CZ" sz="2800" dirty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10" name="Obrázo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98" y="1906959"/>
            <a:ext cx="4651406" cy="41488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1" y="1340768"/>
            <a:ext cx="287699" cy="287699"/>
          </a:xfrm>
          <a:prstGeom prst="rect">
            <a:avLst/>
          </a:prstGeom>
        </p:spPr>
      </p:pic>
      <p:pic>
        <p:nvPicPr>
          <p:cNvPr id="11" name="Obrázo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742" y="2710258"/>
            <a:ext cx="2828037" cy="172685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5979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Eurofon 800 200 200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83568" y="1124744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11560" y="1340768"/>
            <a:ext cx="7730166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indent="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cs-CZ" dirty="0" smtClean="0">
              <a:latin typeface="JohnSans Text Pro" pitchFamily="50" charset="-18"/>
            </a:endParaRP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800" dirty="0">
              <a:latin typeface="JohnSans Text Pro" pitchFamily="50" charset="-18"/>
              <a:cs typeface="Arial" panose="020B0604020202020204" pitchFamily="34" charset="0"/>
            </a:endParaRPr>
          </a:p>
        </p:txBody>
      </p:sp>
      <p:sp>
        <p:nvSpPr>
          <p:cNvPr id="7" name="TextovéPole 5"/>
          <p:cNvSpPr txBox="1">
            <a:spLocks noChangeArrowheads="1"/>
          </p:cNvSpPr>
          <p:nvPr/>
        </p:nvSpPr>
        <p:spPr bwMode="auto">
          <a:xfrm>
            <a:off x="611560" y="1412776"/>
            <a:ext cx="7730166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sz="2600" dirty="0" smtClean="0">
                <a:latin typeface="JohnSans Text Pro" pitchFamily="50" charset="-18"/>
              </a:rPr>
              <a:t>Bezplatná informační linka o EU a evropských fondech</a:t>
            </a:r>
            <a:endParaRPr lang="en-US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sz="2600" dirty="0" smtClean="0">
                <a:latin typeface="JohnSans Text Pro" pitchFamily="50" charset="-18"/>
              </a:rPr>
              <a:t>Spolupráce s Ministerstvem pro místní rozvoj</a:t>
            </a:r>
            <a:endParaRPr lang="en-US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sz="2600" dirty="0" smtClean="0">
                <a:latin typeface="JohnSans Text Pro" pitchFamily="50" charset="-18"/>
              </a:rPr>
              <a:t>Nejčastější otázky o fondech EU, informačních zdrojích, cestování, základních údajích o EU, institucích a politikách</a:t>
            </a:r>
            <a:endParaRPr lang="en-US" sz="2600" dirty="0" smtClean="0">
              <a:latin typeface="JohnSans Text Pro" pitchFamily="50" charset="-18"/>
            </a:endParaRPr>
          </a:p>
          <a:p>
            <a:pPr lvl="1" indent="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cs-CZ" dirty="0" smtClean="0">
              <a:latin typeface="JohnSans Text Pro" pitchFamily="50" charset="-18"/>
            </a:endParaRP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sz="2600" dirty="0" smtClean="0">
              <a:latin typeface="JohnSans Text Pro" pitchFamily="50" charset="-18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800" dirty="0">
              <a:latin typeface="JohnSans Text Pro" pitchFamily="50" charset="-1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97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2319015"/>
            <a:ext cx="8640960" cy="1470025"/>
          </a:xfrm>
        </p:spPr>
        <p:txBody>
          <a:bodyPr>
            <a:normAutofit/>
          </a:bodyPr>
          <a:lstStyle/>
          <a:p>
            <a:r>
              <a:rPr 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Národní konvent </a:t>
            </a:r>
            <a:br>
              <a:rPr 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</a:br>
            <a:r>
              <a:rPr 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o evropské Unii</a:t>
            </a:r>
            <a:endParaRPr lang="cs-CZ" sz="4000" cap="all" noProof="0">
              <a:solidFill>
                <a:srgbClr val="125496"/>
              </a:solidFill>
              <a:latin typeface="JohnSans Text Pro" pitchFamily="50" charset="-18"/>
              <a:cs typeface="Arial" panose="020B06040202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2304256"/>
          </a:xfrm>
        </p:spPr>
        <p:txBody>
          <a:bodyPr>
            <a:normAutofit/>
          </a:bodyPr>
          <a:lstStyle/>
          <a:p>
            <a:r>
              <a:rPr lang="cs-CZ" sz="3600" cap="all" noProof="0" smtClean="0">
                <a:latin typeface="JohnSans Text Pro" pitchFamily="50" charset="-18"/>
                <a:cs typeface="Arial" panose="020B0604020202020204" pitchFamily="34" charset="0"/>
              </a:rPr>
              <a:t>Otevřená diskuze o evropě</a:t>
            </a: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48680"/>
            <a:ext cx="3892323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3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 eaLnBrk="1" hangingPunct="1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Základní informace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33332" y="958956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58259" y="1052736"/>
            <a:ext cx="7730166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Cíl: </a:t>
            </a:r>
            <a:r>
              <a:rPr lang="cs-CZ" altLang="cs-CZ" sz="2000" dirty="0" smtClean="0">
                <a:solidFill>
                  <a:schemeClr val="tx2"/>
                </a:solidFill>
                <a:latin typeface="JohnSans Text Pro" pitchFamily="50" charset="-18"/>
                <a:cs typeface="Arial" panose="020B0604020202020204" pitchFamily="34" charset="0"/>
              </a:rPr>
              <a:t>Vytvořit </a:t>
            </a:r>
            <a:r>
              <a:rPr lang="cs-CZ" altLang="cs-CZ" sz="2000" dirty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novou diskuzní platformu, která představuje stálé místo pro </a:t>
            </a:r>
            <a:r>
              <a:rPr lang="cs-CZ" altLang="cs-CZ" sz="2000" dirty="0" smtClean="0">
                <a:solidFill>
                  <a:schemeClr val="tx2"/>
                </a:solidFill>
                <a:latin typeface="JohnSans Text Pro" pitchFamily="50" charset="-18"/>
                <a:cs typeface="Arial" panose="020B0604020202020204" pitchFamily="34" charset="0"/>
              </a:rPr>
              <a:t>debatu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o evropských otázkách v České republice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Doporučení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Konventu jsou </a:t>
            </a:r>
            <a:r>
              <a:rPr lang="cs-CZ" altLang="cs-CZ" sz="2000" dirty="0" smtClean="0">
                <a:solidFill>
                  <a:schemeClr val="tx2"/>
                </a:solidFill>
                <a:latin typeface="JohnSans Text Pro" pitchFamily="50" charset="-18"/>
                <a:cs typeface="Arial" panose="020B0604020202020204" pitchFamily="34" charset="0"/>
              </a:rPr>
              <a:t>pravidelně předávána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vládě a sociálním partnerům</a:t>
            </a:r>
            <a:endParaRPr lang="cs-CZ" altLang="cs-CZ" sz="2000" dirty="0" smtClean="0">
              <a:solidFill>
                <a:srgbClr val="FF0000"/>
              </a:solidFill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Projekt je koordinován </a:t>
            </a:r>
            <a:r>
              <a:rPr lang="cs-CZ" altLang="cs-CZ" sz="2000" dirty="0" smtClean="0">
                <a:solidFill>
                  <a:schemeClr val="tx2"/>
                </a:solidFill>
                <a:latin typeface="JohnSans Text Pro" pitchFamily="50" charset="-18"/>
                <a:cs typeface="Arial" panose="020B0604020202020204" pitchFamily="34" charset="0"/>
              </a:rPr>
              <a:t>Úřadem vlády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České republiky</a:t>
            </a:r>
          </a:p>
          <a:p>
            <a:pPr marL="342900" indent="-342900" algn="just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Inspirace: EU/Slovensko + návrhy českých neziskových organizací + záměr vlády zesílit dialog o evropských otázkách se zainteresovanými subjekty, experty a širokou veřejností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Kulaté stoly, konference, workshopy</a:t>
            </a:r>
            <a:endParaRPr lang="cs-CZ" altLang="cs-CZ" sz="2000" dirty="0">
              <a:solidFill>
                <a:srgbClr val="324C96"/>
              </a:solidFill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Regionální debaty</a:t>
            </a:r>
            <a:endParaRPr lang="cs-CZ" altLang="cs-CZ" sz="2000" dirty="0">
              <a:solidFill>
                <a:srgbClr val="324C96"/>
              </a:solidFill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err="1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Twitter</a:t>
            </a:r>
            <a:r>
              <a:rPr lang="cs-CZ" altLang="cs-CZ" sz="2000" dirty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, </a:t>
            </a:r>
            <a:r>
              <a:rPr lang="cs-CZ" altLang="cs-CZ" sz="2000" dirty="0" err="1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Facebook</a:t>
            </a:r>
            <a:r>
              <a:rPr lang="cs-CZ" altLang="cs-CZ" sz="2000" dirty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, </a:t>
            </a:r>
            <a:r>
              <a:rPr lang="cs-CZ" altLang="cs-CZ" sz="2000" dirty="0" err="1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YouTube</a:t>
            </a: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algn="just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110" y="4797152"/>
            <a:ext cx="2191481" cy="173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2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přehled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11560" y="908720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58259" y="1052736"/>
            <a:ext cx="7730166" cy="6401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Úřad vlády, Odbor komunikace o evropských záležitostech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Integrovaný informační systém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Národní konvent o EU</a:t>
            </a: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            </a:t>
            </a: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7" name="Picture 5" descr="patka_A5_negati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92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 eaLnBrk="1" hangingPunct="1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Organizace a partneři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33332" y="958956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58259" y="1052736"/>
            <a:ext cx="7730166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Koordinační rada</a:t>
            </a:r>
            <a:r>
              <a:rPr lang="en-US" altLang="cs-CZ" sz="2000" dirty="0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:</a:t>
            </a:r>
            <a:endParaRPr lang="cs-CZ" altLang="cs-CZ" sz="2000" dirty="0" smtClean="0">
              <a:solidFill>
                <a:srgbClr val="324C96"/>
              </a:solidFill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algn="just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r>
              <a:rPr lang="cs-CZ" altLang="cs-CZ" sz="2000" dirty="0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	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- </a:t>
            </a:r>
            <a:r>
              <a:rPr lang="cs-CZ" altLang="cs-CZ" sz="2000" i="1" dirty="0" smtClean="0">
                <a:latin typeface="JohnSans Text Pro" pitchFamily="50" charset="-18"/>
                <a:cs typeface="Arial" panose="020B0604020202020204" pitchFamily="34" charset="0"/>
              </a:rPr>
              <a:t>Státní instituce 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(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Úřad vlády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,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Ministerstvo zahraničních věcí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,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	výbory obou komor Parlamentu pro evropské záležitosti)</a:t>
            </a:r>
            <a:endParaRPr lang="en-US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     </a:t>
            </a:r>
            <a:r>
              <a:rPr lang="cs-CZ" altLang="cs-CZ" sz="2000" dirty="0">
                <a:latin typeface="JohnSans Text Pro" pitchFamily="50" charset="-18"/>
                <a:cs typeface="Arial" panose="020B0604020202020204" pitchFamily="34" charset="0"/>
              </a:rPr>
              <a:t>- </a:t>
            </a:r>
            <a:r>
              <a:rPr lang="en-US" altLang="cs-CZ" sz="2000" i="1" dirty="0" smtClean="0">
                <a:latin typeface="JohnSans Text Pro" pitchFamily="50" charset="-18"/>
                <a:cs typeface="Arial" panose="020B0604020202020204" pitchFamily="34" charset="0"/>
              </a:rPr>
              <a:t>Think-tank</a:t>
            </a:r>
            <a:r>
              <a:rPr lang="cs-CZ" altLang="cs-CZ" sz="2000" i="1" dirty="0" smtClean="0">
                <a:latin typeface="JohnSans Text Pro" pitchFamily="50" charset="-18"/>
                <a:cs typeface="Arial" panose="020B0604020202020204" pitchFamily="34" charset="0"/>
              </a:rPr>
              <a:t>y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: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Institut pro evropskou politiku 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EUROPEUM,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	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E</a:t>
            </a:r>
            <a:r>
              <a:rPr lang="cs-CZ" altLang="cs-CZ" sz="2000" dirty="0" err="1" smtClean="0">
                <a:latin typeface="JohnSans Text Pro" pitchFamily="50" charset="-18"/>
                <a:cs typeface="Arial" panose="020B0604020202020204" pitchFamily="34" charset="0"/>
              </a:rPr>
              <a:t>vropské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 hodnoty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,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Ústav mezinárodních vztahů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, </a:t>
            </a:r>
            <a:r>
              <a:rPr lang="en-US" altLang="cs-CZ" sz="2000" dirty="0" err="1" smtClean="0">
                <a:latin typeface="JohnSans Text Pro" pitchFamily="50" charset="-18"/>
                <a:cs typeface="Arial" panose="020B0604020202020204" pitchFamily="34" charset="0"/>
              </a:rPr>
              <a:t>Glopolis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,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	Asociace pro mezinárodní otázky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,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Centrum pro demokracii 	a kulturu</a:t>
            </a:r>
            <a:endParaRPr lang="en-US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    - </a:t>
            </a:r>
            <a:r>
              <a:rPr lang="cs-CZ" altLang="cs-CZ" sz="2000" i="1" dirty="0" smtClean="0">
                <a:latin typeface="JohnSans Text Pro" pitchFamily="50" charset="-18"/>
                <a:cs typeface="Arial" panose="020B0604020202020204" pitchFamily="34" charset="0"/>
              </a:rPr>
              <a:t>Sociální partneři</a:t>
            </a:r>
            <a:r>
              <a:rPr lang="en-US" altLang="cs-CZ" sz="2000" i="1" dirty="0" smtClean="0">
                <a:latin typeface="JohnSans Text Pro" pitchFamily="50" charset="-18"/>
                <a:cs typeface="Arial" panose="020B0604020202020204" pitchFamily="34" charset="0"/>
              </a:rPr>
              <a:t> </a:t>
            </a:r>
            <a:r>
              <a:rPr lang="cs-CZ" altLang="cs-CZ" sz="2000" i="1" dirty="0" smtClean="0">
                <a:latin typeface="JohnSans Text Pro" pitchFamily="50" charset="-18"/>
                <a:cs typeface="Arial" panose="020B0604020202020204" pitchFamily="34" charset="0"/>
              </a:rPr>
              <a:t> 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– </a:t>
            </a:r>
            <a:r>
              <a:rPr lang="cs-CZ" sz="2000" dirty="0" smtClean="0"/>
              <a:t>Českomoravská konfederace odborových 	svazů, Svaz průmyslu a dopravy ČR, Hospodářská 	komora ČR</a:t>
            </a:r>
          </a:p>
          <a:p>
            <a:pPr algn="just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en-US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Předseda koordinační rady</a:t>
            </a:r>
            <a:r>
              <a:rPr lang="en-US" altLang="cs-CZ" sz="2000" dirty="0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 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– </a:t>
            </a: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Státní tajemník pro evropské záležitosti</a:t>
            </a:r>
            <a:endParaRPr lang="en-US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4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 eaLnBrk="1" hangingPunct="1"/>
            <a:r>
              <a:rPr lang="cs-CZ" altLang="cs-CZ" sz="4000" cap="all" noProof="0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Témata na 2. polovinu 2017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33332" y="958956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44458" y="1340768"/>
            <a:ext cx="7730166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600" dirty="0" smtClean="0">
                <a:latin typeface="JohnSans Text Pro" pitchFamily="50" charset="-18"/>
                <a:cs typeface="Arial" panose="020B0604020202020204" pitchFamily="34" charset="0"/>
              </a:rPr>
              <a:t>Víceletý finanční rámec po roce 2020 a budoucnost kohezní politiky</a:t>
            </a:r>
            <a:endParaRPr lang="cs-CZ" altLang="cs-CZ" sz="26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600" dirty="0" smtClean="0">
                <a:latin typeface="JohnSans Text Pro" pitchFamily="50" charset="-18"/>
                <a:cs typeface="Arial" panose="020B0604020202020204" pitchFamily="34" charset="0"/>
              </a:rPr>
              <a:t>Budoucnost eurozóny a Česká republika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600" dirty="0" smtClean="0">
                <a:latin typeface="JohnSans Text Pro" pitchFamily="50" charset="-18"/>
                <a:cs typeface="Arial" panose="020B0604020202020204" pitchFamily="34" charset="0"/>
              </a:rPr>
              <a:t>Přínosy a rizika globalizace pro ČR a EU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6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9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 eaLnBrk="1" hangingPunct="1"/>
            <a:r>
              <a:rPr lang="cs-CZ" altLang="cs-CZ" sz="4000" cap="all" noProof="0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Propagace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33332" y="958956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58259" y="1052736"/>
            <a:ext cx="7730166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200" dirty="0" smtClean="0">
                <a:latin typeface="JohnSans Text Pro" pitchFamily="50" charset="-18"/>
                <a:cs typeface="Arial" panose="020B0604020202020204" pitchFamily="34" charset="0"/>
              </a:rPr>
              <a:t>Web</a:t>
            </a:r>
            <a:r>
              <a:rPr lang="sk-SK" altLang="cs-CZ" sz="2200" dirty="0" smtClean="0">
                <a:latin typeface="JohnSans Text Pro" pitchFamily="50" charset="-18"/>
                <a:cs typeface="Arial" panose="020B0604020202020204" pitchFamily="34" charset="0"/>
              </a:rPr>
              <a:t>: </a:t>
            </a:r>
            <a:r>
              <a:rPr lang="sk-SK" altLang="cs-CZ" sz="2200" dirty="0" smtClean="0">
                <a:solidFill>
                  <a:srgbClr val="324C96"/>
                </a:solidFill>
                <a:latin typeface="JohnSans Text Pro" pitchFamily="50" charset="-18"/>
                <a:cs typeface="Arial" panose="020B0604020202020204" pitchFamily="34" charset="0"/>
              </a:rPr>
              <a:t>www.narodnikonvent.eu</a:t>
            </a:r>
            <a:endParaRPr lang="cs-CZ" altLang="cs-CZ" sz="22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200" dirty="0" err="1" smtClean="0">
                <a:latin typeface="JohnSans Text Pro" pitchFamily="50" charset="-18"/>
                <a:cs typeface="Arial" panose="020B0604020202020204" pitchFamily="34" charset="0"/>
              </a:rPr>
              <a:t>Twitter</a:t>
            </a:r>
            <a:r>
              <a:rPr lang="cs-CZ" altLang="cs-CZ" sz="2200" dirty="0" smtClean="0">
                <a:latin typeface="JohnSans Text Pro" pitchFamily="50" charset="-18"/>
                <a:cs typeface="Arial" panose="020B0604020202020204" pitchFamily="34" charset="0"/>
              </a:rPr>
              <a:t>: </a:t>
            </a:r>
            <a:r>
              <a:rPr lang="cs-CZ" altLang="cs-CZ" sz="2200" dirty="0" smtClean="0">
                <a:latin typeface="JohnSans Text Pro" pitchFamily="50" charset="-18"/>
                <a:cs typeface="Arial" panose="020B0604020202020204" pitchFamily="34" charset="0"/>
              </a:rPr>
              <a:t>1.043 sledujících</a:t>
            </a:r>
            <a:r>
              <a:rPr lang="cs-CZ" altLang="cs-CZ" sz="2200" dirty="0" smtClean="0">
                <a:latin typeface="JohnSans Text Pro" pitchFamily="50" charset="-18"/>
                <a:cs typeface="Arial" panose="020B0604020202020204" pitchFamily="34" charset="0"/>
              </a:rPr>
              <a:t>, </a:t>
            </a:r>
            <a:r>
              <a:rPr lang="cs-CZ" altLang="cs-CZ" sz="2200" dirty="0" smtClean="0">
                <a:latin typeface="JohnSans Text Pro" pitchFamily="50" charset="-18"/>
                <a:cs typeface="Arial" panose="020B0604020202020204" pitchFamily="34" charset="0"/>
              </a:rPr>
              <a:t>1.359 </a:t>
            </a:r>
            <a:r>
              <a:rPr lang="cs-CZ" altLang="cs-CZ" sz="2200" dirty="0" err="1" smtClean="0">
                <a:latin typeface="JohnSans Text Pro" pitchFamily="50" charset="-18"/>
                <a:cs typeface="Arial" panose="020B0604020202020204" pitchFamily="34" charset="0"/>
              </a:rPr>
              <a:t>tweetů</a:t>
            </a:r>
            <a:endParaRPr lang="cs-CZ" altLang="cs-CZ" sz="22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200" dirty="0" err="1" smtClean="0">
                <a:latin typeface="JohnSans Text Pro" pitchFamily="50" charset="-18"/>
                <a:cs typeface="Arial" panose="020B0604020202020204" pitchFamily="34" charset="0"/>
              </a:rPr>
              <a:t>Facebook</a:t>
            </a:r>
            <a:r>
              <a:rPr lang="cs-CZ" altLang="cs-CZ" sz="2200" dirty="0" smtClean="0">
                <a:latin typeface="JohnSans Text Pro" pitchFamily="50" charset="-18"/>
                <a:cs typeface="Arial" panose="020B0604020202020204" pitchFamily="34" charset="0"/>
              </a:rPr>
              <a:t>: </a:t>
            </a:r>
            <a:r>
              <a:rPr lang="cs-CZ" altLang="cs-CZ" sz="2200" dirty="0" smtClean="0">
                <a:latin typeface="JohnSans Text Pro" pitchFamily="50" charset="-18"/>
                <a:cs typeface="Arial" panose="020B0604020202020204" pitchFamily="34" charset="0"/>
              </a:rPr>
              <a:t>351 sledujících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200" dirty="0" smtClean="0">
                <a:latin typeface="JohnSans Text Pro" pitchFamily="50" charset="-18"/>
                <a:cs typeface="Arial" panose="020B0604020202020204" pitchFamily="34" charset="0"/>
              </a:rPr>
              <a:t>Nově: </a:t>
            </a:r>
            <a:r>
              <a:rPr lang="cs-CZ" altLang="cs-CZ" sz="2200" dirty="0" err="1" smtClean="0">
                <a:latin typeface="JohnSans Text Pro" pitchFamily="50" charset="-18"/>
                <a:cs typeface="Arial" panose="020B0604020202020204" pitchFamily="34" charset="0"/>
              </a:rPr>
              <a:t>Instagram</a:t>
            </a:r>
            <a:r>
              <a:rPr lang="cs-CZ" altLang="cs-CZ" sz="2200" dirty="0" smtClean="0">
                <a:latin typeface="JohnSans Text Pro" pitchFamily="50" charset="-18"/>
                <a:cs typeface="Arial" panose="020B0604020202020204" pitchFamily="34" charset="0"/>
              </a:rPr>
              <a:t> – 56 sledujících </a:t>
            </a:r>
            <a:endParaRPr lang="sk-SK" altLang="cs-CZ" sz="2200" dirty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algn="just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268760"/>
            <a:ext cx="2687056" cy="21134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94" y="3284984"/>
            <a:ext cx="5298179" cy="26635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487" y="3631950"/>
            <a:ext cx="3498753" cy="31090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450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 txBox="1">
            <a:spLocks/>
          </p:cNvSpPr>
          <p:nvPr/>
        </p:nvSpPr>
        <p:spPr>
          <a:xfrm>
            <a:off x="611560" y="1988840"/>
            <a:ext cx="8229600" cy="308580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4400" cap="all" dirty="0" smtClean="0">
                <a:solidFill>
                  <a:srgbClr val="125496"/>
                </a:solidFill>
                <a:latin typeface="JohnSans Text Pro" pitchFamily="50" charset="-18"/>
                <a:ea typeface="+mj-ea"/>
                <a:cs typeface="Arial" panose="020B0604020202020204" pitchFamily="34" charset="0"/>
              </a:rPr>
              <a:t>Děkujeme za </a:t>
            </a:r>
            <a:r>
              <a:rPr lang="cs-CZ" sz="4400" cap="all" dirty="0" smtClean="0">
                <a:solidFill>
                  <a:srgbClr val="324C96"/>
                </a:solidFill>
                <a:latin typeface="JohnSans Text Pro" pitchFamily="50" charset="-18"/>
                <a:ea typeface="+mj-ea"/>
                <a:cs typeface="Arial" panose="020B0604020202020204" pitchFamily="34" charset="0"/>
              </a:rPr>
              <a:t>vaši</a:t>
            </a:r>
            <a:r>
              <a:rPr lang="cs-CZ" sz="4400" cap="all" dirty="0" smtClean="0">
                <a:solidFill>
                  <a:srgbClr val="125496"/>
                </a:solidFill>
                <a:latin typeface="JohnSans Text Pro" pitchFamily="50" charset="-18"/>
                <a:ea typeface="+mj-ea"/>
                <a:cs typeface="Arial" panose="020B0604020202020204" pitchFamily="34" charset="0"/>
              </a:rPr>
              <a:t> pozornost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cs-CZ" sz="4400" cap="all" dirty="0" smtClean="0">
                <a:solidFill>
                  <a:srgbClr val="125496"/>
                </a:solidFill>
                <a:latin typeface="JohnSans Text Pro" pitchFamily="50" charset="-18"/>
                <a:ea typeface="+mj-ea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cs-CZ" sz="4400" cap="all" dirty="0">
              <a:solidFill>
                <a:srgbClr val="125496"/>
              </a:solidFill>
              <a:latin typeface="JohnSans Text Pro" pitchFamily="50" charset="-18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cs-CZ" altLang="cs-CZ" sz="2800" b="1" cap="all" dirty="0">
                <a:solidFill>
                  <a:schemeClr val="bg1">
                    <a:lumMod val="50000"/>
                  </a:schemeClr>
                </a:solidFill>
                <a:latin typeface="JohnSans Text Pro" pitchFamily="50" charset="-18"/>
                <a:cs typeface="Arial" panose="020B0604020202020204" pitchFamily="34" charset="0"/>
              </a:rPr>
              <a:t>Igor </a:t>
            </a:r>
            <a:r>
              <a:rPr lang="cs-CZ" altLang="cs-CZ" sz="2800" b="1" cap="all" dirty="0" err="1">
                <a:solidFill>
                  <a:schemeClr val="bg1">
                    <a:lumMod val="50000"/>
                  </a:schemeClr>
                </a:solidFill>
                <a:latin typeface="JohnSans Text Pro" pitchFamily="50" charset="-18"/>
                <a:cs typeface="Arial" panose="020B0604020202020204" pitchFamily="34" charset="0"/>
              </a:rPr>
              <a:t>Blahušiak</a:t>
            </a:r>
            <a:r>
              <a:rPr lang="cs-CZ" altLang="cs-CZ" sz="2800" cap="all" dirty="0">
                <a:solidFill>
                  <a:schemeClr val="bg1">
                    <a:lumMod val="50000"/>
                  </a:schemeClr>
                </a:solidFill>
                <a:latin typeface="JohnSans Text Pro" pitchFamily="50" charset="-18"/>
                <a:cs typeface="Arial" panose="020B0604020202020204" pitchFamily="34" charset="0"/>
              </a:rPr>
              <a:t>          blahusiak.igor@vlada.cz</a:t>
            </a:r>
            <a:endParaRPr lang="sk-SK" sz="28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sz="50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sz="50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352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Mise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11560" y="908720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58259" y="1052736"/>
            <a:ext cx="7730166" cy="683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Poskytovat přesné a aktuální informace o EU české veřejnosti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Spolupracovat s partnery na úrovni EU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Poskytovat služby Národního kontaktního místa programu Evropa pro občany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            </a:t>
            </a: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7" name="Picture 5" descr="patka_A5_negati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48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2964" t="19687" r="21693" b="6486"/>
          <a:stretch>
            <a:fillRect/>
          </a:stretch>
        </p:blipFill>
        <p:spPr bwMode="auto">
          <a:xfrm>
            <a:off x="1115616" y="1268760"/>
            <a:ext cx="72008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Organizační Struktura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11560" y="1124744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61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východiska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33332" y="908720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598905" y="1084157"/>
            <a:ext cx="7730166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základ</a:t>
            </a:r>
            <a:r>
              <a:rPr lang="en-US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: </a:t>
            </a:r>
            <a:r>
              <a:rPr lang="cs-CZ" altLang="cs-CZ" sz="2400" b="1" dirty="0" smtClean="0">
                <a:latin typeface="JohnSans Text Pro" pitchFamily="50" charset="-18"/>
                <a:cs typeface="Arial" panose="020B0604020202020204" pitchFamily="34" charset="0"/>
              </a:rPr>
              <a:t>komunikační strategie</a:t>
            </a:r>
            <a:endParaRPr lang="en-US" altLang="cs-CZ" sz="2400" b="1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Komunikační priority jsou určovány na základě sociologických průzkumů 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2 základní </a:t>
            </a:r>
            <a:r>
              <a:rPr lang="cs-CZ" altLang="cs-CZ" sz="2400" b="1" dirty="0" smtClean="0">
                <a:latin typeface="JohnSans Text Pro" pitchFamily="50" charset="-18"/>
                <a:cs typeface="Arial" panose="020B0604020202020204" pitchFamily="34" charset="0"/>
              </a:rPr>
              <a:t>cíle</a:t>
            </a:r>
            <a:r>
              <a:rPr lang="en-US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:</a:t>
            </a: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400" b="1" dirty="0" smtClean="0">
                <a:latin typeface="JohnSans Text Pro" pitchFamily="50" charset="-18"/>
                <a:cs typeface="Arial" panose="020B0604020202020204" pitchFamily="34" charset="0"/>
              </a:rPr>
              <a:t>Vysvětlovat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fungování EU</a:t>
            </a:r>
            <a:r>
              <a:rPr lang="en-US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 –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nástroje</a:t>
            </a:r>
            <a:r>
              <a:rPr lang="en-US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: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Integrovaný informační systém</a:t>
            </a:r>
            <a:r>
              <a:rPr lang="en-US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: </a:t>
            </a:r>
            <a:r>
              <a:rPr lang="en-US" altLang="cs-CZ" sz="2400" dirty="0" err="1" smtClean="0">
                <a:latin typeface="JohnSans Text Pro" pitchFamily="50" charset="-18"/>
                <a:cs typeface="Arial" panose="020B0604020202020204" pitchFamily="34" charset="0"/>
              </a:rPr>
              <a:t>Eurocentra</a:t>
            </a:r>
            <a:r>
              <a:rPr lang="en-US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, </a:t>
            </a:r>
            <a:r>
              <a:rPr lang="en-US" altLang="cs-CZ" sz="2400" dirty="0" err="1" smtClean="0">
                <a:latin typeface="JohnSans Text Pro" pitchFamily="50" charset="-18"/>
                <a:cs typeface="Arial" panose="020B0604020202020204" pitchFamily="34" charset="0"/>
              </a:rPr>
              <a:t>Euroskop</a:t>
            </a:r>
            <a:r>
              <a:rPr lang="en-US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, </a:t>
            </a:r>
            <a:r>
              <a:rPr lang="en-US" altLang="cs-CZ" sz="2400" dirty="0" err="1" smtClean="0">
                <a:latin typeface="JohnSans Text Pro" pitchFamily="50" charset="-18"/>
                <a:cs typeface="Arial" panose="020B0604020202020204" pitchFamily="34" charset="0"/>
              </a:rPr>
              <a:t>Eurofon</a:t>
            </a:r>
            <a:endParaRPr lang="en-US" altLang="cs-CZ" sz="24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400" b="1" dirty="0" smtClean="0">
                <a:latin typeface="JohnSans Text Pro" pitchFamily="50" charset="-18"/>
                <a:cs typeface="Arial" panose="020B0604020202020204" pitchFamily="34" charset="0"/>
              </a:rPr>
              <a:t>Zapojovat 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občany do diskuze o EU – nástroj: Národní konvent o EU</a:t>
            </a:r>
            <a:endParaRPr lang="en-US" altLang="cs-CZ" sz="24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Každoroční aktualizace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en-US" altLang="cs-CZ" sz="24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6" name="Picture 5" descr="patka_A5_negati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983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Komunikační priority 2017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11560" y="908720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467544" y="957389"/>
            <a:ext cx="8676456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en-US" altLang="cs-CZ" sz="2400" b="1" dirty="0" smtClean="0">
                <a:latin typeface="JohnSans Text Pro" pitchFamily="50" charset="-18"/>
                <a:cs typeface="Arial" panose="020B0604020202020204" pitchFamily="34" charset="0"/>
              </a:rPr>
              <a:t>M</a:t>
            </a:r>
            <a:r>
              <a:rPr lang="cs-CZ" altLang="cs-CZ" sz="2400" b="1" dirty="0" err="1" smtClean="0">
                <a:latin typeface="JohnSans Text Pro" pitchFamily="50" charset="-18"/>
                <a:cs typeface="Arial" panose="020B0604020202020204" pitchFamily="34" charset="0"/>
              </a:rPr>
              <a:t>igrace</a:t>
            </a:r>
            <a:r>
              <a:rPr lang="cs-CZ" altLang="cs-CZ" sz="2400" b="1" dirty="0" smtClean="0">
                <a:latin typeface="JohnSans Text Pro" pitchFamily="50" charset="-18"/>
                <a:cs typeface="Arial" panose="020B0604020202020204" pitchFamily="34" charset="0"/>
              </a:rPr>
              <a:t> do EU</a:t>
            </a:r>
            <a:r>
              <a:rPr lang="cs-CZ" altLang="cs-CZ" sz="2400" dirty="0" smtClean="0">
                <a:latin typeface="JohnSans Text Pro" pitchFamily="50" charset="-18"/>
                <a:cs typeface="Arial" panose="020B0604020202020204" pitchFamily="34" charset="0"/>
              </a:rPr>
              <a:t>, vnitřní bezpečnost, strategická komunikace</a:t>
            </a:r>
            <a:endParaRPr lang="en-US" altLang="cs-CZ" sz="24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sz="2400" b="1" dirty="0" smtClean="0"/>
              <a:t>Obranná politika EU </a:t>
            </a:r>
            <a:r>
              <a:rPr lang="cs-CZ" sz="2400" dirty="0" smtClean="0"/>
              <a:t>a prohlubování spolupráce v této oblasti</a:t>
            </a:r>
            <a:endParaRPr lang="sk-SK" altLang="cs-CZ" sz="24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sz="2400" b="1" dirty="0" smtClean="0"/>
              <a:t>Prosperita v EU </a:t>
            </a:r>
            <a:r>
              <a:rPr lang="cs-CZ" sz="2400" dirty="0" smtClean="0"/>
              <a:t>(prohlubování vnitřního trhu, příležitosti v rámci digitálního vnitřního trhu, HMU, iniciativy pro mladé)</a:t>
            </a:r>
            <a:endParaRPr lang="sk-SK" altLang="cs-CZ" sz="24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sz="2400" b="1" dirty="0" smtClean="0"/>
              <a:t>Efektivní čerpání ESI fondů 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400" b="1" dirty="0" smtClean="0">
                <a:latin typeface="JohnSans Text Pro" pitchFamily="50" charset="-18"/>
                <a:cs typeface="Arial" panose="020B0604020202020204" pitchFamily="34" charset="0"/>
              </a:rPr>
              <a:t>Ochrana spotřebitele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sz="2400" b="1" dirty="0" smtClean="0"/>
              <a:t>60. výročí Římských smluv </a:t>
            </a:r>
            <a:r>
              <a:rPr lang="cs-CZ" sz="2400" dirty="0" smtClean="0"/>
              <a:t>(základní informace o EU, společných hodnotách, historii, právním řádu, společné měně a budoucnosti EU a možných dopadech souvisejících s procesem vystoupení Velké Británie z EU, atd.)</a:t>
            </a: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6" name="Picture 5" descr="patka_A5_negati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822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Cílové skupiny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11560" y="908720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539552" y="980728"/>
            <a:ext cx="7730166" cy="1049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Média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Studenti, žáci, akademici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Neziskové organizace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Státní správa a samosprávné orgány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Podnikatelé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Široká</a:t>
            </a:r>
            <a:r>
              <a:rPr lang="cs-CZ" altLang="cs-CZ" sz="2800" dirty="0" smtClean="0">
                <a:solidFill>
                  <a:srgbClr val="FF0000"/>
                </a:solidFill>
                <a:latin typeface="JohnSans Text Pro" pitchFamily="50" charset="-18"/>
                <a:cs typeface="Arial" panose="020B0604020202020204" pitchFamily="34" charset="0"/>
              </a:rPr>
              <a:t> </a:t>
            </a: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veřejnost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Specifické komunikační prostředky pro každou skupinu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800" dirty="0">
              <a:latin typeface="JohnSans Text Pro" pitchFamily="50" charset="-18"/>
              <a:cs typeface="Arial" panose="020B0604020202020204" pitchFamily="34" charset="0"/>
            </a:endParaRPr>
          </a:p>
          <a:p>
            <a:pPr lvl="1" indent="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cs-CZ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            </a:t>
            </a: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7" name="Picture 5" descr="patka_A5_negati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115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Nástroje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11560" y="908720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539552" y="980728"/>
            <a:ext cx="7730166" cy="8894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Integrovaný informační systém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Regionální </a:t>
            </a:r>
            <a:r>
              <a:rPr lang="cs-CZ" altLang="cs-CZ" sz="2000" dirty="0" err="1" smtClean="0">
                <a:latin typeface="JohnSans Text Pro" pitchFamily="50" charset="-18"/>
                <a:cs typeface="Arial" panose="020B0604020202020204" pitchFamily="34" charset="0"/>
              </a:rPr>
              <a:t>Eurocentra</a:t>
            </a:r>
            <a:endParaRPr lang="cs-CZ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Euroskop.cz</a:t>
            </a: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en-US" altLang="cs-CZ" sz="2000" dirty="0" err="1" smtClean="0">
                <a:latin typeface="JohnSans Text Pro" pitchFamily="50" charset="-18"/>
                <a:cs typeface="Arial" panose="020B0604020202020204" pitchFamily="34" charset="0"/>
              </a:rPr>
              <a:t>Eurofon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 </a:t>
            </a:r>
            <a:r>
              <a:rPr lang="en-US" altLang="cs-CZ" sz="2000" dirty="0">
                <a:latin typeface="JohnSans Text Pro" pitchFamily="50" charset="-18"/>
                <a:cs typeface="Arial" panose="020B0604020202020204" pitchFamily="34" charset="0"/>
              </a:rPr>
              <a:t>800 200 </a:t>
            </a:r>
            <a:r>
              <a:rPr lang="en-US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200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Národní konvent o EU</a:t>
            </a: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Spolupráce s dalšími institucemi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Strategické partnerství s Evropskou komisí</a:t>
            </a:r>
            <a:endParaRPr lang="en-US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1085850" lvl="1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000" dirty="0" smtClean="0">
                <a:latin typeface="JohnSans Text Pro" pitchFamily="50" charset="-18"/>
                <a:cs typeface="Arial" panose="020B0604020202020204" pitchFamily="34" charset="0"/>
              </a:rPr>
              <a:t>Další státní autority, regionální orgány, univerzity, neziskové organizace atd. </a:t>
            </a:r>
            <a:endParaRPr lang="en-US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Mezinárodní spolupráce</a:t>
            </a:r>
            <a:r>
              <a:rPr lang="en-US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 – WPI, </a:t>
            </a:r>
            <a:r>
              <a:rPr lang="cs-CZ" altLang="cs-CZ" sz="2800" dirty="0" err="1" smtClean="0">
                <a:latin typeface="JohnSans Text Pro" pitchFamily="50" charset="-18"/>
                <a:cs typeface="Arial" panose="020B0604020202020204" pitchFamily="34" charset="0"/>
              </a:rPr>
              <a:t>CoV</a:t>
            </a: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7" name="Picture 5" descr="patka_A5_negati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841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39552" y="55510"/>
            <a:ext cx="7848872" cy="973138"/>
          </a:xfrm>
        </p:spPr>
        <p:txBody>
          <a:bodyPr>
            <a:normAutofit/>
          </a:bodyPr>
          <a:lstStyle/>
          <a:p>
            <a:pPr algn="l" eaLnBrk="1" hangingPunct="1"/>
            <a:r>
              <a:rPr lang="cs-CZ" altLang="cs-CZ" sz="4000" cap="all" noProof="0" smtClean="0">
                <a:solidFill>
                  <a:srgbClr val="125496"/>
                </a:solidFill>
                <a:latin typeface="JohnSans Text Pro" pitchFamily="50" charset="-18"/>
                <a:cs typeface="Arial" panose="020B0604020202020204" pitchFamily="34" charset="0"/>
              </a:rPr>
              <a:t>13 Regionální eurocentra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>
              <a:latin typeface="Arial" charset="0"/>
            </a:endParaRPr>
          </a:p>
        </p:txBody>
      </p:sp>
      <p:cxnSp>
        <p:nvCxnSpPr>
          <p:cNvPr id="18" name="Přímá spojnice 17"/>
          <p:cNvCxnSpPr/>
          <p:nvPr/>
        </p:nvCxnSpPr>
        <p:spPr>
          <a:xfrm>
            <a:off x="633332" y="958956"/>
            <a:ext cx="7877336" cy="0"/>
          </a:xfrm>
          <a:prstGeom prst="line">
            <a:avLst/>
          </a:prstGeom>
          <a:ln w="57150" cmpd="thickThin">
            <a:solidFill>
              <a:srgbClr val="1254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5"/>
          <p:cNvSpPr txBox="1">
            <a:spLocks noChangeArrowheads="1"/>
          </p:cNvSpPr>
          <p:nvPr/>
        </p:nvSpPr>
        <p:spPr bwMode="auto">
          <a:xfrm>
            <a:off x="658259" y="1052736"/>
            <a:ext cx="7730166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r>
              <a:rPr lang="cs-CZ" altLang="cs-CZ" sz="2800" dirty="0" smtClean="0">
                <a:latin typeface="JohnSans Text Pro" pitchFamily="50" charset="-18"/>
                <a:cs typeface="Arial" panose="020B0604020202020204" pitchFamily="34" charset="0"/>
              </a:rPr>
              <a:t>Ve všech krajských městech ČR</a:t>
            </a:r>
            <a:endParaRPr lang="en-US" altLang="cs-CZ" sz="28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defRPr/>
            </a:pPr>
            <a:endParaRPr lang="sk-SK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  <a:p>
            <a:pPr marL="342900" indent="-342900" eaLnBrk="1" hangingPunct="1">
              <a:spcAft>
                <a:spcPts val="1200"/>
              </a:spcAft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«"/>
              <a:defRPr/>
            </a:pPr>
            <a:endParaRPr lang="cs-CZ" altLang="cs-CZ" sz="2000" dirty="0" smtClean="0">
              <a:latin typeface="JohnSans Text Pro" pitchFamily="50" charset="-18"/>
              <a:cs typeface="Arial" panose="020B0604020202020204" pitchFamily="34" charset="0"/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8028384" cy="453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31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5839</TotalTime>
  <Words>697</Words>
  <Application>Microsoft Office PowerPoint</Application>
  <PresentationFormat>Předvádění na obrazovce (4:3)</PresentationFormat>
  <Paragraphs>195</Paragraphs>
  <Slides>23</Slides>
  <Notes>21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Motiv systému Office</vt:lpstr>
      <vt:lpstr>Představení Odboru komunikace o evropských záležitostech</vt:lpstr>
      <vt:lpstr>přehled</vt:lpstr>
      <vt:lpstr>Mise</vt:lpstr>
      <vt:lpstr>Organizační Struktura</vt:lpstr>
      <vt:lpstr>východiska</vt:lpstr>
      <vt:lpstr>Komunikační priority 2017</vt:lpstr>
      <vt:lpstr>Cílové skupiny</vt:lpstr>
      <vt:lpstr>Nástroje</vt:lpstr>
      <vt:lpstr>13 Regionální eurocentra</vt:lpstr>
      <vt:lpstr>Fungování eurocenter</vt:lpstr>
      <vt:lpstr>Eurocentra: aktivity</vt:lpstr>
      <vt:lpstr>aktivity eurocenter</vt:lpstr>
      <vt:lpstr>eurocentra.cz</vt:lpstr>
      <vt:lpstr>Euroskop.cz</vt:lpstr>
      <vt:lpstr>Euroskop.cz: V číslech</vt:lpstr>
      <vt:lpstr>Euroskop.cz</vt:lpstr>
      <vt:lpstr>Eurofon 800 200 200</vt:lpstr>
      <vt:lpstr>Národní konvent  o evropské Unii</vt:lpstr>
      <vt:lpstr>Základní informace</vt:lpstr>
      <vt:lpstr>Organizace a partneři</vt:lpstr>
      <vt:lpstr>Témata na 2. polovinu 2017</vt:lpstr>
      <vt:lpstr>Propagace</vt:lpstr>
      <vt:lpstr>Prezentace aplikace PowerPoint</vt:lpstr>
    </vt:vector>
  </TitlesOfParts>
  <Company>Úřad vlády ČR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Fungující a srozumitelná EU</dc:title>
  <dc:creator>Francová Olga</dc:creator>
  <cp:lastModifiedBy>Igor Blahušiak</cp:lastModifiedBy>
  <cp:revision>476</cp:revision>
  <dcterms:created xsi:type="dcterms:W3CDTF">2014-11-06T18:36:29Z</dcterms:created>
  <dcterms:modified xsi:type="dcterms:W3CDTF">2017-11-29T18:05:48Z</dcterms:modified>
</cp:coreProperties>
</file>