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1F33"/>
    <a:srgbClr val="E27F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1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775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688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4898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1725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833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40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686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169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6623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1631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774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E75F6-3A61-4ADC-9A8D-1E3634393948}" type="datetimeFigureOut">
              <a:rPr lang="cs-CZ" smtClean="0"/>
              <a:t>07.12.2017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23A5C-6234-4589-8BC7-D47BA56DAE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1549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zis.cz/cz/mkn/X85-Y09.html#Y05" TargetMode="External"/><Relationship Id="rId2" Type="http://schemas.openxmlformats.org/officeDocument/2006/relationships/hyperlink" Target="http://www.uzis.cz/cz/mkn/X85-Y09.html#Y0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Možnosti sběru dat v oblasti domácího násilí ze strany </a:t>
            </a:r>
            <a:r>
              <a:rPr lang="cs-CZ" dirty="0" err="1"/>
              <a:t>MZd</a:t>
            </a:r>
            <a:r>
              <a:rPr lang="cs-CZ" dirty="0"/>
              <a:t> a </a:t>
            </a:r>
            <a:r>
              <a:rPr lang="cs-CZ" dirty="0" smtClean="0"/>
              <a:t>ÚZIS ČR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Miroslav Zvolský</a:t>
            </a:r>
          </a:p>
          <a:p>
            <a:r>
              <a:rPr lang="cs-CZ" dirty="0" smtClean="0"/>
              <a:t>Tomáš Jung</a:t>
            </a:r>
          </a:p>
        </p:txBody>
      </p:sp>
      <p:pic>
        <p:nvPicPr>
          <p:cNvPr id="1026" name="Picture 2" descr="ÚZIS Č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5658802"/>
            <a:ext cx="6496050" cy="58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135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</a:t>
            </a:r>
            <a:r>
              <a:rPr lang="cs-CZ" dirty="0" smtClean="0"/>
              <a:t>	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Neexistuje specifický sběr dat vhodný pro analýzu případů domácího násilí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Neexistuje specifická identifikace případů, je možné využít specifické položky MKN-10 z oddílu Napadení (útok)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Alternativy:</a:t>
            </a:r>
          </a:p>
          <a:p>
            <a:pPr marL="0" indent="0">
              <a:buNone/>
            </a:pPr>
            <a:r>
              <a:rPr lang="cs-CZ" dirty="0" smtClean="0"/>
              <a:t>Centrální sběry (modifikace) x Výběrové šetření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085353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Identifikace případů domácího násilí</a:t>
            </a:r>
          </a:p>
          <a:p>
            <a:pPr marL="0" indent="0">
              <a:buNone/>
            </a:pPr>
            <a:r>
              <a:rPr lang="cs-CZ" b="1" dirty="0" smtClean="0"/>
              <a:t>Existující sběry dat</a:t>
            </a:r>
          </a:p>
          <a:p>
            <a:pPr marL="0" indent="0">
              <a:buNone/>
            </a:pPr>
            <a:r>
              <a:rPr lang="cs-CZ" b="1" dirty="0" smtClean="0"/>
              <a:t>Limity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8445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Identifikace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Mezinárodní statistická klasifikace nemocí a přidružených zdravotních problémů, 10. revize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XX. kapitola</a:t>
            </a:r>
          </a:p>
          <a:p>
            <a:pPr marL="0" indent="0">
              <a:buNone/>
            </a:pPr>
            <a:r>
              <a:rPr lang="cs-CZ" dirty="0"/>
              <a:t>VNĚJŠÍ PŘÍČINY NEMOCNOSTI A ÚMRTNOSTI</a:t>
            </a:r>
          </a:p>
          <a:p>
            <a:pPr marL="0" indent="0">
              <a:buNone/>
            </a:pPr>
            <a:r>
              <a:rPr lang="cs-CZ" dirty="0"/>
              <a:t>(V01–Y98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Tato kapitola je komplementární ke </a:t>
            </a:r>
            <a:r>
              <a:rPr lang="cs-CZ" dirty="0"/>
              <a:t>kapitole </a:t>
            </a:r>
            <a:r>
              <a:rPr lang="cs-CZ" dirty="0" smtClean="0"/>
              <a:t>XIX. S00–T98 Poranění</a:t>
            </a:r>
            <a:r>
              <a:rPr lang="cs-CZ" dirty="0"/>
              <a:t>, otravy a některé jiné následky vnějších příčin</a:t>
            </a:r>
          </a:p>
        </p:txBody>
      </p:sp>
    </p:spTree>
    <p:extLst>
      <p:ext uri="{BB962C8B-B14F-4D97-AF65-F5344CB8AC3E}">
        <p14:creationId xmlns:p14="http://schemas.microsoft.com/office/powerpoint/2010/main" val="1523666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49" y="113636"/>
            <a:ext cx="7886700" cy="1325563"/>
          </a:xfrm>
        </p:spPr>
        <p:txBody>
          <a:bodyPr/>
          <a:lstStyle/>
          <a:p>
            <a:r>
              <a:rPr lang="cs-CZ" dirty="0" smtClean="0"/>
              <a:t>Možná identifikace	v MKN-10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Žádná položka neidentifikuje přesně pojem „domácí násilí“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Některé </a:t>
            </a:r>
            <a:r>
              <a:rPr lang="cs-CZ" dirty="0" smtClean="0"/>
              <a:t>položky MKN-10 lze s větší či menší mírou přesnosti použít k identifikaci domácího násilí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60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49" y="113636"/>
            <a:ext cx="7886700" cy="1325563"/>
          </a:xfrm>
        </p:spPr>
        <p:txBody>
          <a:bodyPr/>
          <a:lstStyle/>
          <a:p>
            <a:r>
              <a:rPr lang="cs-CZ" dirty="0" smtClean="0"/>
              <a:t>Možná identifikace	v MKN-10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536676"/>
              </p:ext>
            </p:extLst>
          </p:nvPr>
        </p:nvGraphicFramePr>
        <p:xfrm>
          <a:off x="390524" y="1232084"/>
          <a:ext cx="8362949" cy="5538420"/>
        </p:xfrm>
        <a:graphic>
          <a:graphicData uri="http://schemas.openxmlformats.org/drawingml/2006/table">
            <a:tbl>
              <a:tblPr/>
              <a:tblGrid>
                <a:gridCol w="388974"/>
                <a:gridCol w="648291"/>
                <a:gridCol w="1426239"/>
                <a:gridCol w="5899445"/>
              </a:tblGrid>
              <a:tr h="137373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  <a:latin typeface="Arial CE" panose="020B0604020202020204" pitchFamily="34" charset="0"/>
                        </a:rPr>
                        <a:t>Y05</a:t>
                      </a:r>
                    </a:p>
                  </a:txBody>
                  <a:tcPr marL="8920" marR="8920" marT="4460" marB="4460">
                    <a:lnL>
                      <a:noFill/>
                    </a:lnL>
                    <a:lnR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80"/>
                          </a:solidFill>
                          <a:effectLst/>
                          <a:latin typeface="Arial CE" panose="020B0604020202020204" pitchFamily="34" charset="0"/>
                        </a:rPr>
                        <a:t>Sexuální napadení s použitím tělesné síly</a:t>
                      </a:r>
                    </a:p>
                  </a:txBody>
                  <a:tcPr marL="26761" marR="8920" marT="4460" marB="4460">
                    <a:lnL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07044">
                <a:tc gridSpan="2">
                  <a:txBody>
                    <a:bodyPr/>
                    <a:lstStyle/>
                    <a:p>
                      <a:pPr algn="l" fontAlgn="t"/>
                      <a:endParaRPr lang="cs-CZ" sz="1600" b="0" i="1" dirty="0">
                        <a:solidFill>
                          <a:srgbClr val="333333"/>
                        </a:solidFill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Patří sem:</a:t>
                      </a: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znásilnění (pokus)</a:t>
                      </a: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44">
                <a:tc gridSpan="3">
                  <a:txBody>
                    <a:bodyPr/>
                    <a:lstStyle/>
                    <a:p>
                      <a:pPr algn="l" fontAlgn="t"/>
                      <a:endParaRPr lang="cs-CZ" sz="1600" b="0" i="1">
                        <a:solidFill>
                          <a:srgbClr val="333333"/>
                        </a:solidFill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1" dirty="0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sodomie (pokus)</a:t>
                      </a: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373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  <a:latin typeface="Arial CE" panose="020B0604020202020204" pitchFamily="34" charset="0"/>
                        </a:rPr>
                        <a:t>Y06</a:t>
                      </a:r>
                    </a:p>
                  </a:txBody>
                  <a:tcPr marL="8920" marR="8920" marT="4460" marB="4460">
                    <a:lnL>
                      <a:noFill/>
                    </a:lnL>
                    <a:lnR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80"/>
                          </a:solidFill>
                          <a:effectLst/>
                          <a:latin typeface="Arial CE" panose="020B0604020202020204" pitchFamily="34" charset="0"/>
                        </a:rPr>
                        <a:t>Zanedbání a opuštění</a:t>
                      </a:r>
                    </a:p>
                  </a:txBody>
                  <a:tcPr marL="26761" marR="8920" marT="4460" marB="4460">
                    <a:lnL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2679">
                <a:tc>
                  <a:txBody>
                    <a:bodyPr/>
                    <a:lstStyle/>
                    <a:p>
                      <a:endParaRPr lang="cs-CZ" sz="1600" dirty="0"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. 0</a:t>
                      </a:r>
                    </a:p>
                  </a:txBody>
                  <a:tcPr marL="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Manželem nebo partnerem</a:t>
                      </a:r>
                    </a:p>
                  </a:txBody>
                  <a:tcPr marL="4460" marR="0" marT="8920" marB="446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2679">
                <a:tc>
                  <a:txBody>
                    <a:bodyPr/>
                    <a:lstStyle/>
                    <a:p>
                      <a:endParaRPr lang="cs-CZ" sz="1600"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. 1</a:t>
                      </a:r>
                    </a:p>
                  </a:txBody>
                  <a:tcPr marL="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Rodičem</a:t>
                      </a:r>
                    </a:p>
                  </a:txBody>
                  <a:tcPr marL="446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2679">
                <a:tc>
                  <a:txBody>
                    <a:bodyPr/>
                    <a:lstStyle/>
                    <a:p>
                      <a:endParaRPr lang="cs-CZ" sz="1600"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. 2</a:t>
                      </a:r>
                    </a:p>
                  </a:txBody>
                  <a:tcPr marL="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Známým nebo přítelem</a:t>
                      </a:r>
                    </a:p>
                  </a:txBody>
                  <a:tcPr marL="446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78897">
                <a:tc>
                  <a:txBody>
                    <a:bodyPr/>
                    <a:lstStyle/>
                    <a:p>
                      <a:endParaRPr lang="cs-CZ" sz="1600"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. 8</a:t>
                      </a:r>
                    </a:p>
                  </a:txBody>
                  <a:tcPr marL="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Jinými určenými osobami</a:t>
                      </a:r>
                    </a:p>
                  </a:txBody>
                  <a:tcPr marL="446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2679">
                <a:tc>
                  <a:txBody>
                    <a:bodyPr/>
                    <a:lstStyle/>
                    <a:p>
                      <a:endParaRPr lang="cs-CZ" sz="1600"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. 9</a:t>
                      </a:r>
                    </a:p>
                  </a:txBody>
                  <a:tcPr marL="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Neurčenou osobou</a:t>
                      </a:r>
                    </a:p>
                  </a:txBody>
                  <a:tcPr marL="446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37373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cs-CZ" sz="1600" b="1" dirty="0">
                          <a:solidFill>
                            <a:schemeClr val="tx1"/>
                          </a:solidFill>
                          <a:effectLst/>
                          <a:latin typeface="Arial CE" panose="020B0604020202020204" pitchFamily="34" charset="0"/>
                        </a:rPr>
                        <a:t>Y07</a:t>
                      </a:r>
                    </a:p>
                  </a:txBody>
                  <a:tcPr marL="8920" marR="8920" marT="4460" marB="4460">
                    <a:lnL>
                      <a:noFill/>
                    </a:lnL>
                    <a:lnR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80"/>
                          </a:solidFill>
                          <a:effectLst/>
                          <a:latin typeface="Arial CE" panose="020B0604020202020204" pitchFamily="34" charset="0"/>
                        </a:rPr>
                        <a:t>Jiné špatné zacházení</a:t>
                      </a:r>
                    </a:p>
                  </a:txBody>
                  <a:tcPr marL="26761" marR="8920" marT="4460" marB="4460">
                    <a:lnL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07044">
                <a:tc gridSpan="2">
                  <a:txBody>
                    <a:bodyPr/>
                    <a:lstStyle/>
                    <a:p>
                      <a:pPr algn="l" fontAlgn="t"/>
                      <a:endParaRPr lang="cs-CZ" sz="1600" b="0" i="1" dirty="0">
                        <a:solidFill>
                          <a:srgbClr val="333333"/>
                        </a:solidFill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Patří sem:</a:t>
                      </a: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CC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duševní trýznění</a:t>
                      </a: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44">
                <a:tc gridSpan="3">
                  <a:txBody>
                    <a:bodyPr/>
                    <a:lstStyle/>
                    <a:p>
                      <a:pPr algn="l" fontAlgn="t"/>
                      <a:endParaRPr lang="cs-CZ" sz="1600" b="0" i="1">
                        <a:solidFill>
                          <a:srgbClr val="333333"/>
                        </a:solidFill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tělesné zneužívání</a:t>
                      </a: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44">
                <a:tc gridSpan="3">
                  <a:txBody>
                    <a:bodyPr/>
                    <a:lstStyle/>
                    <a:p>
                      <a:pPr algn="l" fontAlgn="t"/>
                      <a:endParaRPr lang="cs-CZ" sz="1600" b="0" i="1">
                        <a:solidFill>
                          <a:srgbClr val="333333"/>
                        </a:solidFill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pohlavní zneužívání</a:t>
                      </a: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44">
                <a:tc gridSpan="3">
                  <a:txBody>
                    <a:bodyPr/>
                    <a:lstStyle/>
                    <a:p>
                      <a:pPr algn="l" fontAlgn="t"/>
                      <a:endParaRPr lang="cs-CZ" sz="1600" b="0" i="1">
                        <a:solidFill>
                          <a:srgbClr val="333333"/>
                        </a:solidFill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mučení</a:t>
                      </a: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44">
                <a:tc gridSpan="2">
                  <a:txBody>
                    <a:bodyPr/>
                    <a:lstStyle/>
                    <a:p>
                      <a:pPr algn="l" fontAlgn="t"/>
                      <a:endParaRPr lang="cs-CZ" sz="1600" b="0" i="1">
                        <a:solidFill>
                          <a:srgbClr val="333333"/>
                        </a:solidFill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Nepatří sem:</a:t>
                      </a: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zanedbání a opuštění (</a:t>
                      </a:r>
                      <a:r>
                        <a:rPr lang="cs-CZ" sz="1600" b="0" i="1" u="none" strike="noStrike">
                          <a:solidFill>
                            <a:srgbClr val="0000CC"/>
                          </a:solidFill>
                          <a:effectLst/>
                          <a:latin typeface="Arial CE" panose="020B0604020202020204" pitchFamily="34" charset="0"/>
                          <a:hlinkClick r:id="rId2" tooltip="Y06 Zanedbání a opuštění"/>
                        </a:rPr>
                        <a:t>Y06</a:t>
                      </a:r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)</a:t>
                      </a: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44">
                <a:tc gridSpan="3">
                  <a:txBody>
                    <a:bodyPr/>
                    <a:lstStyle/>
                    <a:p>
                      <a:pPr algn="l" fontAlgn="t"/>
                      <a:endParaRPr lang="cs-CZ" sz="1600" b="0" i="1" dirty="0">
                        <a:solidFill>
                          <a:srgbClr val="333333"/>
                        </a:solidFill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sexuální napadení s použitím tělesné síly (</a:t>
                      </a:r>
                      <a:r>
                        <a:rPr lang="cs-CZ" sz="1600" b="0" i="1" u="none" strike="noStrike">
                          <a:solidFill>
                            <a:srgbClr val="0000CC"/>
                          </a:solidFill>
                          <a:effectLst/>
                          <a:latin typeface="Arial CE" panose="020B0604020202020204" pitchFamily="34" charset="0"/>
                          <a:hlinkClick r:id="rId3" tooltip="Y05 Sexuální napadení s použitím tělesně síly"/>
                        </a:rPr>
                        <a:t>Y05.–</a:t>
                      </a:r>
                      <a:r>
                        <a:rPr lang="cs-CZ" sz="1600" b="0" i="1">
                          <a:solidFill>
                            <a:srgbClr val="333333"/>
                          </a:solidFill>
                          <a:effectLst/>
                          <a:latin typeface="Arial CE" panose="020B0604020202020204" pitchFamily="34" charset="0"/>
                        </a:rPr>
                        <a:t>)</a:t>
                      </a:r>
                    </a:p>
                  </a:txBody>
                  <a:tcPr marL="446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679">
                <a:tc>
                  <a:txBody>
                    <a:bodyPr/>
                    <a:lstStyle/>
                    <a:p>
                      <a:endParaRPr lang="cs-CZ" sz="1600"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. 0</a:t>
                      </a:r>
                    </a:p>
                  </a:txBody>
                  <a:tcPr marL="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Manželem nebo partnerem</a:t>
                      </a:r>
                    </a:p>
                  </a:txBody>
                  <a:tcPr marL="446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2679">
                <a:tc>
                  <a:txBody>
                    <a:bodyPr/>
                    <a:lstStyle/>
                    <a:p>
                      <a:endParaRPr lang="cs-CZ" sz="1600"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. 1</a:t>
                      </a:r>
                    </a:p>
                  </a:txBody>
                  <a:tcPr marL="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 dirty="0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Rodičem</a:t>
                      </a:r>
                    </a:p>
                  </a:txBody>
                  <a:tcPr marL="446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2679">
                <a:tc>
                  <a:txBody>
                    <a:bodyPr/>
                    <a:lstStyle/>
                    <a:p>
                      <a:endParaRPr lang="cs-CZ" sz="1600"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. 2</a:t>
                      </a:r>
                    </a:p>
                  </a:txBody>
                  <a:tcPr marL="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Známým nebo přítelem</a:t>
                      </a:r>
                    </a:p>
                  </a:txBody>
                  <a:tcPr marL="446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2679">
                <a:tc>
                  <a:txBody>
                    <a:bodyPr/>
                    <a:lstStyle/>
                    <a:p>
                      <a:endParaRPr lang="cs-CZ" sz="1600"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. 3</a:t>
                      </a:r>
                    </a:p>
                  </a:txBody>
                  <a:tcPr marL="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Úřední osobou</a:t>
                      </a:r>
                    </a:p>
                  </a:txBody>
                  <a:tcPr marL="446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2679">
                <a:tc>
                  <a:txBody>
                    <a:bodyPr/>
                    <a:lstStyle/>
                    <a:p>
                      <a:endParaRPr lang="cs-CZ" sz="1600"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. 8</a:t>
                      </a:r>
                    </a:p>
                  </a:txBody>
                  <a:tcPr marL="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Jinými určenými osobami</a:t>
                      </a:r>
                    </a:p>
                  </a:txBody>
                  <a:tcPr marL="446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2679">
                <a:tc>
                  <a:txBody>
                    <a:bodyPr/>
                    <a:lstStyle/>
                    <a:p>
                      <a:endParaRPr lang="cs-CZ" sz="1600">
                        <a:effectLst/>
                        <a:latin typeface="Arial CE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1600" b="1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. 9</a:t>
                      </a:r>
                    </a:p>
                  </a:txBody>
                  <a:tcPr marL="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1" dirty="0">
                          <a:solidFill>
                            <a:srgbClr val="000000"/>
                          </a:solidFill>
                          <a:effectLst/>
                          <a:latin typeface="Arial CE" panose="020B0604020202020204" pitchFamily="34" charset="0"/>
                        </a:rPr>
                        <a:t>Neurčenou osobou</a:t>
                      </a:r>
                    </a:p>
                  </a:txBody>
                  <a:tcPr marL="4460" marR="0" marT="8920" marB="44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Šipka doleva 4"/>
          <p:cNvSpPr/>
          <p:nvPr/>
        </p:nvSpPr>
        <p:spPr>
          <a:xfrm>
            <a:off x="4667250" y="5191125"/>
            <a:ext cx="1466850" cy="352425"/>
          </a:xfrm>
          <a:prstGeom prst="lef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5229225" y="5838825"/>
            <a:ext cx="3600450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NRHOSP 2016: 107 případů Y07 (bez Y07.3)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755397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Existující sběry dat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List o prohlídce zemřelého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 smtClean="0"/>
              <a:t>Národní zdravotnický informační systém definovaný na základě zákona 372/2011 Sb.</a:t>
            </a:r>
          </a:p>
          <a:p>
            <a:pPr marL="0" indent="0">
              <a:buNone/>
            </a:pPr>
            <a:r>
              <a:rPr lang="cs-CZ" b="1" dirty="0"/>
              <a:t>	</a:t>
            </a:r>
            <a:r>
              <a:rPr lang="cs-CZ" b="1" dirty="0" smtClean="0"/>
              <a:t>- Národní registr hospitalizovaných</a:t>
            </a:r>
          </a:p>
          <a:p>
            <a:pPr marL="0" indent="0">
              <a:buNone/>
            </a:pPr>
            <a:r>
              <a:rPr lang="cs-CZ" b="1" dirty="0"/>
              <a:t>	</a:t>
            </a:r>
            <a:r>
              <a:rPr lang="cs-CZ" b="1" dirty="0" smtClean="0"/>
              <a:t>- Národní registr hrazených zdravotních služeb 	(v přípravě)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Vykazování plátcům péče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5566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Limity sběru - obecné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Nevyhledání lékařské pomoci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 smtClean="0"/>
              <a:t>Nedostatek informací osoby, která sběr dat provádí (lékař) – lékař se nezeptá, týraná osoba nepřizná, uvede jiný důvod poranění, …</a:t>
            </a:r>
          </a:p>
          <a:p>
            <a:pPr marL="0" indent="0">
              <a:buNone/>
            </a:pPr>
            <a:r>
              <a:rPr lang="cs-CZ" b="1" dirty="0" smtClean="0"/>
              <a:t>Obava o ochranu osobních údajů, právo/povinnost uvádět tuto okolnost ve sběrech dat, vykazujícímu neznámé navazující procedurální záležitosti (oznamovací povinnost? další kroky po zjištění? Další řešení)</a:t>
            </a:r>
          </a:p>
          <a:p>
            <a:pPr marL="0" indent="0">
              <a:buNone/>
            </a:pPr>
            <a:r>
              <a:rPr lang="cs-CZ" b="1" dirty="0" smtClean="0"/>
              <a:t>V případě některých poskytovatelů zdravotních služeb oddělení 2 kroků = 1) zápis do zdravotní dokumentace, 2) kódování v rámci MKN-10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5789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Limity sběru - konkrétní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Vnější příčiny nemocnosti (VPN) a úmrtnosti jsou považovány spíše za okrajovou informaci = např. v rámci akutní lůžkové péče tato informace nevstupuje do zařazení případu dle klasifikace DRG</a:t>
            </a:r>
          </a:p>
          <a:p>
            <a:pPr marL="0" indent="0">
              <a:buNone/>
            </a:pPr>
            <a:r>
              <a:rPr lang="cs-CZ" dirty="0" smtClean="0"/>
              <a:t>VPN mají ve sběru dat specifickou pozici (v rámci NRHOSP)</a:t>
            </a:r>
          </a:p>
          <a:p>
            <a:pPr marL="0" indent="0">
              <a:buNone/>
            </a:pPr>
            <a:r>
              <a:rPr lang="cs-CZ" dirty="0" smtClean="0"/>
              <a:t>Limitem vykazování pro oblast ambulantní péče, praktičtí lékaři jsou hrazeni kapitační platbou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6232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Alternativy	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Existující centrální sběry dat (výše uvedené součásti NZIS)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Výběrové šetření zaměřené na vytipovaná zdravotnická zařízení resp. jejich konkrétní součásti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377370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426</Words>
  <Application>Microsoft Office PowerPoint</Application>
  <PresentationFormat>Předvádění na obrazovce (4:3)</PresentationFormat>
  <Paragraphs>89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Arial CE</vt:lpstr>
      <vt:lpstr>Calibri</vt:lpstr>
      <vt:lpstr>Calibri Light</vt:lpstr>
      <vt:lpstr>Motiv Office</vt:lpstr>
      <vt:lpstr>Možnosti sběru dat v oblasti domácího násilí ze strany MZd a ÚZIS ČR</vt:lpstr>
      <vt:lpstr>Obsah </vt:lpstr>
      <vt:lpstr>Identifikace </vt:lpstr>
      <vt:lpstr>Možná identifikace v MKN-10</vt:lpstr>
      <vt:lpstr>Možná identifikace v MKN-10</vt:lpstr>
      <vt:lpstr>Existující sběry dat </vt:lpstr>
      <vt:lpstr>Limity sběru - obecné </vt:lpstr>
      <vt:lpstr>Limity sběru - konkrétní </vt:lpstr>
      <vt:lpstr>Alternativy  </vt:lpstr>
      <vt:lpstr>Závěr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Statistika zemřelých: principy, produkční proces a výsledky</dc:title>
  <dc:creator>Miroslav Zvolský</dc:creator>
  <cp:lastModifiedBy>Miroslav Zvolský</cp:lastModifiedBy>
  <cp:revision>20</cp:revision>
  <dcterms:created xsi:type="dcterms:W3CDTF">2016-09-14T05:46:53Z</dcterms:created>
  <dcterms:modified xsi:type="dcterms:W3CDTF">2017-12-07T08:43:57Z</dcterms:modified>
</cp:coreProperties>
</file>