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4" r:id="rId1"/>
  </p:sldMasterIdLst>
  <p:sldIdLst>
    <p:sldId id="257" r:id="rId2"/>
    <p:sldId id="258" r:id="rId3"/>
    <p:sldId id="261" r:id="rId4"/>
    <p:sldId id="262" r:id="rId5"/>
    <p:sldId id="263" r:id="rId6"/>
    <p:sldId id="265" r:id="rId7"/>
    <p:sldId id="264" r:id="rId8"/>
    <p:sldId id="266" r:id="rId9"/>
    <p:sldId id="267" r:id="rId10"/>
    <p:sldId id="268" r:id="rId11"/>
    <p:sldId id="269" r:id="rId12"/>
    <p:sldId id="271" r:id="rId13"/>
    <p:sldId id="272" r:id="rId14"/>
    <p:sldId id="25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9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List1!$A$2:$A$13</c:f>
              <c:strCache>
                <c:ptCount val="12"/>
                <c:pt idx="0">
                  <c:v>krádež auta *</c:v>
                </c:pt>
                <c:pt idx="1">
                  <c:v>krádež věcí z auta *</c:v>
                </c:pt>
                <c:pt idx="2">
                  <c:v>krádež motorky *</c:v>
                </c:pt>
                <c:pt idx="3">
                  <c:v>krádež kola *</c:v>
                </c:pt>
                <c:pt idx="4">
                  <c:v>vloupání do obydlí</c:v>
                </c:pt>
                <c:pt idx="5">
                  <c:v>vloupání do chaty *</c:v>
                </c:pt>
                <c:pt idx="6">
                  <c:v>loupež</c:v>
                </c:pt>
                <c:pt idx="7">
                  <c:v>krádež</c:v>
                </c:pt>
                <c:pt idx="8">
                  <c:v>fyzické napadení</c:v>
                </c:pt>
                <c:pt idx="9">
                  <c:v>sexuální napadení</c:v>
                </c:pt>
                <c:pt idx="10">
                  <c:v>domácí násilí</c:v>
                </c:pt>
                <c:pt idx="11">
                  <c:v>stalking</c:v>
                </c:pt>
              </c:strCache>
            </c:strRef>
          </c:cat>
          <c:val>
            <c:numRef>
              <c:f>List1!$B$2:$B$13</c:f>
              <c:numCache>
                <c:formatCode>0.0</c:formatCode>
                <c:ptCount val="12"/>
                <c:pt idx="0">
                  <c:v>2.2001725625539259</c:v>
                </c:pt>
                <c:pt idx="1">
                  <c:v>8.8006902502157036</c:v>
                </c:pt>
                <c:pt idx="2">
                  <c:v>4.1975308641975309</c:v>
                </c:pt>
                <c:pt idx="3">
                  <c:v>13.138686131386862</c:v>
                </c:pt>
                <c:pt idx="4">
                  <c:v>5.1081730769230766</c:v>
                </c:pt>
                <c:pt idx="5">
                  <c:v>19.964664310954063</c:v>
                </c:pt>
                <c:pt idx="6">
                  <c:v>2.0733173076923075</c:v>
                </c:pt>
                <c:pt idx="7">
                  <c:v>12.349759615384617</c:v>
                </c:pt>
                <c:pt idx="8">
                  <c:v>3.0949519230769234</c:v>
                </c:pt>
                <c:pt idx="9">
                  <c:v>1.2620192307692308</c:v>
                </c:pt>
                <c:pt idx="10">
                  <c:v>2.6442307692307692</c:v>
                </c:pt>
                <c:pt idx="11">
                  <c:v>4.7475961538461533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141935744"/>
        <c:axId val="141937280"/>
      </c:barChart>
      <c:catAx>
        <c:axId val="141935744"/>
        <c:scaling>
          <c:orientation val="minMax"/>
        </c:scaling>
        <c:delete val="0"/>
        <c:axPos val="b"/>
        <c:majorTickMark val="none"/>
        <c:minorTickMark val="none"/>
        <c:tickLblPos val="nextTo"/>
        <c:crossAx val="141937280"/>
        <c:crosses val="autoZero"/>
        <c:auto val="1"/>
        <c:lblAlgn val="ctr"/>
        <c:lblOffset val="100"/>
        <c:noMultiLvlLbl val="0"/>
      </c:catAx>
      <c:valAx>
        <c:axId val="141937280"/>
        <c:scaling>
          <c:orientation val="minMax"/>
          <c:max val="25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cs-CZ"/>
          </a:p>
        </c:txPr>
        <c:crossAx val="14193574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cs-CZ"/>
          </a:p>
        </c:txPr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muži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7</c:v>
                </c:pt>
                <c:pt idx="1">
                  <c:v>26</c:v>
                </c:pt>
                <c:pt idx="2">
                  <c:v>56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ženy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List1!$C$2:$C$4</c:f>
              <c:numCache>
                <c:formatCode>General</c:formatCode>
                <c:ptCount val="3"/>
                <c:pt idx="0">
                  <c:v>35</c:v>
                </c:pt>
                <c:pt idx="1">
                  <c:v>62</c:v>
                </c:pt>
                <c:pt idx="2">
                  <c:v>102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46717568"/>
        <c:axId val="46719360"/>
      </c:barChart>
      <c:catAx>
        <c:axId val="46717568"/>
        <c:scaling>
          <c:orientation val="minMax"/>
        </c:scaling>
        <c:delete val="0"/>
        <c:axPos val="b"/>
        <c:majorTickMark val="none"/>
        <c:minorTickMark val="none"/>
        <c:tickLblPos val="nextTo"/>
        <c:crossAx val="46719360"/>
        <c:crosses val="autoZero"/>
        <c:auto val="1"/>
        <c:lblAlgn val="ctr"/>
        <c:lblOffset val="100"/>
        <c:noMultiLvlLbl val="0"/>
      </c:catAx>
      <c:valAx>
        <c:axId val="467193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cs-CZ"/>
          </a:p>
        </c:txPr>
        <c:crossAx val="4671756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cs-CZ"/>
          </a:p>
        </c:txPr>
      </c:dTable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Nahlášení</a:t>
            </a:r>
            <a:r>
              <a:rPr lang="cs-CZ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policii a spokojenost s prací policie (nahlášené případy); ženy %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sexuální napadení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náhlášení policii</c:v>
                </c:pt>
                <c:pt idx="1">
                  <c:v>Snažili se udělat vše, co mohli, byli aktivní</c:v>
                </c:pt>
                <c:pt idx="2">
                  <c:v>Byli odborně zdatní a zkušení</c:v>
                </c:pt>
                <c:pt idx="3">
                  <c:v>Dostatečně a srozumitelně mě informovali</c:v>
                </c:pt>
                <c:pt idx="4">
                  <c:v>Chovali se ke mně dobře, byli zdvořilí</c:v>
                </c:pt>
              </c:strCache>
            </c:strRef>
          </c:cat>
          <c:val>
            <c:numRef>
              <c:f>List1!$B$2:$B$6</c:f>
              <c:numCache>
                <c:formatCode>0.0</c:formatCode>
                <c:ptCount val="5"/>
                <c:pt idx="0">
                  <c:v>22.857142857142858</c:v>
                </c:pt>
                <c:pt idx="1">
                  <c:v>37.5</c:v>
                </c:pt>
                <c:pt idx="2">
                  <c:v>37.5</c:v>
                </c:pt>
                <c:pt idx="3">
                  <c:v>37.5</c:v>
                </c:pt>
                <c:pt idx="4">
                  <c:v>50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domácí násilí</c:v>
                </c:pt>
              </c:strCache>
            </c:strRef>
          </c:tx>
          <c:invertIfNegative val="0"/>
          <c:cat>
            <c:strRef>
              <c:f>List1!$A$2:$A$6</c:f>
              <c:strCache>
                <c:ptCount val="5"/>
                <c:pt idx="0">
                  <c:v>náhlášení policii</c:v>
                </c:pt>
                <c:pt idx="1">
                  <c:v>Snažili se udělat vše, co mohli, byli aktivní</c:v>
                </c:pt>
                <c:pt idx="2">
                  <c:v>Byli odborně zdatní a zkušení</c:v>
                </c:pt>
                <c:pt idx="3">
                  <c:v>Dostatečně a srozumitelně mě informovali</c:v>
                </c:pt>
                <c:pt idx="4">
                  <c:v>Chovali se ke mně dobře, byli zdvořilí</c:v>
                </c:pt>
              </c:strCache>
            </c:strRef>
          </c:cat>
          <c:val>
            <c:numRef>
              <c:f>List1!$C$2:$C$6</c:f>
              <c:numCache>
                <c:formatCode>0.0</c:formatCode>
                <c:ptCount val="5"/>
                <c:pt idx="0">
                  <c:v>16.129032258064516</c:v>
                </c:pt>
                <c:pt idx="1">
                  <c:v>80</c:v>
                </c:pt>
                <c:pt idx="2">
                  <c:v>50</c:v>
                </c:pt>
                <c:pt idx="3">
                  <c:v>60</c:v>
                </c:pt>
                <c:pt idx="4">
                  <c:v>60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stalking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List1!$A$2:$A$6</c:f>
              <c:strCache>
                <c:ptCount val="5"/>
                <c:pt idx="0">
                  <c:v>náhlášení policii</c:v>
                </c:pt>
                <c:pt idx="1">
                  <c:v>Snažili se udělat vše, co mohli, byli aktivní</c:v>
                </c:pt>
                <c:pt idx="2">
                  <c:v>Byli odborně zdatní a zkušení</c:v>
                </c:pt>
                <c:pt idx="3">
                  <c:v>Dostatečně a srozumitelně mě informovali</c:v>
                </c:pt>
                <c:pt idx="4">
                  <c:v>Chovali se ke mně dobře, byli zdvořilí</c:v>
                </c:pt>
              </c:strCache>
            </c:strRef>
          </c:cat>
          <c:val>
            <c:numRef>
              <c:f>List1!$D$2:$D$6</c:f>
              <c:numCache>
                <c:formatCode>0.0</c:formatCode>
                <c:ptCount val="5"/>
                <c:pt idx="0">
                  <c:v>11.76470588235294</c:v>
                </c:pt>
                <c:pt idx="1">
                  <c:v>41.666666666666671</c:v>
                </c:pt>
                <c:pt idx="2">
                  <c:v>50</c:v>
                </c:pt>
                <c:pt idx="3">
                  <c:v>41.666666666666671</c:v>
                </c:pt>
                <c:pt idx="4">
                  <c:v>58.333333333333336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258752"/>
        <c:axId val="99260288"/>
      </c:barChart>
      <c:catAx>
        <c:axId val="99258752"/>
        <c:scaling>
          <c:orientation val="minMax"/>
        </c:scaling>
        <c:delete val="0"/>
        <c:axPos val="b"/>
        <c:majorTickMark val="out"/>
        <c:minorTickMark val="none"/>
        <c:tickLblPos val="nextTo"/>
        <c:crossAx val="99260288"/>
        <c:crosses val="autoZero"/>
        <c:auto val="1"/>
        <c:lblAlgn val="ctr"/>
        <c:lblOffset val="100"/>
        <c:noMultiLvlLbl val="0"/>
      </c:catAx>
      <c:valAx>
        <c:axId val="9926028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cs-CZ" dirty="0" smtClean="0"/>
                  <a:t>%</a:t>
                </a:r>
                <a:endParaRPr lang="cs-CZ" dirty="0"/>
              </a:p>
            </c:rich>
          </c:tx>
          <c:layout>
            <c:manualLayout>
              <c:xMode val="edge"/>
              <c:yMode val="edge"/>
              <c:x val="1.9444444444444445E-2"/>
              <c:y val="0.39266958325951773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cs-CZ"/>
          </a:p>
        </c:txPr>
        <c:crossAx val="9925875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cs-CZ"/>
          </a:p>
        </c:txPr>
      </c:dTable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Protože jsem se styděla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List1!$B$2:$B$4</c:f>
              <c:numCache>
                <c:formatCode>0.0</c:formatCode>
                <c:ptCount val="3"/>
                <c:pt idx="0">
                  <c:v>23.076923076923077</c:v>
                </c:pt>
                <c:pt idx="1">
                  <c:v>15.686274509803921</c:v>
                </c:pt>
                <c:pt idx="2">
                  <c:v>4.5977011494252871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Událost jsem vyřešila sama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List1!$C$2:$C$4</c:f>
              <c:numCache>
                <c:formatCode>0.0</c:formatCode>
                <c:ptCount val="3"/>
                <c:pt idx="0">
                  <c:v>23.076923076923077</c:v>
                </c:pt>
                <c:pt idx="1">
                  <c:v>25.490196078431371</c:v>
                </c:pt>
                <c:pt idx="2">
                  <c:v>44.827586206896555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Nevěřila jsem, že by to policie vyřešila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List1!$D$2:$D$4</c:f>
              <c:numCache>
                <c:formatCode>0.0</c:formatCode>
                <c:ptCount val="3"/>
                <c:pt idx="0">
                  <c:v>19.230769230769234</c:v>
                </c:pt>
                <c:pt idx="1">
                  <c:v>15.686274509803921</c:v>
                </c:pt>
                <c:pt idx="2">
                  <c:v>13.793103448275861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Obávala jsem se pomsty pachatele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List1!$E$2:$E$4</c:f>
              <c:numCache>
                <c:formatCode>0.0</c:formatCode>
                <c:ptCount val="3"/>
                <c:pt idx="0">
                  <c:v>19.230769230769234</c:v>
                </c:pt>
                <c:pt idx="1">
                  <c:v>5.8823529411764701</c:v>
                </c:pt>
                <c:pt idx="2">
                  <c:v>3.4482758620689653</c:v>
                </c:pt>
              </c:numCache>
            </c:numRef>
          </c:val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Újma nebyla tak závažná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List1!$F$2:$F$4</c:f>
              <c:numCache>
                <c:formatCode>0.0</c:formatCode>
                <c:ptCount val="3"/>
                <c:pt idx="0">
                  <c:v>15.384615384615385</c:v>
                </c:pt>
                <c:pt idx="1">
                  <c:v>3.9215686274509802</c:v>
                </c:pt>
                <c:pt idx="2">
                  <c:v>10.344827586206897</c:v>
                </c:pt>
              </c:numCache>
            </c:numRef>
          </c:val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Špatné zkušenosti/nedůvěra k policii</c:v>
                </c:pt>
              </c:strCache>
            </c:strRef>
          </c:tx>
          <c:spPr>
            <a:solidFill>
              <a:srgbClr val="99FFCC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List1!$G$2:$G$4</c:f>
              <c:numCache>
                <c:formatCode>General</c:formatCode>
                <c:ptCount val="3"/>
                <c:pt idx="0">
                  <c:v>0</c:v>
                </c:pt>
                <c:pt idx="1">
                  <c:v>5.9</c:v>
                </c:pt>
                <c:pt idx="2">
                  <c:v>0</c:v>
                </c:pt>
              </c:numCache>
            </c:numRef>
          </c:val>
        </c:ser>
        <c:ser>
          <c:idx val="6"/>
          <c:order val="6"/>
          <c:tx>
            <c:strRef>
              <c:f>List1!$H$1</c:f>
              <c:strCache>
                <c:ptCount val="1"/>
                <c:pt idx="0">
                  <c:v>Jiný důvod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List1!$H$2:$H$4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17.647058823529413</c:v>
                </c:pt>
                <c:pt idx="2" formatCode="General">
                  <c:v>18.399999999999999</c:v>
                </c:pt>
              </c:numCache>
            </c:numRef>
          </c:val>
        </c:ser>
        <c:ser>
          <c:idx val="7"/>
          <c:order val="7"/>
          <c:tx>
            <c:strRef>
              <c:f>List1!$I$1</c:f>
              <c:strCache>
                <c:ptCount val="1"/>
                <c:pt idx="0">
                  <c:v>Bez odpovědi</c:v>
                </c:pt>
              </c:strCache>
            </c:strRef>
          </c:tx>
          <c:spPr>
            <a:solidFill>
              <a:schemeClr val="accent1">
                <a:lumMod val="10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List1!$I$2:$I$4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9.8039215686274517</c:v>
                </c:pt>
                <c:pt idx="2">
                  <c:v>4.5977011494252871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115136"/>
        <c:axId val="55821440"/>
      </c:barChart>
      <c:catAx>
        <c:axId val="55115136"/>
        <c:scaling>
          <c:orientation val="minMax"/>
        </c:scaling>
        <c:delete val="0"/>
        <c:axPos val="b"/>
        <c:majorTickMark val="out"/>
        <c:minorTickMark val="none"/>
        <c:tickLblPos val="nextTo"/>
        <c:crossAx val="55821440"/>
        <c:crosses val="autoZero"/>
        <c:auto val="1"/>
        <c:lblAlgn val="ctr"/>
        <c:lblOffset val="100"/>
        <c:noMultiLvlLbl val="0"/>
      </c:catAx>
      <c:valAx>
        <c:axId val="558214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51151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organizace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List1!$B$2:$B$4</c:f>
              <c:numCache>
                <c:formatCode>0.0</c:formatCode>
                <c:ptCount val="3"/>
                <c:pt idx="0">
                  <c:v>2.8571428571428572</c:v>
                </c:pt>
                <c:pt idx="1">
                  <c:v>4.838709677419355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právník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List1!$C$2:$C$4</c:f>
              <c:numCache>
                <c:formatCode>0.0</c:formatCode>
                <c:ptCount val="3"/>
                <c:pt idx="0">
                  <c:v>2.8571428571428572</c:v>
                </c:pt>
                <c:pt idx="1">
                  <c:v>4.838709677419355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jiné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List1!$D$2:$D$4</c:f>
              <c:numCache>
                <c:formatCode>General</c:formatCode>
                <c:ptCount val="3"/>
                <c:pt idx="0" formatCode="0.0">
                  <c:v>2.8571428571428572</c:v>
                </c:pt>
                <c:pt idx="1">
                  <c:v>4.8</c:v>
                </c:pt>
                <c:pt idx="2">
                  <c:v>0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bez odpovědi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List1!$E$2:$E$4</c:f>
              <c:numCache>
                <c:formatCode>General</c:formatCode>
                <c:ptCount val="3"/>
                <c:pt idx="0" formatCode="0.0">
                  <c:v>17.142857142857142</c:v>
                </c:pt>
                <c:pt idx="1">
                  <c:v>3.2</c:v>
                </c:pt>
                <c:pt idx="2">
                  <c:v>3.9</c:v>
                </c:pt>
              </c:numCache>
            </c:numRef>
          </c:val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žádná pomoc</c:v>
                </c:pt>
              </c:strCache>
            </c:strRef>
          </c:tx>
          <c:spPr>
            <a:solidFill>
              <a:schemeClr val="accent1">
                <a:lumMod val="10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List1!$F$2:$F$4</c:f>
              <c:numCache>
                <c:formatCode>General</c:formatCode>
                <c:ptCount val="3"/>
                <c:pt idx="0">
                  <c:v>80</c:v>
                </c:pt>
                <c:pt idx="1">
                  <c:v>82.3</c:v>
                </c:pt>
                <c:pt idx="2">
                  <c:v>93.1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728320"/>
        <c:axId val="48898432"/>
      </c:barChart>
      <c:catAx>
        <c:axId val="48728320"/>
        <c:scaling>
          <c:orientation val="minMax"/>
        </c:scaling>
        <c:delete val="0"/>
        <c:axPos val="b"/>
        <c:majorTickMark val="out"/>
        <c:minorTickMark val="none"/>
        <c:tickLblPos val="nextTo"/>
        <c:crossAx val="48898432"/>
        <c:crosses val="autoZero"/>
        <c:auto val="1"/>
        <c:lblAlgn val="ctr"/>
        <c:lblOffset val="100"/>
        <c:noMultiLvlLbl val="0"/>
      </c:catAx>
      <c:valAx>
        <c:axId val="48898432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4872832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Nepotřebovala jsem to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List1!$B$2:$B$4</c:f>
              <c:numCache>
                <c:formatCode>0.0</c:formatCode>
                <c:ptCount val="3"/>
                <c:pt idx="0">
                  <c:v>32.142857142857146</c:v>
                </c:pt>
                <c:pt idx="1">
                  <c:v>35.294117647058826</c:v>
                </c:pt>
                <c:pt idx="2">
                  <c:v>60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Žádnou organizaci/právníka jsem neznala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List1!$C$2:$C$4</c:f>
              <c:numCache>
                <c:formatCode>0.0</c:formatCode>
                <c:ptCount val="3"/>
                <c:pt idx="0">
                  <c:v>14.285714285714285</c:v>
                </c:pt>
                <c:pt idx="1">
                  <c:v>19.607843137254903</c:v>
                </c:pt>
                <c:pt idx="2">
                  <c:v>11.578947368421053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Nemůžu si to finančně dovolit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List1!$D$2:$D$4</c:f>
              <c:numCache>
                <c:formatCode>0.0</c:formatCode>
                <c:ptCount val="3"/>
                <c:pt idx="0">
                  <c:v>7.1428571428571423</c:v>
                </c:pt>
                <c:pt idx="1">
                  <c:v>7.8431372549019605</c:v>
                </c:pt>
                <c:pt idx="2">
                  <c:v>6.3157894736842106</c:v>
                </c:pt>
              </c:numCache>
            </c:numRef>
          </c:val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Nemyslím, že by mi mohli nějak pomoct</c:v>
                </c:pt>
              </c:strCache>
            </c:strRef>
          </c:tx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List1!$E$2:$E$4</c:f>
              <c:numCache>
                <c:formatCode>0.0</c:formatCode>
                <c:ptCount val="3"/>
                <c:pt idx="0">
                  <c:v>35.714285714285715</c:v>
                </c:pt>
                <c:pt idx="1">
                  <c:v>21.568627450980394</c:v>
                </c:pt>
                <c:pt idx="2">
                  <c:v>15.789473684210526</c:v>
                </c:pt>
              </c:numCache>
            </c:numRef>
          </c:val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Nic takového není v mém okolí dostupné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List1!$F$2:$F$4</c:f>
              <c:numCache>
                <c:formatCode>0.0</c:formatCode>
                <c:ptCount val="3"/>
                <c:pt idx="0">
                  <c:v>3.5714285714285712</c:v>
                </c:pt>
                <c:pt idx="1">
                  <c:v>7.8431372549019605</c:v>
                </c:pt>
                <c:pt idx="2">
                  <c:v>6.3157894736842106</c:v>
                </c:pt>
              </c:numCache>
            </c:numRef>
          </c:val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Špatné předchozí zkušenosti</c:v>
                </c:pt>
              </c:strCache>
            </c:strRef>
          </c:tx>
          <c:spPr>
            <a:solidFill>
              <a:srgbClr val="99FFCC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List1!$G$2:$G$4</c:f>
              <c:numCache>
                <c:formatCode>0.0</c:formatCode>
                <c:ptCount val="3"/>
                <c:pt idx="0">
                  <c:v>0</c:v>
                </c:pt>
                <c:pt idx="1">
                  <c:v>3.9215686274509802</c:v>
                </c:pt>
                <c:pt idx="2">
                  <c:v>2.1052631578947367</c:v>
                </c:pt>
              </c:numCache>
            </c:numRef>
          </c:val>
        </c:ser>
        <c:ser>
          <c:idx val="6"/>
          <c:order val="6"/>
          <c:tx>
            <c:strRef>
              <c:f>List1!$H$1</c:f>
              <c:strCache>
                <c:ptCount val="1"/>
                <c:pt idx="0">
                  <c:v>Bez odpovědi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List1!$H$2:$H$4</c:f>
              <c:numCache>
                <c:formatCode>0.0</c:formatCode>
                <c:ptCount val="3"/>
                <c:pt idx="0">
                  <c:v>10.714285714285714</c:v>
                </c:pt>
                <c:pt idx="1">
                  <c:v>7.8431372549019605</c:v>
                </c:pt>
                <c:pt idx="2">
                  <c:v>8.4210526315789469</c:v>
                </c:pt>
              </c:numCache>
            </c:numRef>
          </c:val>
        </c:ser>
        <c:ser>
          <c:idx val="7"/>
          <c:order val="7"/>
          <c:tx>
            <c:strRef>
              <c:f>List1!$I$1</c:f>
              <c:strCache>
                <c:ptCount val="1"/>
                <c:pt idx="0">
                  <c:v>Jiné</c:v>
                </c:pt>
              </c:strCache>
            </c:strRef>
          </c:tx>
          <c:spPr>
            <a:solidFill>
              <a:schemeClr val="accent1">
                <a:lumMod val="10000"/>
              </a:schemeClr>
            </a:solidFill>
          </c:spPr>
          <c:invertIfNegative val="0"/>
          <c:cat>
            <c:strRef>
              <c:f>List1!$A$2:$A$4</c:f>
              <c:strCache>
                <c:ptCount val="3"/>
                <c:pt idx="0">
                  <c:v>sexuální napadení</c:v>
                </c:pt>
                <c:pt idx="1">
                  <c:v>domácí násilí</c:v>
                </c:pt>
                <c:pt idx="2">
                  <c:v>stalking</c:v>
                </c:pt>
              </c:strCache>
            </c:strRef>
          </c:cat>
          <c:val>
            <c:numRef>
              <c:f>List1!$I$2:$I$4</c:f>
              <c:numCache>
                <c:formatCode>0.0</c:formatCode>
                <c:ptCount val="3"/>
                <c:pt idx="0">
                  <c:v>10.714285714285714</c:v>
                </c:pt>
                <c:pt idx="1">
                  <c:v>13.725490196078432</c:v>
                </c:pt>
                <c:pt idx="2">
                  <c:v>2.1052631578947367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347392"/>
        <c:axId val="48402432"/>
      </c:barChart>
      <c:catAx>
        <c:axId val="48347392"/>
        <c:scaling>
          <c:orientation val="minMax"/>
        </c:scaling>
        <c:delete val="0"/>
        <c:axPos val="b"/>
        <c:majorTickMark val="out"/>
        <c:minorTickMark val="none"/>
        <c:tickLblPos val="nextTo"/>
        <c:crossAx val="48402432"/>
        <c:crosses val="autoZero"/>
        <c:auto val="1"/>
        <c:lblAlgn val="ctr"/>
        <c:lblOffset val="100"/>
        <c:noMultiLvlLbl val="0"/>
      </c:catAx>
      <c:valAx>
        <c:axId val="484024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834739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cs-CZ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39"/>
          <p:cNvSpPr>
            <a:spLocks noChangeArrowheads="1" noTextEdit="1"/>
          </p:cNvSpPr>
          <p:nvPr/>
        </p:nvSpPr>
        <p:spPr bwMode="auto">
          <a:xfrm>
            <a:off x="3455988" y="320040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cs-CZ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ubTitle" idx="1"/>
          </p:nvPr>
        </p:nvSpPr>
        <p:spPr>
          <a:xfrm>
            <a:off x="251520" y="4437112"/>
            <a:ext cx="8640960" cy="1593468"/>
          </a:xfrm>
          <a:extLst/>
        </p:spPr>
        <p:txBody>
          <a:bodyPr/>
          <a:lstStyle>
            <a:lvl1pPr marL="0" indent="0" algn="l">
              <a:buFontTx/>
              <a:buNone/>
              <a:defRPr sz="1800">
                <a:solidFill>
                  <a:schemeClr val="accent1">
                    <a:lumMod val="25000"/>
                  </a:schemeClr>
                </a:solidFill>
                <a:latin typeface="Constantia" pitchFamily="18" charset="0"/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  <a:endParaRPr lang="en-US" noProof="0" dirty="0" smtClean="0"/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251520" y="2564905"/>
            <a:ext cx="8640960" cy="1656183"/>
          </a:xfrm>
          <a:solidFill>
            <a:schemeClr val="bg1"/>
          </a:solidFill>
          <a:extLst/>
        </p:spPr>
        <p:txBody>
          <a:bodyPr lIns="91440" anchor="t"/>
          <a:lstStyle>
            <a:lvl1pPr algn="ctr">
              <a:spcBef>
                <a:spcPct val="20000"/>
              </a:spcBef>
              <a:defRPr sz="4000" b="1">
                <a:solidFill>
                  <a:schemeClr val="accent1">
                    <a:lumMod val="25000"/>
                  </a:schemeClr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  <a:endParaRPr lang="en-US" noProof="0" dirty="0" smtClean="0"/>
          </a:p>
        </p:txBody>
      </p:sp>
      <p:pic>
        <p:nvPicPr>
          <p:cNvPr id="2050" name="Picture 2" descr="C:\Documents and Settings\MStefunkova\Plocha\logo tex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0032"/>
            <a:ext cx="5791291" cy="140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ocuments and Settings\MStefunkova\Plocha\logo tex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0032"/>
            <a:ext cx="5791291" cy="140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/>
        </p:nvSpPr>
        <p:spPr bwMode="auto">
          <a:xfrm flipV="1">
            <a:off x="251520" y="1988839"/>
            <a:ext cx="8640960" cy="4571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1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259632" y="602128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pic>
        <p:nvPicPr>
          <p:cNvPr id="11" name="Picture 2" descr="C:\Documents and Settings\MStefunkova\Plocha\logo tex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85" y="410032"/>
            <a:ext cx="5791291" cy="140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1259632" y="602128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cs-CZ" sz="1000" b="1" dirty="0" smtClean="0">
                <a:solidFill>
                  <a:srgbClr val="FFFFFF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cs-CZ" sz="1000" b="1" baseline="0" dirty="0" smtClean="0">
                <a:solidFill>
                  <a:srgbClr val="FFFFFF"/>
                </a:solidFill>
              </a:rPr>
              <a:t>  </a:t>
            </a:r>
            <a:r>
              <a:rPr lang="cs-CZ" sz="1000" b="1" dirty="0" smtClean="0">
                <a:solidFill>
                  <a:srgbClr val="FFFFFF"/>
                </a:solidFill>
              </a:rPr>
              <a:t>  </a:t>
            </a:r>
            <a:r>
              <a:rPr lang="en-US" sz="1000" b="1" dirty="0" smtClean="0">
                <a:solidFill>
                  <a:srgbClr val="FFFFFF"/>
                </a:solidFill>
              </a:rPr>
              <a:t>www.</a:t>
            </a:r>
            <a:r>
              <a:rPr lang="cs-CZ" sz="1000" b="1" dirty="0" smtClean="0">
                <a:solidFill>
                  <a:srgbClr val="FFFFFF"/>
                </a:solidFill>
              </a:rPr>
              <a:t>kriminologie</a:t>
            </a:r>
            <a:r>
              <a:rPr lang="en-US" sz="1000" b="1" dirty="0">
                <a:solidFill>
                  <a:srgbClr val="FFFFFF"/>
                </a:solidFill>
              </a:rPr>
              <a:t>.c</a:t>
            </a:r>
            <a:r>
              <a:rPr lang="cs-CZ" sz="1000" b="1" dirty="0" smtClean="0">
                <a:solidFill>
                  <a:srgbClr val="FFFFFF"/>
                </a:solidFill>
              </a:rPr>
              <a:t>z    </a:t>
            </a:r>
            <a:endParaRPr lang="fr-FR" altLang="zh-CN" sz="1000" b="1" dirty="0">
              <a:solidFill>
                <a:srgbClr val="FFFFFF"/>
              </a:solidFill>
              <a:ea typeface="SimSun" pitchFamily="2" charset="-122"/>
            </a:endParaRPr>
          </a:p>
        </p:txBody>
      </p:sp>
      <p:pic>
        <p:nvPicPr>
          <p:cNvPr id="12" name="Picture 2" descr="C:\Documents and Settings\MStefunkova\Plocha\logo tex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85" y="410032"/>
            <a:ext cx="5791291" cy="140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ovéPole 14"/>
          <p:cNvSpPr txBox="1"/>
          <p:nvPr/>
        </p:nvSpPr>
        <p:spPr>
          <a:xfrm>
            <a:off x="1259632" y="602128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cs-CZ" sz="1000" b="1" dirty="0" smtClean="0">
                <a:solidFill>
                  <a:srgbClr val="FFFFFF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cs-CZ" sz="1000" b="1" baseline="0" dirty="0" smtClean="0">
                <a:solidFill>
                  <a:srgbClr val="FFFFFF"/>
                </a:solidFill>
              </a:rPr>
              <a:t>  </a:t>
            </a:r>
            <a:r>
              <a:rPr lang="cs-CZ" sz="1000" b="1" dirty="0" smtClean="0">
                <a:solidFill>
                  <a:srgbClr val="FFFFFF"/>
                </a:solidFill>
              </a:rPr>
              <a:t>  </a:t>
            </a:r>
            <a:r>
              <a:rPr lang="en-US" sz="1000" b="1" dirty="0" smtClean="0">
                <a:solidFill>
                  <a:srgbClr val="FFFFFF"/>
                </a:solidFill>
              </a:rPr>
              <a:t>www.</a:t>
            </a:r>
            <a:r>
              <a:rPr lang="cs-CZ" sz="1000" b="1" dirty="0" smtClean="0">
                <a:solidFill>
                  <a:srgbClr val="FFFFFF"/>
                </a:solidFill>
              </a:rPr>
              <a:t>kriminologie</a:t>
            </a:r>
            <a:r>
              <a:rPr lang="en-US" sz="1000" b="1" dirty="0">
                <a:solidFill>
                  <a:srgbClr val="FFFFFF"/>
                </a:solidFill>
              </a:rPr>
              <a:t>.c</a:t>
            </a:r>
            <a:r>
              <a:rPr lang="cs-CZ" sz="1000" b="1" dirty="0" smtClean="0">
                <a:solidFill>
                  <a:srgbClr val="FFFFFF"/>
                </a:solidFill>
              </a:rPr>
              <a:t>z    </a:t>
            </a:r>
            <a:endParaRPr lang="fr-FR" altLang="zh-CN" sz="1000" b="1" dirty="0">
              <a:solidFill>
                <a:srgbClr val="FFFFFF"/>
              </a:solidFill>
              <a:ea typeface="SimSun" pitchFamily="2" charset="-122"/>
            </a:endParaRPr>
          </a:p>
        </p:txBody>
      </p:sp>
      <p:pic>
        <p:nvPicPr>
          <p:cNvPr id="17" name="Picture 2" descr="C:\Documents and Settings\MStefunkova\Plocha\logo tex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85" y="410032"/>
            <a:ext cx="5791291" cy="1400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ovéPole 17"/>
          <p:cNvSpPr txBox="1"/>
          <p:nvPr userDrawn="1"/>
        </p:nvSpPr>
        <p:spPr>
          <a:xfrm>
            <a:off x="1259632" y="602128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19" name="Rectangle 7"/>
          <p:cNvSpPr>
            <a:spLocks noChangeArrowheads="1"/>
          </p:cNvSpPr>
          <p:nvPr userDrawn="1"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cs-CZ" sz="1000" b="1" dirty="0" smtClean="0">
                <a:solidFill>
                  <a:srgbClr val="FFFFFF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cs-CZ" sz="1000" b="1" baseline="0" dirty="0" smtClean="0">
                <a:solidFill>
                  <a:srgbClr val="FFFFFF"/>
                </a:solidFill>
              </a:rPr>
              <a:t>  </a:t>
            </a:r>
            <a:r>
              <a:rPr lang="cs-CZ" sz="1000" b="1" dirty="0" smtClean="0">
                <a:solidFill>
                  <a:srgbClr val="FFFFFF"/>
                </a:solidFill>
              </a:rPr>
              <a:t>  </a:t>
            </a:r>
            <a:r>
              <a:rPr lang="en-US" sz="1000" b="1" dirty="0" smtClean="0">
                <a:solidFill>
                  <a:srgbClr val="FFFFFF"/>
                </a:solidFill>
              </a:rPr>
              <a:t>www.</a:t>
            </a:r>
            <a:r>
              <a:rPr lang="cs-CZ" sz="1000" b="1" dirty="0" smtClean="0">
                <a:solidFill>
                  <a:srgbClr val="FFFFFF"/>
                </a:solidFill>
              </a:rPr>
              <a:t>kriminologie</a:t>
            </a:r>
            <a:r>
              <a:rPr lang="en-US" sz="1000" b="1" dirty="0">
                <a:solidFill>
                  <a:srgbClr val="FFFFFF"/>
                </a:solidFill>
              </a:rPr>
              <a:t>.c</a:t>
            </a:r>
            <a:r>
              <a:rPr lang="cs-CZ" sz="1000" b="1" dirty="0" smtClean="0">
                <a:solidFill>
                  <a:srgbClr val="FFFFFF"/>
                </a:solidFill>
              </a:rPr>
              <a:t>z    </a:t>
            </a:r>
            <a:endParaRPr lang="fr-FR" altLang="zh-CN" sz="1000" b="1" dirty="0">
              <a:solidFill>
                <a:srgbClr val="FFFFFF"/>
              </a:solidFill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2378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1168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15200" y="1400175"/>
            <a:ext cx="1828800" cy="47720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828800" y="1400175"/>
            <a:ext cx="5334000" cy="47720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150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1520" y="1981944"/>
            <a:ext cx="4032448" cy="4255368"/>
          </a:xfrm>
        </p:spPr>
        <p:txBody>
          <a:bodyPr/>
          <a:lstStyle>
            <a:lvl1pPr algn="l">
              <a:defRPr sz="2800"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4008" y="1981944"/>
            <a:ext cx="4320480" cy="42553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268761"/>
            <a:ext cx="8640960" cy="483839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>
              <a:defRPr sz="3200" b="1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8214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1520" y="1981944"/>
            <a:ext cx="4032448" cy="4255368"/>
          </a:xfrm>
        </p:spPr>
        <p:txBody>
          <a:bodyPr/>
          <a:lstStyle>
            <a:lvl1pPr algn="l">
              <a:defRPr sz="2800"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4008" y="1981944"/>
            <a:ext cx="4320480" cy="42553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268761"/>
            <a:ext cx="8640960" cy="483839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>
              <a:defRPr sz="3200" b="1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821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268761"/>
            <a:ext cx="8640960" cy="483839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>
              <a:defRPr sz="3200" b="1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4104456"/>
          </a:xfrm>
        </p:spPr>
        <p:txBody>
          <a:bodyPr/>
          <a:lstStyle>
            <a:lvl1pPr>
              <a:buFont typeface="Wingdings" pitchFamily="2" charset="2"/>
              <a:buChar char="§"/>
              <a:defRPr>
                <a:solidFill>
                  <a:schemeClr val="accent1">
                    <a:lumMod val="25000"/>
                  </a:schemeClr>
                </a:solidFill>
              </a:defRPr>
            </a:lvl1pPr>
            <a:lvl2pPr>
              <a:buClr>
                <a:srgbClr val="0070C0"/>
              </a:buClr>
              <a:buFont typeface="Courier New" pitchFamily="49" charset="0"/>
              <a:buChar char="o"/>
              <a:defRPr>
                <a:solidFill>
                  <a:schemeClr val="accent1">
                    <a:lumMod val="25000"/>
                  </a:schemeClr>
                </a:solidFill>
              </a:defRPr>
            </a:lvl2pPr>
            <a:lvl3pPr>
              <a:buFont typeface="Wingdings" pitchFamily="2" charset="2"/>
              <a:buChar char="§"/>
              <a:defRPr>
                <a:solidFill>
                  <a:schemeClr val="accent1">
                    <a:lumMod val="25000"/>
                  </a:schemeClr>
                </a:solidFill>
              </a:defRPr>
            </a:lvl3pPr>
            <a:lvl4pPr>
              <a:buFont typeface="Courier New" pitchFamily="49" charset="0"/>
              <a:buChar char="o"/>
              <a:defRPr>
                <a:solidFill>
                  <a:schemeClr val="accent1">
                    <a:lumMod val="25000"/>
                  </a:schemeClr>
                </a:solidFill>
              </a:defRPr>
            </a:lvl4pPr>
            <a:lvl5pPr>
              <a:buFont typeface="Wingdings" pitchFamily="2" charset="2"/>
              <a:buChar char="§"/>
              <a:defRPr>
                <a:solidFill>
                  <a:schemeClr val="accent1">
                    <a:lumMod val="2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6502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98685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1520" y="1981944"/>
            <a:ext cx="4032448" cy="4255368"/>
          </a:xfrm>
        </p:spPr>
        <p:txBody>
          <a:bodyPr/>
          <a:lstStyle>
            <a:lvl1pPr algn="l">
              <a:defRPr sz="2800"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4008" y="1981944"/>
            <a:ext cx="4320480" cy="42553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268761"/>
            <a:ext cx="8640960" cy="483839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>
              <a:defRPr sz="3200" b="1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8214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50405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4040188" cy="792087"/>
          </a:xfrm>
          <a:solidFill>
            <a:schemeClr val="accent1">
              <a:lumMod val="25000"/>
            </a:schemeClr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780929"/>
            <a:ext cx="4040188" cy="33452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844824"/>
            <a:ext cx="4041775" cy="792087"/>
          </a:xfrm>
          <a:solidFill>
            <a:schemeClr val="accent1">
              <a:lumMod val="25000"/>
            </a:schemeClr>
          </a:solidFill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780927"/>
            <a:ext cx="4041775" cy="33452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8793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8869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402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5912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422941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268760"/>
            <a:ext cx="8712968" cy="5760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altLang="zh-CN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0" y="2060848"/>
            <a:ext cx="871296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zh-CN" dirty="0" err="1" smtClean="0"/>
              <a:t>Jkjk</a:t>
            </a:r>
            <a:r>
              <a:rPr lang="cs-CZ" altLang="zh-CN" dirty="0" smtClean="0"/>
              <a:t>	</a:t>
            </a:r>
          </a:p>
          <a:p>
            <a:pPr lvl="0"/>
            <a:endParaRPr lang="cs-CZ" altLang="zh-CN" dirty="0" smtClean="0"/>
          </a:p>
          <a:p>
            <a:pPr lvl="0"/>
            <a:endParaRPr lang="cs-CZ" altLang="zh-CN" dirty="0" smtClean="0"/>
          </a:p>
          <a:p>
            <a:pPr lvl="0"/>
            <a:endParaRPr lang="cs-CZ" altLang="zh-CN" dirty="0" smtClean="0"/>
          </a:p>
          <a:p>
            <a:pPr lvl="0"/>
            <a:endParaRPr lang="cs-CZ" altLang="zh-CN" dirty="0" smtClean="0"/>
          </a:p>
        </p:txBody>
      </p:sp>
      <p:sp>
        <p:nvSpPr>
          <p:cNvPr id="1030" name="Rectangle 7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cs-CZ" sz="1000" b="1" dirty="0" smtClean="0">
                <a:solidFill>
                  <a:srgbClr val="FFFFFF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cs-CZ" sz="1000" b="1" baseline="0" dirty="0" smtClean="0">
                <a:solidFill>
                  <a:srgbClr val="FFFFFF"/>
                </a:solidFill>
              </a:rPr>
              <a:t>  </a:t>
            </a:r>
            <a:r>
              <a:rPr lang="cs-CZ" sz="1000" b="1" dirty="0" smtClean="0">
                <a:solidFill>
                  <a:srgbClr val="FFFFFF"/>
                </a:solidFill>
              </a:rPr>
              <a:t>  </a:t>
            </a:r>
            <a:r>
              <a:rPr lang="en-US" sz="1000" b="1" dirty="0" smtClean="0">
                <a:solidFill>
                  <a:srgbClr val="FFFFFF"/>
                </a:solidFill>
              </a:rPr>
              <a:t>www.</a:t>
            </a:r>
            <a:r>
              <a:rPr lang="cs-CZ" sz="1000" b="1" dirty="0" smtClean="0">
                <a:solidFill>
                  <a:srgbClr val="FFFFFF"/>
                </a:solidFill>
              </a:rPr>
              <a:t>kriminologie</a:t>
            </a:r>
            <a:r>
              <a:rPr lang="en-US" sz="1000" b="1" dirty="0">
                <a:solidFill>
                  <a:srgbClr val="FFFFFF"/>
                </a:solidFill>
              </a:rPr>
              <a:t>.c</a:t>
            </a:r>
            <a:r>
              <a:rPr lang="cs-CZ" sz="1000" b="1" dirty="0" smtClean="0">
                <a:solidFill>
                  <a:srgbClr val="FFFFFF"/>
                </a:solidFill>
              </a:rPr>
              <a:t>z    </a:t>
            </a:r>
            <a:endParaRPr lang="fr-FR" altLang="zh-CN" sz="1000" b="1" dirty="0">
              <a:solidFill>
                <a:srgbClr val="FFFFFF"/>
              </a:solidFill>
              <a:ea typeface="SimSun" pitchFamily="2" charset="-122"/>
            </a:endParaRPr>
          </a:p>
        </p:txBody>
      </p:sp>
      <p:pic>
        <p:nvPicPr>
          <p:cNvPr id="3" name="Picture 2" descr="C:\Documents and Settings\MStefunkova\Plocha\logo text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240360" cy="78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  <p:sldLayoutId id="2147483926" r:id="rId12"/>
    <p:sldLayoutId id="2147483844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B4CCE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4CCE2"/>
        </a:buClr>
        <a:buFont typeface="Courier New" pitchFamily="49" charset="0"/>
        <a:buNone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cs-CZ" b="1" dirty="0" smtClean="0"/>
          </a:p>
          <a:p>
            <a:pPr>
              <a:lnSpc>
                <a:spcPct val="80000"/>
              </a:lnSpc>
            </a:pPr>
            <a:r>
              <a:rPr lang="cs-CZ" sz="2000" b="1" dirty="0" smtClean="0"/>
              <a:t>JUDr. Michaela </a:t>
            </a:r>
            <a:r>
              <a:rPr lang="cs-CZ" sz="2000" b="1" dirty="0" err="1" smtClean="0"/>
              <a:t>Štefunková</a:t>
            </a:r>
            <a:r>
              <a:rPr lang="cs-CZ" sz="2000" b="1" dirty="0" smtClean="0"/>
              <a:t>, PhD.</a:t>
            </a:r>
            <a:endParaRPr lang="en-GB" sz="2000" b="1" dirty="0" smtClean="0"/>
          </a:p>
          <a:p>
            <a:pPr>
              <a:lnSpc>
                <a:spcPct val="80000"/>
              </a:lnSpc>
            </a:pPr>
            <a:r>
              <a:rPr lang="cs-CZ" sz="2000" dirty="0" smtClean="0"/>
              <a:t>Institut pro kriminologii a sociální prevenci</a:t>
            </a:r>
          </a:p>
          <a:p>
            <a:pPr>
              <a:lnSpc>
                <a:spcPct val="80000"/>
              </a:lnSpc>
            </a:pPr>
            <a:r>
              <a:rPr lang="cs-CZ" sz="2000" dirty="0" err="1" smtClean="0">
                <a:cs typeface="Times New Roman" pitchFamily="18" charset="0"/>
              </a:rPr>
              <a:t>mstefunkova</a:t>
            </a:r>
            <a:r>
              <a:rPr lang="en-US" sz="2000" dirty="0" smtClean="0">
                <a:cs typeface="Times New Roman" pitchFamily="18" charset="0"/>
              </a:rPr>
              <a:t>@</a:t>
            </a:r>
            <a:r>
              <a:rPr lang="cs-CZ" sz="2000" dirty="0" smtClean="0">
                <a:cs typeface="Times New Roman" pitchFamily="18" charset="0"/>
              </a:rPr>
              <a:t>iksp.justice.cz</a:t>
            </a:r>
            <a:endParaRPr lang="en-GB" sz="2000" dirty="0" smtClean="0">
              <a:solidFill>
                <a:srgbClr val="000000"/>
              </a:solidFill>
            </a:endParaRPr>
          </a:p>
          <a:p>
            <a:r>
              <a:rPr lang="cs-CZ" sz="1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Jednání </a:t>
            </a:r>
            <a:r>
              <a:rPr lang="pt-BR" sz="14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Výboru pro prevenci domácího násilí a násilí na </a:t>
            </a:r>
            <a:r>
              <a:rPr lang="pt-BR" sz="1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ženách</a:t>
            </a:r>
            <a:r>
              <a:rPr lang="cs-CZ" sz="14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, 7. prosince 2017 </a:t>
            </a:r>
            <a:r>
              <a:rPr lang="cs-CZ" sz="14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, Praha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3600" dirty="0"/>
              <a:t>Výzkumné aktivity Institutu pro kriminologii a sociální prevenci v oblasti domácího a </a:t>
            </a:r>
            <a:r>
              <a:rPr lang="cs-CZ" sz="3600" dirty="0" err="1"/>
              <a:t>genderově</a:t>
            </a:r>
            <a:r>
              <a:rPr lang="cs-CZ" sz="3600" dirty="0"/>
              <a:t> podmíněného násilí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Využití odborné pomoci; % ženy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168509"/>
              </p:ext>
            </p:extLst>
          </p:nvPr>
        </p:nvGraphicFramePr>
        <p:xfrm>
          <a:off x="251520" y="1844824"/>
          <a:ext cx="8642350" cy="41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1018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 smtClean="0"/>
              <a:t>Důvody nevyužití specializovaných služeb; % ženy</a:t>
            </a:r>
            <a:endParaRPr lang="cs-CZ" sz="28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3360827"/>
              </p:ext>
            </p:extLst>
          </p:nvPr>
        </p:nvGraphicFramePr>
        <p:xfrm>
          <a:off x="250825" y="1916113"/>
          <a:ext cx="8642350" cy="4537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3858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Následky viktimizace; % ženy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8119537"/>
              </p:ext>
            </p:extLst>
          </p:nvPr>
        </p:nvGraphicFramePr>
        <p:xfrm>
          <a:off x="250825" y="1913509"/>
          <a:ext cx="8642352" cy="4662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1215"/>
                <a:gridCol w="1320379"/>
                <a:gridCol w="1320379"/>
                <a:gridCol w="1320379"/>
              </a:tblGrid>
              <a:tr h="33816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sexuální napadení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domácí násilí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stalking</a:t>
                      </a:r>
                      <a:endParaRPr lang="cs-CZ" sz="12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materiální a administrativní zátěž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zdravotní následky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vliv na fungování v práci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vliv </a:t>
                      </a:r>
                      <a:r>
                        <a:rPr lang="pl-PL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 vztahy s lidmi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rizikové chování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necítím </a:t>
                      </a:r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 už v bezpečí, strach z opakování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pořád </a:t>
                      </a:r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 myšlenkami vracím k incidentu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somatické </a:t>
                      </a:r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obtíže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diagnostikována </a:t>
                      </a:r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PTSD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emocionální </a:t>
                      </a:r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ztráta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16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žádné následky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422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nevím</a:t>
                      </a:r>
                      <a:r>
                        <a:rPr lang="cs-CZ" sz="14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nechci odpovědět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8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jiné </a:t>
                      </a:r>
                      <a:endParaRPr lang="cs-CZ" sz="1400" b="0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397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dirty="0" smtClean="0"/>
              <a:t>7 % populace v posledních 3 letech oběť GPN</a:t>
            </a:r>
          </a:p>
          <a:p>
            <a:pPr lvl="1"/>
            <a:r>
              <a:rPr lang="cs-CZ" sz="1600" dirty="0" smtClean="0"/>
              <a:t>32 ze souboru víc než jeden delikt</a:t>
            </a:r>
          </a:p>
          <a:p>
            <a:pPr lvl="1"/>
            <a:r>
              <a:rPr lang="cs-CZ" sz="1600" dirty="0" smtClean="0"/>
              <a:t>34,2 % muži x </a:t>
            </a:r>
            <a:r>
              <a:rPr lang="cs-CZ" sz="1600" b="1" dirty="0" smtClean="0"/>
              <a:t>65,8 % ženy</a:t>
            </a:r>
          </a:p>
          <a:p>
            <a:r>
              <a:rPr lang="cs-CZ" sz="1600" dirty="0" smtClean="0"/>
              <a:t>Vysoká míra latence</a:t>
            </a:r>
          </a:p>
          <a:p>
            <a:pPr lvl="1"/>
            <a:r>
              <a:rPr lang="cs-CZ" sz="1600" dirty="0" smtClean="0"/>
              <a:t>Řešení situace v soukromí</a:t>
            </a:r>
          </a:p>
          <a:p>
            <a:pPr lvl="1"/>
            <a:r>
              <a:rPr lang="cs-CZ" sz="1600" dirty="0" smtClean="0"/>
              <a:t>Stud</a:t>
            </a:r>
          </a:p>
          <a:p>
            <a:pPr lvl="1"/>
            <a:r>
              <a:rPr lang="cs-CZ" sz="1600" dirty="0" smtClean="0"/>
              <a:t>Nedůvěra k řešení policií</a:t>
            </a:r>
          </a:p>
          <a:p>
            <a:r>
              <a:rPr lang="cs-CZ" sz="1600" dirty="0" smtClean="0"/>
              <a:t>Nevyužívání odborné pomoci</a:t>
            </a:r>
          </a:p>
          <a:p>
            <a:pPr lvl="1"/>
            <a:r>
              <a:rPr lang="cs-CZ" sz="1600" dirty="0" smtClean="0"/>
              <a:t>Nepotřebnost</a:t>
            </a:r>
          </a:p>
          <a:p>
            <a:pPr lvl="1"/>
            <a:r>
              <a:rPr lang="cs-CZ" sz="1600" dirty="0" smtClean="0"/>
              <a:t>Nedůvěra</a:t>
            </a:r>
          </a:p>
          <a:p>
            <a:pPr lvl="1"/>
            <a:r>
              <a:rPr lang="cs-CZ" sz="1600" dirty="0" smtClean="0"/>
              <a:t>Neznalost</a:t>
            </a:r>
          </a:p>
          <a:p>
            <a:r>
              <a:rPr lang="cs-CZ" sz="1600" dirty="0" smtClean="0"/>
              <a:t>Následky viktimizace</a:t>
            </a:r>
          </a:p>
          <a:p>
            <a:pPr lvl="1"/>
            <a:r>
              <a:rPr lang="cs-CZ" sz="1600" dirty="0" smtClean="0"/>
              <a:t>Somatické obtíže</a:t>
            </a:r>
          </a:p>
          <a:p>
            <a:pPr lvl="1"/>
            <a:r>
              <a:rPr lang="cs-CZ" sz="1600" dirty="0" smtClean="0"/>
              <a:t>Narušení pocitu bezpečí</a:t>
            </a:r>
          </a:p>
          <a:p>
            <a:pPr lvl="1"/>
            <a:r>
              <a:rPr lang="cs-CZ" sz="1600" dirty="0" smtClean="0"/>
              <a:t>Vliv na vztahy s lidmi</a:t>
            </a:r>
          </a:p>
          <a:p>
            <a:pPr lvl="1"/>
            <a:r>
              <a:rPr lang="cs-CZ" sz="1600" dirty="0" smtClean="0"/>
              <a:t>Zdravotní následky (DN)</a:t>
            </a:r>
          </a:p>
          <a:p>
            <a:pPr lvl="1"/>
            <a:endParaRPr lang="cs-CZ" sz="1600" dirty="0" smtClean="0"/>
          </a:p>
          <a:p>
            <a:pPr lvl="1"/>
            <a:endParaRPr lang="cs-CZ" sz="1600" dirty="0" smtClean="0"/>
          </a:p>
          <a:p>
            <a:pPr lvl="1"/>
            <a:endParaRPr lang="cs-CZ" sz="1800" dirty="0" smtClean="0"/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1306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cs-CZ" sz="1800" dirty="0" smtClean="0"/>
              <a:t>Institut pro kriminologii a sociální prevenci</a:t>
            </a:r>
            <a:br>
              <a:rPr lang="cs-CZ" sz="1800" dirty="0" smtClean="0"/>
            </a:br>
            <a:r>
              <a:rPr lang="cs-CZ" sz="1800" dirty="0" smtClean="0"/>
              <a:t>Náměstí 14. října 12</a:t>
            </a:r>
            <a:br>
              <a:rPr lang="cs-CZ" sz="1800" dirty="0" smtClean="0"/>
            </a:br>
            <a:r>
              <a:rPr lang="cs-CZ" sz="1800" dirty="0" smtClean="0"/>
              <a:t>150 00  Praha</a:t>
            </a:r>
            <a:br>
              <a:rPr lang="cs-CZ" sz="1800" dirty="0" smtClean="0"/>
            </a:br>
            <a:r>
              <a:rPr lang="cs-CZ" sz="1800" dirty="0" smtClean="0"/>
              <a:t>www.kriminologie.cz</a:t>
            </a:r>
            <a:br>
              <a:rPr lang="cs-CZ" sz="1800" dirty="0" smtClean="0"/>
            </a:br>
            <a:endParaRPr lang="en-GB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800" b="1" dirty="0" smtClean="0"/>
              <a:t>Děkuji za pozornost</a:t>
            </a:r>
            <a:r>
              <a:rPr lang="en-GB" sz="2800" b="1" dirty="0" smtClean="0"/>
              <a:t> !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mstefunkova@iksp.justice.cz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705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Institut pro kriminologii a sociální prevenci (IKSP)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248472"/>
          </a:xfrm>
        </p:spPr>
        <p:txBody>
          <a:bodyPr/>
          <a:lstStyle/>
          <a:p>
            <a:r>
              <a:rPr lang="cs-CZ" sz="2000" dirty="0" smtClean="0"/>
              <a:t>výzkumná organizace </a:t>
            </a:r>
            <a:r>
              <a:rPr lang="cs-CZ" sz="2000" dirty="0"/>
              <a:t>v resortu </a:t>
            </a:r>
            <a:r>
              <a:rPr lang="cs-CZ" sz="2000" dirty="0" smtClean="0"/>
              <a:t>spravedlnosti</a:t>
            </a:r>
          </a:p>
          <a:p>
            <a:pPr lvl="1"/>
            <a:r>
              <a:rPr lang="cs-CZ" sz="1800" dirty="0" smtClean="0"/>
              <a:t>jediné specializované </a:t>
            </a:r>
            <a:r>
              <a:rPr lang="cs-CZ" sz="1800" dirty="0"/>
              <a:t>pracovištěm v </a:t>
            </a:r>
            <a:r>
              <a:rPr lang="cs-CZ" sz="1800" dirty="0" smtClean="0"/>
              <a:t>ČR v oblasti kriminologického  výzkumu</a:t>
            </a:r>
          </a:p>
          <a:p>
            <a:r>
              <a:rPr lang="cs-CZ" sz="2000" dirty="0"/>
              <a:t>Výzkumy v </a:t>
            </a:r>
            <a:r>
              <a:rPr lang="cs-CZ" sz="2000" dirty="0" smtClean="0"/>
              <a:t>oblasti DN a GPN</a:t>
            </a:r>
          </a:p>
          <a:p>
            <a:pPr lvl="1"/>
            <a:r>
              <a:rPr lang="cs-CZ" sz="1800" dirty="0"/>
              <a:t>Výskyt </a:t>
            </a:r>
            <a:r>
              <a:rPr lang="cs-CZ" sz="1800" dirty="0" smtClean="0"/>
              <a:t>některých </a:t>
            </a:r>
            <a:r>
              <a:rPr lang="cs-CZ" sz="1800" dirty="0"/>
              <a:t>forem násilného a sociálně nežádoucího jednání rodičů vůči dětem </a:t>
            </a:r>
            <a:r>
              <a:rPr lang="cs-CZ" sz="1600" dirty="0"/>
              <a:t>(MARTINKOVÁ, </a:t>
            </a:r>
            <a:r>
              <a:rPr lang="cs-CZ" sz="1600" dirty="0" smtClean="0"/>
              <a:t>1995)</a:t>
            </a:r>
          </a:p>
          <a:p>
            <a:pPr lvl="1"/>
            <a:r>
              <a:rPr lang="cs-CZ" sz="1800" dirty="0" smtClean="0"/>
              <a:t>Špatné </a:t>
            </a:r>
            <a:r>
              <a:rPr lang="cs-CZ" sz="1800" dirty="0"/>
              <a:t>zacházení s dětmi a mladistvými v rodině </a:t>
            </a:r>
            <a:r>
              <a:rPr lang="cs-CZ" sz="1600" dirty="0"/>
              <a:t>(MARTINKOVÁ, 1997</a:t>
            </a:r>
            <a:r>
              <a:rPr lang="cs-CZ" sz="1600" dirty="0" smtClean="0"/>
              <a:t>)</a:t>
            </a:r>
            <a:endParaRPr lang="cs-CZ" sz="1800" dirty="0" smtClean="0"/>
          </a:p>
          <a:p>
            <a:pPr lvl="1"/>
            <a:r>
              <a:rPr lang="cs-CZ" sz="1800" dirty="0"/>
              <a:t>Ženy jako pachatelky závažné trestné činnosti </a:t>
            </a:r>
            <a:r>
              <a:rPr lang="cs-CZ" sz="1600" dirty="0"/>
              <a:t>(BLATNÍKOVÁ &amp; NETÍK, 2007</a:t>
            </a:r>
            <a:r>
              <a:rPr lang="cs-CZ" sz="1600" dirty="0" smtClean="0"/>
              <a:t>)</a:t>
            </a:r>
            <a:endParaRPr lang="cs-CZ" sz="1800" dirty="0" smtClean="0"/>
          </a:p>
          <a:p>
            <a:pPr lvl="1"/>
            <a:r>
              <a:rPr lang="cs-CZ" sz="1800" dirty="0"/>
              <a:t>Špatné zacházení s osobami pokročilého věku </a:t>
            </a:r>
            <a:r>
              <a:rPr lang="cs-CZ" sz="1600" dirty="0"/>
              <a:t>(MARTINKOVÁ, VLACH, &amp; KREJČOVÁ, 2009</a:t>
            </a:r>
            <a:r>
              <a:rPr lang="cs-CZ" sz="1600" dirty="0" smtClean="0"/>
              <a:t>)</a:t>
            </a:r>
            <a:endParaRPr lang="cs-CZ" sz="1800" dirty="0" smtClean="0"/>
          </a:p>
          <a:p>
            <a:pPr lvl="1"/>
            <a:r>
              <a:rPr lang="cs-CZ" sz="1800" dirty="0"/>
              <a:t>Vybrané problémy z  oblasti domácího násilí </a:t>
            </a:r>
            <a:r>
              <a:rPr lang="cs-CZ" sz="1600" dirty="0"/>
              <a:t>(MARTINKOVÁ, SLAVĚTÍNSKÝ, &amp; VLACH, 2014</a:t>
            </a:r>
            <a:r>
              <a:rPr lang="cs-CZ" sz="1600" dirty="0" smtClean="0"/>
              <a:t>)</a:t>
            </a:r>
          </a:p>
          <a:p>
            <a:pPr lvl="1"/>
            <a:r>
              <a:rPr lang="cs-CZ" sz="1800" dirty="0"/>
              <a:t>Násilná sexuální kriminalita – téma pro experty i </a:t>
            </a:r>
            <a:r>
              <a:rPr lang="cs-CZ" sz="1800" dirty="0" smtClean="0"/>
              <a:t>veřejnost </a:t>
            </a:r>
            <a:r>
              <a:rPr lang="cs-CZ" sz="1600" dirty="0"/>
              <a:t>(BLATNÍKOVÁ, FARIDOVÁ, &amp; ZEMAN, 2014</a:t>
            </a:r>
            <a:r>
              <a:rPr lang="cs-CZ" sz="1600" dirty="0" smtClean="0"/>
              <a:t>)</a:t>
            </a:r>
          </a:p>
          <a:p>
            <a:pPr lvl="1"/>
            <a:r>
              <a:rPr lang="cs-CZ" sz="1800" dirty="0" smtClean="0"/>
              <a:t>Znásilnění </a:t>
            </a:r>
            <a:r>
              <a:rPr lang="cs-CZ" sz="1800" dirty="0"/>
              <a:t>v ČR – trestné činy a odsouzení </a:t>
            </a:r>
            <a:r>
              <a:rPr lang="cs-CZ" sz="1800" dirty="0" smtClean="0"/>
              <a:t>pachatelé </a:t>
            </a:r>
            <a:r>
              <a:rPr lang="cs-CZ" sz="1600" dirty="0" smtClean="0"/>
              <a:t>(BLATNÍKOVÁ</a:t>
            </a:r>
            <a:r>
              <a:rPr lang="cs-CZ" sz="1600" dirty="0"/>
              <a:t>, FARIDOVÁ, &amp; ZEMAN, 2014)</a:t>
            </a:r>
            <a:endParaRPr lang="cs-CZ" sz="1600" dirty="0" smtClean="0"/>
          </a:p>
          <a:p>
            <a:pPr lvl="1"/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417823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Viktimizační</a:t>
            </a:r>
            <a:r>
              <a:rPr lang="cs-CZ" dirty="0" smtClean="0"/>
              <a:t> studie 2017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248472"/>
          </a:xfrm>
        </p:spPr>
        <p:txBody>
          <a:bodyPr/>
          <a:lstStyle/>
          <a:p>
            <a:r>
              <a:rPr lang="cs-CZ" sz="1600" i="1" dirty="0" smtClean="0"/>
              <a:t>„</a:t>
            </a:r>
            <a:r>
              <a:rPr lang="cs-CZ" sz="1600" b="1" i="1" dirty="0"/>
              <a:t>Výzkum obětí trestné činnosti zaměřený na zkušenosti obyvatel České republiky s vybranými druhy deliktů ve sledovaném </a:t>
            </a:r>
            <a:r>
              <a:rPr lang="cs-CZ" sz="1600" b="1" i="1" dirty="0" smtClean="0"/>
              <a:t>období“</a:t>
            </a:r>
          </a:p>
          <a:p>
            <a:r>
              <a:rPr lang="cs-CZ" sz="1600" dirty="0" smtClean="0"/>
              <a:t>Řešitelský tým: Štefunková, Holas, </a:t>
            </a:r>
            <a:r>
              <a:rPr lang="cs-CZ" sz="1600" dirty="0" err="1" smtClean="0"/>
              <a:t>Kostelníková</a:t>
            </a:r>
            <a:r>
              <a:rPr lang="cs-CZ" sz="1600" dirty="0" smtClean="0"/>
              <a:t>, Pešková</a:t>
            </a:r>
          </a:p>
          <a:p>
            <a:pPr marL="342900" lvl="1" indent="-342900">
              <a:buClr>
                <a:srgbClr val="B4CCE2"/>
              </a:buClr>
              <a:buFont typeface="Wingdings" pitchFamily="2" charset="2"/>
              <a:buChar char="§"/>
            </a:pPr>
            <a:r>
              <a:rPr lang="cs-CZ" sz="1800" dirty="0"/>
              <a:t>Doba realizace: </a:t>
            </a:r>
            <a:r>
              <a:rPr lang="cs-CZ" sz="1800" dirty="0" smtClean="0"/>
              <a:t>3/2016-2/2019</a:t>
            </a:r>
            <a:endParaRPr lang="cs-CZ" sz="1800" b="1" i="1" dirty="0" smtClean="0"/>
          </a:p>
          <a:p>
            <a:pPr hangingPunct="0"/>
            <a:r>
              <a:rPr lang="cs-CZ" sz="1800" dirty="0" smtClean="0"/>
              <a:t>Hlavní cíl: </a:t>
            </a:r>
          </a:p>
          <a:p>
            <a:pPr lvl="1" hangingPunct="0"/>
            <a:r>
              <a:rPr lang="cs-CZ" sz="1800" dirty="0" smtClean="0"/>
              <a:t>zjištění </a:t>
            </a:r>
            <a:r>
              <a:rPr lang="cs-CZ" sz="1800" dirty="0"/>
              <a:t>míry viktimizace obyvatel sledovanými trestnými </a:t>
            </a:r>
            <a:r>
              <a:rPr lang="cs-CZ" sz="1800" dirty="0" smtClean="0"/>
              <a:t>činy</a:t>
            </a:r>
          </a:p>
          <a:p>
            <a:pPr lvl="1" hangingPunct="0"/>
            <a:r>
              <a:rPr lang="cs-CZ" sz="1800" dirty="0" smtClean="0"/>
              <a:t>získání </a:t>
            </a:r>
            <a:r>
              <a:rPr lang="cs-CZ" sz="1800" dirty="0"/>
              <a:t>komplementárního zdroje informací o rozsahu kriminality v České republice včetně její latentní části. </a:t>
            </a:r>
          </a:p>
          <a:p>
            <a:pPr hangingPunct="0"/>
            <a:r>
              <a:rPr lang="cs-CZ" sz="1800" dirty="0" smtClean="0"/>
              <a:t>Sekundární cíl: </a:t>
            </a:r>
          </a:p>
          <a:p>
            <a:pPr lvl="1" hangingPunct="0"/>
            <a:r>
              <a:rPr lang="cs-CZ" sz="1800" dirty="0" smtClean="0"/>
              <a:t>získání </a:t>
            </a:r>
            <a:r>
              <a:rPr lang="cs-CZ" sz="1800" dirty="0"/>
              <a:t>podrobnějších informací souvisejících s prožitou </a:t>
            </a:r>
            <a:r>
              <a:rPr lang="cs-CZ" sz="1800" dirty="0" smtClean="0"/>
              <a:t>viktimizací, jakož </a:t>
            </a:r>
            <a:r>
              <a:rPr lang="cs-CZ" sz="1800" dirty="0"/>
              <a:t>i dalších názorů a postojů obyvatel na otázky spojené s problematikou kriminality. </a:t>
            </a:r>
            <a:endParaRPr lang="cs-CZ" sz="1800" i="1" dirty="0"/>
          </a:p>
          <a:p>
            <a:r>
              <a:rPr lang="cs-CZ" sz="1800" dirty="0" smtClean="0"/>
              <a:t>Navazuje na tradici výzkumů obětí</a:t>
            </a:r>
          </a:p>
          <a:p>
            <a:pPr lvl="1"/>
            <a:r>
              <a:rPr lang="cs-CZ" sz="1800" dirty="0" smtClean="0"/>
              <a:t>Nové přístupy</a:t>
            </a:r>
          </a:p>
          <a:p>
            <a:pPr lvl="2"/>
            <a:r>
              <a:rPr lang="cs-CZ" sz="1600" dirty="0" err="1" smtClean="0"/>
              <a:t>Fokusní</a:t>
            </a:r>
            <a:r>
              <a:rPr lang="cs-CZ" sz="1600" dirty="0" smtClean="0"/>
              <a:t> skupina</a:t>
            </a:r>
          </a:p>
          <a:p>
            <a:pPr lvl="2"/>
            <a:r>
              <a:rPr lang="cs-CZ" sz="1600" dirty="0" smtClean="0"/>
              <a:t>Modulové složení dotazníku</a:t>
            </a:r>
          </a:p>
        </p:txBody>
      </p:sp>
    </p:spTree>
    <p:extLst>
      <p:ext uri="{BB962C8B-B14F-4D97-AF65-F5344CB8AC3E}">
        <p14:creationId xmlns:p14="http://schemas.microsoft.com/office/powerpoint/2010/main" val="353283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Viktimizační</a:t>
            </a:r>
            <a:r>
              <a:rPr lang="cs-CZ" dirty="0"/>
              <a:t> studie 2017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z="1800" dirty="0" smtClean="0"/>
              <a:t>Dotazníkové šetření</a:t>
            </a:r>
          </a:p>
          <a:p>
            <a:pPr lvl="1"/>
            <a:r>
              <a:rPr lang="cs-CZ" sz="1800" dirty="0"/>
              <a:t>Sběr dat- </a:t>
            </a:r>
            <a:r>
              <a:rPr lang="cs-CZ" sz="1800" dirty="0" smtClean="0"/>
              <a:t>9-10.2017 (externí agentura)</a:t>
            </a:r>
          </a:p>
          <a:p>
            <a:pPr lvl="1"/>
            <a:r>
              <a:rPr lang="cs-CZ" sz="1800" dirty="0" smtClean="0"/>
              <a:t>metoda </a:t>
            </a:r>
            <a:r>
              <a:rPr lang="cs-CZ" sz="1800" dirty="0"/>
              <a:t>face to face (</a:t>
            </a:r>
            <a:r>
              <a:rPr lang="cs-CZ" sz="1800" dirty="0" smtClean="0"/>
              <a:t>F2F)- CAPI/PAPI</a:t>
            </a:r>
          </a:p>
          <a:p>
            <a:pPr lvl="1"/>
            <a:r>
              <a:rPr lang="pt-BR" sz="1800" dirty="0"/>
              <a:t>reprezentativním </a:t>
            </a:r>
            <a:r>
              <a:rPr lang="pt-BR" sz="1800" dirty="0" smtClean="0"/>
              <a:t>soubor </a:t>
            </a:r>
            <a:r>
              <a:rPr lang="pt-BR" sz="1800" dirty="0"/>
              <a:t>populace ČR (15</a:t>
            </a:r>
            <a:r>
              <a:rPr lang="pt-BR" sz="1800" dirty="0" smtClean="0"/>
              <a:t>+)</a:t>
            </a:r>
            <a:r>
              <a:rPr lang="cs-CZ" sz="1800" dirty="0" smtClean="0"/>
              <a:t>- N </a:t>
            </a:r>
            <a:r>
              <a:rPr lang="cs-CZ" sz="1800" b="1" dirty="0" smtClean="0"/>
              <a:t>3328</a:t>
            </a:r>
          </a:p>
          <a:p>
            <a:r>
              <a:rPr lang="cs-CZ" sz="1800" dirty="0" smtClean="0"/>
              <a:t>Skladba dotazníku</a:t>
            </a:r>
          </a:p>
          <a:p>
            <a:pPr lvl="1"/>
            <a:r>
              <a:rPr lang="cs-CZ" sz="1800" dirty="0" smtClean="0"/>
              <a:t>Kriminalita obecně</a:t>
            </a:r>
          </a:p>
          <a:p>
            <a:pPr lvl="1"/>
            <a:r>
              <a:rPr lang="cs-CZ" sz="1800" dirty="0" smtClean="0"/>
              <a:t>„</a:t>
            </a:r>
            <a:r>
              <a:rPr lang="cs-CZ" sz="1800" dirty="0" err="1"/>
              <a:t>V</a:t>
            </a:r>
            <a:r>
              <a:rPr lang="cs-CZ" sz="1800" dirty="0" err="1" smtClean="0"/>
              <a:t>iktimizační</a:t>
            </a:r>
            <a:r>
              <a:rPr lang="cs-CZ" sz="1800" dirty="0" smtClean="0"/>
              <a:t> </a:t>
            </a:r>
            <a:r>
              <a:rPr lang="cs-CZ" sz="1800" dirty="0" err="1" smtClean="0"/>
              <a:t>screener</a:t>
            </a:r>
            <a:r>
              <a:rPr lang="cs-CZ" sz="1800" dirty="0" smtClean="0"/>
              <a:t>“ - 3r/12měs- proti domácnosti, proti osobě</a:t>
            </a:r>
            <a:endParaRPr lang="cs-CZ" sz="1600" dirty="0" smtClean="0"/>
          </a:p>
          <a:p>
            <a:pPr lvl="2"/>
            <a:r>
              <a:rPr lang="cs-CZ" sz="1600" b="1" dirty="0" smtClean="0"/>
              <a:t>Domácí násilí; sexuální napadení; </a:t>
            </a:r>
            <a:r>
              <a:rPr lang="cs-CZ" sz="1600" b="1" dirty="0" err="1" smtClean="0"/>
              <a:t>stalking</a:t>
            </a:r>
            <a:endParaRPr lang="cs-CZ" sz="1600" b="1" dirty="0" smtClean="0"/>
          </a:p>
          <a:p>
            <a:pPr lvl="3"/>
            <a:r>
              <a:rPr lang="cs-CZ" sz="1400" dirty="0" smtClean="0"/>
              <a:t>Vyplňoval sám respondent; kontakt na odbornou péči</a:t>
            </a:r>
          </a:p>
          <a:p>
            <a:pPr lvl="2"/>
            <a:r>
              <a:rPr lang="cs-CZ" sz="1600" dirty="0" smtClean="0"/>
              <a:t>Internetové delikty</a:t>
            </a:r>
          </a:p>
          <a:p>
            <a:pPr lvl="1"/>
            <a:r>
              <a:rPr lang="cs-CZ" sz="1800" dirty="0" smtClean="0"/>
              <a:t>„Formulář oběti“-bližší okolnosti viktimizace</a:t>
            </a:r>
          </a:p>
          <a:p>
            <a:pPr lvl="2"/>
            <a:r>
              <a:rPr lang="cs-CZ" sz="1600" dirty="0" smtClean="0"/>
              <a:t>společné x specifické</a:t>
            </a:r>
          </a:p>
          <a:p>
            <a:pPr lvl="1"/>
            <a:r>
              <a:rPr lang="cs-CZ" sz="1800" dirty="0" smtClean="0"/>
              <a:t>Obavy o osobní bezpečnost</a:t>
            </a:r>
          </a:p>
          <a:p>
            <a:pPr lvl="1"/>
            <a:r>
              <a:rPr lang="cs-CZ" sz="1800" dirty="0" smtClean="0"/>
              <a:t>Péče o oběti</a:t>
            </a:r>
          </a:p>
          <a:p>
            <a:pPr lvl="1"/>
            <a:endParaRPr lang="cs-CZ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53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Viktimizace v posledních třech letech (%)</a:t>
            </a:r>
            <a:endParaRPr lang="en-US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755621"/>
              </p:ext>
            </p:extLst>
          </p:nvPr>
        </p:nvGraphicFramePr>
        <p:xfrm>
          <a:off x="251520" y="1844824"/>
          <a:ext cx="864235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755576" y="6309320"/>
            <a:ext cx="1002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* </a:t>
            </a:r>
            <a:r>
              <a:rPr lang="cs-CZ" sz="1200" dirty="0"/>
              <a:t>z</a:t>
            </a:r>
            <a:r>
              <a:rPr lang="cs-CZ" sz="1200" dirty="0" smtClean="0"/>
              <a:t> vlastníků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60884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Znění otázek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600" b="1" dirty="0" smtClean="0"/>
              <a:t>Sexuální napadení</a:t>
            </a:r>
          </a:p>
          <a:p>
            <a:pPr lvl="1"/>
            <a:r>
              <a:rPr lang="cs-CZ" sz="1600" dirty="0" smtClean="0"/>
              <a:t>„</a:t>
            </a:r>
            <a:r>
              <a:rPr lang="cs-CZ" sz="1600" i="1" dirty="0"/>
              <a:t>Stalo se Vám v posledních 3 letech, že by Vás někdo (Vám známý, nebo cizí, či osoba blízká), nutil k sexuální aktivitě (např. pohlavní styk, sebeukájení, obnažování či jiné obdobné chování), výhrůžkami, nebo využil toho, že jste se nemohl/a bránit nebo odejít? </a:t>
            </a:r>
            <a:endParaRPr lang="cs-CZ" sz="1600" i="1" dirty="0" smtClean="0"/>
          </a:p>
          <a:p>
            <a:r>
              <a:rPr lang="cs-CZ" sz="1600" b="1" dirty="0" smtClean="0"/>
              <a:t>Domácí násilí</a:t>
            </a:r>
          </a:p>
          <a:p>
            <a:pPr lvl="1"/>
            <a:r>
              <a:rPr lang="cs-CZ" sz="1600" i="1" dirty="0" smtClean="0"/>
              <a:t>„Došlo </a:t>
            </a:r>
            <a:r>
              <a:rPr lang="cs-CZ" sz="1600" i="1" dirty="0"/>
              <a:t>během posledních 3 let k tomu, že by Vám člen Vaší domácnosti opakovaně fyzicky, nebo psychicky ubližoval, vzbuzoval tím ve Vás strach a měl/a jste pocit, že se nemůžete bránit? Například tím, že by Vás zastrašoval, vyhrožoval Vám, ponižoval Vás, odepíral Vám kontakt s jinými osobami, vynucoval si sexuální aktivity, nebo na Vás fyzicky útočil</a:t>
            </a:r>
            <a:r>
              <a:rPr lang="cs-CZ" sz="1600" i="1" dirty="0" smtClean="0"/>
              <a:t>?“</a:t>
            </a:r>
          </a:p>
          <a:p>
            <a:r>
              <a:rPr lang="cs-CZ" sz="1600" b="1" dirty="0" err="1" smtClean="0"/>
              <a:t>Stalking</a:t>
            </a:r>
            <a:endParaRPr lang="cs-CZ" sz="1600" b="1" dirty="0" smtClean="0"/>
          </a:p>
          <a:p>
            <a:pPr lvl="1"/>
            <a:r>
              <a:rPr lang="cs-CZ" sz="1600" i="1" dirty="0" smtClean="0"/>
              <a:t>„Stalo </a:t>
            </a:r>
            <a:r>
              <a:rPr lang="cs-CZ" sz="1600" i="1" dirty="0"/>
              <a:t>se Vám v posledních 3 letech, že Vás někdo opakovaně a dlouhodobě zkoušel kontaktovat i když Vy jste dal/a jasně najevo nezájem, ohradil/a jste se vůči tomuto jednání a toto jednání ve Vás vzbuzovalo obavy nebo strach? Mám na mysli kontaktování osobně, nebo prostřednictvím dopisů, e-mailů, telefonátů, případně např. zasíláním zásilek s dárky</a:t>
            </a:r>
            <a:r>
              <a:rPr lang="cs-CZ" sz="1600" i="1" dirty="0" smtClean="0"/>
              <a:t>.“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4988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Viktimizace v posledních 3 </a:t>
            </a:r>
            <a:r>
              <a:rPr lang="cs-CZ" dirty="0" smtClean="0"/>
              <a:t>letech</a:t>
            </a:r>
            <a:endParaRPr lang="en-US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8624479"/>
              </p:ext>
            </p:extLst>
          </p:nvPr>
        </p:nvGraphicFramePr>
        <p:xfrm>
          <a:off x="0" y="1844824"/>
          <a:ext cx="9036495" cy="324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486630"/>
              </p:ext>
            </p:extLst>
          </p:nvPr>
        </p:nvGraphicFramePr>
        <p:xfrm>
          <a:off x="179511" y="5070502"/>
          <a:ext cx="8712970" cy="145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098"/>
                <a:gridCol w="1315345"/>
                <a:gridCol w="1358942"/>
                <a:gridCol w="2664296"/>
                <a:gridCol w="2592289"/>
              </a:tblGrid>
              <a:tr h="418522">
                <a:tc rowSpan="3"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ženy</a:t>
                      </a:r>
                      <a:endParaRPr lang="cs-CZ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83,3 %</a:t>
                      </a:r>
                      <a:endParaRPr lang="cs-CZ" sz="200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endParaRPr lang="cs-CZ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70,5 %</a:t>
                      </a:r>
                      <a:endParaRPr lang="cs-CZ" sz="200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cs-CZ" sz="200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64,6 %</a:t>
                      </a:r>
                      <a:endParaRPr lang="cs-CZ" sz="200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2807">
                <a:tc vMerge="1">
                  <a:txBody>
                    <a:bodyPr/>
                    <a:lstStyle/>
                    <a:p>
                      <a:pPr algn="ctr"/>
                      <a:endParaRPr lang="cs-CZ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r>
                        <a:rPr lang="cs-CZ" sz="1400" b="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r>
                        <a:rPr lang="cs-CZ" sz="1400" b="0" baseline="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</a:t>
                      </a:r>
                      <a:r>
                        <a:rPr lang="cs-CZ" sz="1400" b="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oho v </a:t>
                      </a:r>
                      <a:r>
                        <a:rPr lang="cs-CZ" sz="1400" b="0" dirty="0" err="1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posl</a:t>
                      </a:r>
                      <a:r>
                        <a:rPr lang="cs-CZ" sz="1400" b="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12</a:t>
                      </a:r>
                      <a:r>
                        <a:rPr lang="cs-CZ" sz="1400" b="0" baseline="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400" b="0" baseline="0" dirty="0" err="1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měs</a:t>
                      </a:r>
                      <a:endParaRPr lang="cs-CZ" sz="1400" b="0" baseline="0" dirty="0" smtClean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cs-CZ" sz="1400" b="1" baseline="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64,3 %</a:t>
                      </a:r>
                      <a:endParaRPr lang="cs-CZ" sz="1400" b="1" dirty="0" smtClean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b="1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cs-CZ" b="1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02807">
                <a:tc vMerge="1">
                  <a:txBody>
                    <a:bodyPr/>
                    <a:lstStyle/>
                    <a:p>
                      <a:pPr algn="ctr"/>
                      <a:endParaRPr lang="cs-CZ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x </a:t>
                      </a:r>
                    </a:p>
                    <a:p>
                      <a:pPr algn="ctr"/>
                      <a:r>
                        <a:rPr lang="cs-CZ" sz="1400" b="1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35,7 %</a:t>
                      </a:r>
                      <a:endParaRPr lang="cs-CZ" sz="1400" b="1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Vícekrát</a:t>
                      </a:r>
                    </a:p>
                    <a:p>
                      <a:pPr algn="ctr"/>
                      <a:r>
                        <a:rPr lang="cs-CZ" sz="1400" b="1" dirty="0" smtClean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28,6 %</a:t>
                      </a:r>
                      <a:endParaRPr lang="cs-CZ" sz="1400" b="1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cs-CZ" b="1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31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15473"/>
              </p:ext>
            </p:extLst>
          </p:nvPr>
        </p:nvGraphicFramePr>
        <p:xfrm>
          <a:off x="0" y="1052736"/>
          <a:ext cx="914400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637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Důvody nenahlášení policii; % ženy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3856005"/>
              </p:ext>
            </p:extLst>
          </p:nvPr>
        </p:nvGraphicFramePr>
        <p:xfrm>
          <a:off x="107504" y="1916832"/>
          <a:ext cx="892899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113565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3">
  <a:themeElements>
    <a:clrScheme name="">
      <a:dk1>
        <a:srgbClr val="183883"/>
      </a:dk1>
      <a:lt1>
        <a:srgbClr val="FFFFFF"/>
      </a:lt1>
      <a:dk2>
        <a:srgbClr val="183883"/>
      </a:dk2>
      <a:lt2>
        <a:srgbClr val="808080"/>
      </a:lt2>
      <a:accent1>
        <a:srgbClr val="D4E3F7"/>
      </a:accent1>
      <a:accent2>
        <a:srgbClr val="0067AF"/>
      </a:accent2>
      <a:accent3>
        <a:srgbClr val="FFFFFF"/>
      </a:accent3>
      <a:accent4>
        <a:srgbClr val="132E6F"/>
      </a:accent4>
      <a:accent5>
        <a:srgbClr val="E6EFFA"/>
      </a:accent5>
      <a:accent6>
        <a:srgbClr val="005D9E"/>
      </a:accent6>
      <a:hlink>
        <a:srgbClr val="365B91"/>
      </a:hlink>
      <a:folHlink>
        <a:srgbClr val="0099A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20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0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0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0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0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0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0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01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1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1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01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1099</TotalTime>
  <Words>609</Words>
  <Application>Microsoft Office PowerPoint</Application>
  <PresentationFormat>Předvádění na obrazovce (4:3)</PresentationFormat>
  <Paragraphs>152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Motiv3</vt:lpstr>
      <vt:lpstr>Výzkumné aktivity Institutu pro kriminologii a sociální prevenci v oblasti domácího a genderově podmíněného násilí </vt:lpstr>
      <vt:lpstr>Institut pro kriminologii a sociální prevenci (IKSP)</vt:lpstr>
      <vt:lpstr>Viktimizační studie 2017</vt:lpstr>
      <vt:lpstr>Viktimizační studie 2017</vt:lpstr>
      <vt:lpstr>Viktimizace v posledních třech letech (%)</vt:lpstr>
      <vt:lpstr>Znění otázek</vt:lpstr>
      <vt:lpstr>Viktimizace v posledních 3 letech</vt:lpstr>
      <vt:lpstr>Prezentace aplikace PowerPoint</vt:lpstr>
      <vt:lpstr>Důvody nenahlášení policii; % ženy</vt:lpstr>
      <vt:lpstr>Využití odborné pomoci; % ženy</vt:lpstr>
      <vt:lpstr>Důvody nevyužití specializovaných služeb; % ženy</vt:lpstr>
      <vt:lpstr>Následky viktimizace; % ženy</vt:lpstr>
      <vt:lpstr>Závěr</vt:lpstr>
      <vt:lpstr>Institut pro kriminologii a sociální prevenci Náměstí 14. října 12 150 00  Praha www.kriminologie.cz </vt:lpstr>
    </vt:vector>
  </TitlesOfParts>
  <Company>justice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JUDr. Michaela Štefunková</dc:creator>
  <cp:lastModifiedBy>Michaela Stefunkova</cp:lastModifiedBy>
  <cp:revision>67</cp:revision>
  <dcterms:created xsi:type="dcterms:W3CDTF">2014-09-01T09:25:50Z</dcterms:created>
  <dcterms:modified xsi:type="dcterms:W3CDTF">2017-12-06T22:39:09Z</dcterms:modified>
</cp:coreProperties>
</file>