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6" r:id="rId15"/>
    <p:sldId id="278" r:id="rId16"/>
    <p:sldId id="277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754" y="-9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Věk pachatele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Dospělý 64,29%</c:v>
                </c:pt>
                <c:pt idx="1">
                  <c:v>Mladistvý 23,21%</c:v>
                </c:pt>
                <c:pt idx="2">
                  <c:v>Starobní důchodce 7,14%</c:v>
                </c:pt>
                <c:pt idx="3">
                  <c:v>Žák ZŠ 5,36%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64.290000000000006</c:v>
                </c:pt>
                <c:pt idx="1">
                  <c:v>23.21</c:v>
                </c:pt>
                <c:pt idx="2">
                  <c:v>7.14</c:v>
                </c:pt>
                <c:pt idx="3">
                  <c:v>5.36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Věk oběti</c:v>
                </c:pt>
              </c:strCache>
            </c:strRef>
          </c:tx>
          <c:cat>
            <c:strRef>
              <c:f>List1!$A$2:$A$4</c:f>
              <c:strCache>
                <c:ptCount val="3"/>
                <c:pt idx="0">
                  <c:v>Pod 15 let 61,54%</c:v>
                </c:pt>
                <c:pt idx="1">
                  <c:v>15 - 18 let 12,31%</c:v>
                </c:pt>
                <c:pt idx="2">
                  <c:v>Nad 18 let 26,15%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>
                  <c:v>61.54</c:v>
                </c:pt>
                <c:pt idx="1">
                  <c:v>12.31</c:v>
                </c:pt>
                <c:pt idx="2">
                  <c:v>26.15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Vztah k oběti znali se/neznali se</c:v>
                </c:pt>
              </c:strCache>
            </c:strRef>
          </c:tx>
          <c:cat>
            <c:strRef>
              <c:f>List1!$A$2:$A$3</c:f>
              <c:strCache>
                <c:ptCount val="2"/>
                <c:pt idx="0">
                  <c:v>Znali se 75,38%</c:v>
                </c:pt>
                <c:pt idx="1">
                  <c:v>Neznali se 24,62%</c:v>
                </c:pt>
              </c:strCache>
            </c:strRef>
          </c:cat>
          <c:val>
            <c:numRef>
              <c:f>List1!$B$2:$B$3</c:f>
              <c:numCache>
                <c:formatCode>General</c:formatCode>
                <c:ptCount val="2"/>
                <c:pt idx="0">
                  <c:v>75.38</c:v>
                </c:pt>
                <c:pt idx="1">
                  <c:v>24.62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Vztah pachatel x</a:t>
            </a:r>
            <a:r>
              <a:rPr lang="cs-CZ" baseline="0"/>
              <a:t> oběť</a:t>
            </a:r>
            <a:endParaRPr lang="cs-CZ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Vztah oběť x pachatel</c:v>
                </c:pt>
              </c:strCache>
            </c:strRef>
          </c:tx>
          <c:cat>
            <c:strRef>
              <c:f>List1!$A$2:$A$10</c:f>
              <c:strCache>
                <c:ptCount val="9"/>
                <c:pt idx="0">
                  <c:v>Neznali se 24,62%</c:v>
                </c:pt>
                <c:pt idx="1">
                  <c:v>Rodič 9,23%</c:v>
                </c:pt>
                <c:pt idx="2">
                  <c:v>Prarodič 10,77%</c:v>
                </c:pt>
                <c:pt idx="3">
                  <c:v>Partner 7,69%</c:v>
                </c:pt>
                <c:pt idx="4">
                  <c:v>Sourozenec vlastní 4,62%</c:v>
                </c:pt>
                <c:pt idx="5">
                  <c:v>Sour. nevl. 1,54%</c:v>
                </c:pt>
                <c:pt idx="6">
                  <c:v>Partner matky 7,69%</c:v>
                </c:pt>
                <c:pt idx="7">
                  <c:v>Partner babičky 3,08%</c:v>
                </c:pt>
                <c:pt idx="8">
                  <c:v>Znali se jinak 30,76%</c:v>
                </c:pt>
              </c:strCache>
            </c:strRef>
          </c:cat>
          <c:val>
            <c:numRef>
              <c:f>List1!$B$2:$B$10</c:f>
              <c:numCache>
                <c:formatCode>General</c:formatCode>
                <c:ptCount val="9"/>
                <c:pt idx="0">
                  <c:v>24.62</c:v>
                </c:pt>
                <c:pt idx="1">
                  <c:v>9.23</c:v>
                </c:pt>
                <c:pt idx="2">
                  <c:v>10.77</c:v>
                </c:pt>
                <c:pt idx="3">
                  <c:v>7.69</c:v>
                </c:pt>
                <c:pt idx="4">
                  <c:v>4.62</c:v>
                </c:pt>
                <c:pt idx="5">
                  <c:v>1.54</c:v>
                </c:pt>
                <c:pt idx="6">
                  <c:v>7.69</c:v>
                </c:pt>
                <c:pt idx="7">
                  <c:v>3.08</c:v>
                </c:pt>
                <c:pt idx="8">
                  <c:v>30.76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Trest odnětí svobody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Podmíněný 39,29%</c:v>
                </c:pt>
                <c:pt idx="1">
                  <c:v>Nepodmíněný 48,21%</c:v>
                </c:pt>
                <c:pt idx="2">
                  <c:v>Upuštění od potrestání 1,79%</c:v>
                </c:pt>
                <c:pt idx="3">
                  <c:v>Zproštění 10,71%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39.29</c:v>
                </c:pt>
                <c:pt idx="1">
                  <c:v>48.21</c:v>
                </c:pt>
                <c:pt idx="2">
                  <c:v>1.79</c:v>
                </c:pt>
                <c:pt idx="3">
                  <c:v>10.71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Deviace</a:t>
            </a:r>
            <a:endParaRPr lang="en-US"/>
          </a:p>
        </c:rich>
      </c:tx>
      <c:layout>
        <c:manualLayout>
          <c:xMode val="edge"/>
          <c:yMode val="edge"/>
          <c:x val="0.4343170384951881"/>
          <c:y val="4.365079365079364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Nedevianti 89,28%</c:v>
                </c:pt>
                <c:pt idx="1">
                  <c:v>Devianti 7,14%</c:v>
                </c:pt>
                <c:pt idx="2">
                  <c:v>Mentální retardace 1,79%</c:v>
                </c:pt>
                <c:pt idx="3">
                  <c:v>Deviace nesouvisející s činem 1,79%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89.28</c:v>
                </c:pt>
                <c:pt idx="1">
                  <c:v>7.14</c:v>
                </c:pt>
                <c:pt idx="2">
                  <c:v>1.79</c:v>
                </c:pt>
                <c:pt idx="3">
                  <c:v>1.79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Sloupec1</c:v>
                </c:pt>
              </c:strCache>
            </c:strRef>
          </c:tx>
          <c:cat>
            <c:strRef>
              <c:f>List1!$A$2:$A$5</c:f>
              <c:strCache>
                <c:ptCount val="4"/>
                <c:pt idx="0">
                  <c:v>Nedevianti 89,28%</c:v>
                </c:pt>
                <c:pt idx="1">
                  <c:v>Devianti 7,14%</c:v>
                </c:pt>
                <c:pt idx="2">
                  <c:v>Mentální retardace 1,79%</c:v>
                </c:pt>
                <c:pt idx="3">
                  <c:v>Deviace nesouvisející s činem 1,79%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3">
                  <c:v>1.79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883A90-93D9-4047-8407-7A4ED0473F2F}" type="datetimeFigureOut">
              <a:rPr lang="cs-CZ" smtClean="0"/>
              <a:t>7.12.2017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1C823A-9A2C-4436-B2AF-33AA82C7763D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 smtClean="0"/>
              <a:t>Trestný čin znásilnění ve světle Istanbulské úmluvy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6000" dirty="0" smtClean="0"/>
              <a:t>JEN ANO JE ANO</a:t>
            </a:r>
            <a:endParaRPr lang="cs-CZ" sz="6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2160240" cy="69396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836712"/>
            <a:ext cx="2254752" cy="69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3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62217299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856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cs-CZ" b="1" dirty="0" smtClean="0"/>
              <a:t>Francie</a:t>
            </a:r>
          </a:p>
          <a:p>
            <a:r>
              <a:rPr lang="cs-CZ" dirty="0"/>
              <a:t>z</a:t>
            </a:r>
            <a:r>
              <a:rPr lang="cs-CZ" dirty="0" smtClean="0"/>
              <a:t>násilnění – 15 let</a:t>
            </a:r>
          </a:p>
          <a:p>
            <a:r>
              <a:rPr lang="cs-CZ" dirty="0" smtClean="0"/>
              <a:t>20 let (oběť pod 15 let, těhotná žena, manžel nebo partner pachatele, znásilnění pro sexuální orientaci či genderovou identitu, …)</a:t>
            </a:r>
          </a:p>
          <a:p>
            <a:r>
              <a:rPr lang="cs-CZ" dirty="0" smtClean="0"/>
              <a:t>20 let – pachatel se dostal do kontaktu s obětí prostřednictvím soc. sítí</a:t>
            </a:r>
          </a:p>
          <a:p>
            <a:r>
              <a:rPr lang="cs-CZ" dirty="0" smtClean="0"/>
              <a:t>30 let – smrt, mučení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619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cs-CZ" b="1" dirty="0" smtClean="0"/>
              <a:t>Malta</a:t>
            </a:r>
          </a:p>
          <a:p>
            <a:r>
              <a:rPr lang="cs-CZ" dirty="0"/>
              <a:t>3 až 9 </a:t>
            </a:r>
            <a:r>
              <a:rPr lang="cs-CZ" dirty="0" smtClean="0"/>
              <a:t>let – oběť manžel/manželka, bratr </a:t>
            </a:r>
            <a:r>
              <a:rPr lang="cs-CZ" dirty="0"/>
              <a:t>či </a:t>
            </a:r>
            <a:r>
              <a:rPr lang="cs-CZ" dirty="0" smtClean="0"/>
              <a:t>sestra, jiný pokrevní příbuzný, </a:t>
            </a:r>
          </a:p>
          <a:p>
            <a:pPr marL="45720" indent="0">
              <a:buNone/>
            </a:pPr>
            <a:r>
              <a:rPr lang="cs-CZ" dirty="0" smtClean="0"/>
              <a:t> - jiné </a:t>
            </a:r>
            <a:r>
              <a:rPr lang="cs-CZ" dirty="0"/>
              <a:t>osobě, která má </a:t>
            </a:r>
            <a:r>
              <a:rPr lang="cs-CZ" dirty="0" smtClean="0"/>
              <a:t>nebo měla </a:t>
            </a:r>
            <a:r>
              <a:rPr lang="cs-CZ" dirty="0"/>
              <a:t> pachatelem </a:t>
            </a:r>
            <a:r>
              <a:rPr lang="cs-CZ" dirty="0" smtClean="0"/>
              <a:t>dítě, jiné </a:t>
            </a:r>
            <a:r>
              <a:rPr lang="cs-CZ" dirty="0"/>
              <a:t>osobě, která žije s pachatelem ve </a:t>
            </a:r>
            <a:r>
              <a:rPr lang="cs-CZ" dirty="0" smtClean="0"/>
              <a:t>	společné </a:t>
            </a:r>
            <a:r>
              <a:rPr lang="cs-CZ" dirty="0"/>
              <a:t>domácnosti nebo s ním žila ve společné </a:t>
            </a:r>
            <a:r>
              <a:rPr lang="cs-CZ" dirty="0" smtClean="0"/>
              <a:t>domácnosti </a:t>
            </a:r>
            <a:r>
              <a:rPr lang="cs-CZ" dirty="0"/>
              <a:t>v období jednoho roku před </a:t>
            </a:r>
            <a:r>
              <a:rPr lang="cs-CZ" dirty="0" smtClean="0"/>
              <a:t>útokem</a:t>
            </a:r>
          </a:p>
          <a:p>
            <a:pPr marL="45720" lvl="0" indent="0">
              <a:buNone/>
            </a:pPr>
            <a:r>
              <a:rPr lang="cs-CZ" dirty="0" smtClean="0"/>
              <a:t>- jiné </a:t>
            </a:r>
            <a:r>
              <a:rPr lang="cs-CZ" dirty="0"/>
              <a:t>osobě, která byla s pachatelem formálně či neformálně zasnoubena,</a:t>
            </a:r>
          </a:p>
          <a:p>
            <a:pPr marL="45720" lvl="0" indent="0">
              <a:buNone/>
            </a:pPr>
            <a:r>
              <a:rPr lang="cs-CZ" dirty="0" smtClean="0"/>
              <a:t>- jiných </a:t>
            </a:r>
            <a:r>
              <a:rPr lang="cs-CZ" dirty="0"/>
              <a:t>osobách, které jsou s pachatelem příbuzní, až do příbuzenství třetího stupně, </a:t>
            </a:r>
            <a:r>
              <a:rPr lang="cs-CZ" dirty="0" smtClean="0"/>
              <a:t>včetně</a:t>
            </a:r>
            <a:r>
              <a:rPr lang="cs-CZ" dirty="0"/>
              <a:t>,</a:t>
            </a:r>
            <a:endParaRPr lang="cs-CZ" dirty="0" smtClean="0"/>
          </a:p>
          <a:p>
            <a:pPr marL="45720" lvl="0" indent="0">
              <a:buNone/>
            </a:pPr>
            <a:r>
              <a:rPr lang="cs-CZ" dirty="0" smtClean="0"/>
              <a:t>- </a:t>
            </a:r>
            <a:r>
              <a:rPr lang="cs-CZ" u="sng" dirty="0" smtClean="0"/>
              <a:t>za </a:t>
            </a:r>
            <a:r>
              <a:rPr lang="cs-CZ" u="sng" dirty="0"/>
              <a:t>přítomnosti nezletilého nebo nezletilý se nacházel ve vzdálenosti, kdy mohl čin slyšet</a:t>
            </a:r>
            <a:endParaRPr lang="cs-CZ" dirty="0"/>
          </a:p>
          <a:p>
            <a:pPr marL="45720" indent="0">
              <a:buNone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8211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cs-CZ" b="1" dirty="0" smtClean="0"/>
              <a:t>Itálie</a:t>
            </a:r>
            <a:r>
              <a:rPr lang="cs-CZ" dirty="0" smtClean="0"/>
              <a:t> – 6 – 12 let oběť partner, manžel, i když žijí odděleně</a:t>
            </a:r>
          </a:p>
          <a:p>
            <a:pPr marL="45720" indent="0">
              <a:buNone/>
            </a:pPr>
            <a:r>
              <a:rPr lang="cs-CZ" b="1" dirty="0" smtClean="0"/>
              <a:t>Rumunsko </a:t>
            </a:r>
            <a:r>
              <a:rPr lang="cs-CZ" dirty="0" smtClean="0"/>
              <a:t>– 5 – 12 let oběť v péči pachatele, příbuzný přímý, bratr, sestra nebo za účelem výroby pornografie</a:t>
            </a:r>
          </a:p>
          <a:p>
            <a:pPr marL="45720" indent="0">
              <a:buNone/>
            </a:pPr>
            <a:r>
              <a:rPr lang="cs-CZ" b="1" dirty="0" smtClean="0"/>
              <a:t>Belgie</a:t>
            </a:r>
            <a:r>
              <a:rPr lang="cs-CZ" dirty="0" smtClean="0"/>
              <a:t> – 10 – 15 – oběť </a:t>
            </a:r>
            <a:r>
              <a:rPr lang="cs-CZ" dirty="0" err="1" smtClean="0"/>
              <a:t>nezl</a:t>
            </a:r>
            <a:r>
              <a:rPr lang="cs-CZ" dirty="0" smtClean="0"/>
              <a:t>. nad 16 let</a:t>
            </a:r>
          </a:p>
          <a:p>
            <a:pPr marL="45720" indent="0">
              <a:buNone/>
            </a:pPr>
            <a:r>
              <a:rPr lang="cs-CZ" dirty="0"/>
              <a:t>	</a:t>
            </a:r>
            <a:r>
              <a:rPr lang="cs-CZ" dirty="0" smtClean="0"/>
              <a:t>- 15 – 20 – oběť </a:t>
            </a:r>
            <a:r>
              <a:rPr lang="cs-CZ" dirty="0" err="1" smtClean="0"/>
              <a:t>nezl</a:t>
            </a:r>
            <a:r>
              <a:rPr lang="cs-CZ" dirty="0" smtClean="0"/>
              <a:t>. 14 – 16 let</a:t>
            </a:r>
          </a:p>
          <a:p>
            <a:pPr marL="45720" indent="0">
              <a:buNone/>
            </a:pPr>
            <a:r>
              <a:rPr lang="cs-CZ" dirty="0"/>
              <a:t>	</a:t>
            </a:r>
            <a:r>
              <a:rPr lang="cs-CZ" dirty="0" smtClean="0"/>
              <a:t>- 20 – 30 – oběť mladší 10 let</a:t>
            </a:r>
          </a:p>
          <a:p>
            <a:pPr marL="45720" indent="0">
              <a:buNone/>
            </a:pPr>
            <a:r>
              <a:rPr lang="cs-CZ" dirty="0"/>
              <a:t>	</a:t>
            </a:r>
            <a:r>
              <a:rPr lang="cs-CZ" dirty="0" smtClean="0"/>
              <a:t>	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668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" lvl="0" indent="0">
              <a:buNone/>
            </a:pPr>
            <a:r>
              <a:rPr lang="cs-CZ" sz="2000" b="1" i="1" dirty="0" smtClean="0"/>
              <a:t>1) Kdo </a:t>
            </a:r>
            <a:r>
              <a:rPr lang="cs-CZ" sz="2000" b="1" i="1" dirty="0"/>
              <a:t>na jiném bez jeho souhlasu vykoná pohlavní styk, bude potrestán odnětím svobody na šest měsíců až pět let.</a:t>
            </a:r>
            <a:endParaRPr lang="cs-CZ" sz="2000" dirty="0"/>
          </a:p>
          <a:p>
            <a:pPr marL="45720" lvl="0" indent="0">
              <a:buNone/>
            </a:pPr>
            <a:r>
              <a:rPr lang="cs-CZ" sz="2000" i="1" dirty="0" smtClean="0"/>
              <a:t>2) Kdo </a:t>
            </a:r>
            <a:r>
              <a:rPr lang="cs-CZ" sz="2000" i="1" dirty="0"/>
              <a:t>jiného násilím nebo pohrůžkou násilí nebo pohrůžkou jiné těžké újmy donutí k pohlavnímu styku, nebo kdo k takovému činu zneužije jeho bezbrannosti, bude potrestán odnětím svobody na </a:t>
            </a:r>
            <a:r>
              <a:rPr lang="cs-CZ" sz="2000" b="1" i="1" dirty="0"/>
              <a:t>tři až pět let</a:t>
            </a:r>
            <a:r>
              <a:rPr lang="cs-CZ" sz="2000" i="1" dirty="0"/>
              <a:t>.</a:t>
            </a:r>
            <a:endParaRPr lang="cs-CZ" sz="2000" dirty="0"/>
          </a:p>
          <a:p>
            <a:pPr marL="45720" indent="0">
              <a:buNone/>
            </a:pP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08780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87624" y="764704"/>
            <a:ext cx="6400800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cs-CZ" sz="1600" i="1" dirty="0"/>
              <a:t>(3) Odnětím svobody na </a:t>
            </a:r>
            <a:r>
              <a:rPr lang="cs-CZ" sz="1600" b="1" i="1" dirty="0"/>
              <a:t>pět let až deset let</a:t>
            </a:r>
            <a:r>
              <a:rPr lang="cs-CZ" sz="1600" i="1" dirty="0"/>
              <a:t> bude pachatel potrestán, spáchá-li čin uvedený v </a:t>
            </a:r>
            <a:r>
              <a:rPr lang="cs-CZ" sz="1600" b="1" i="1" dirty="0"/>
              <a:t>odstavci 2</a:t>
            </a:r>
            <a:endParaRPr lang="cs-CZ" sz="1600" dirty="0"/>
          </a:p>
          <a:p>
            <a:pPr marL="45720" indent="0">
              <a:buNone/>
            </a:pPr>
            <a:r>
              <a:rPr lang="cs-CZ" sz="1600" i="1" dirty="0"/>
              <a:t>a) souloží nebo jiným pohlavním stykem provedeným způsobem srovnatelným se souloží</a:t>
            </a:r>
            <a:r>
              <a:rPr lang="cs-CZ" sz="1600" dirty="0"/>
              <a:t>,</a:t>
            </a:r>
          </a:p>
          <a:p>
            <a:pPr marL="45720" indent="0">
              <a:buNone/>
            </a:pPr>
            <a:r>
              <a:rPr lang="cs-CZ" sz="1600" i="1" dirty="0"/>
              <a:t>b) na dítěti,</a:t>
            </a:r>
            <a:endParaRPr lang="cs-CZ" sz="1600" dirty="0"/>
          </a:p>
          <a:p>
            <a:pPr marL="45720" indent="0">
              <a:buNone/>
            </a:pPr>
            <a:r>
              <a:rPr lang="cs-CZ" sz="1600" b="1" i="1" dirty="0"/>
              <a:t>c) na partneru, manželu, příbuzném v pokolení přímém či osobě blízké,</a:t>
            </a:r>
            <a:endParaRPr lang="cs-CZ" sz="1600" dirty="0"/>
          </a:p>
          <a:p>
            <a:r>
              <a:rPr lang="cs-CZ" sz="1600" b="1" i="1" dirty="0"/>
              <a:t>d) za přítomnosti nezletilého</a:t>
            </a:r>
            <a:r>
              <a:rPr lang="cs-CZ" sz="1600" i="1" dirty="0"/>
              <a:t>, </a:t>
            </a:r>
            <a:endParaRPr lang="cs-CZ" sz="1600" dirty="0"/>
          </a:p>
          <a:p>
            <a:r>
              <a:rPr lang="cs-CZ" sz="1600" b="1" i="1" dirty="0"/>
              <a:t>e) na oběti, s níž se pachatel dostal do kontaktu přes elektronickou síť nebo komunikační prostředky dostupné široké veřejnosti, nebo </a:t>
            </a:r>
            <a:endParaRPr lang="cs-CZ" sz="1600" dirty="0"/>
          </a:p>
          <a:p>
            <a:r>
              <a:rPr lang="cs-CZ" sz="1600" i="1" dirty="0"/>
              <a:t>f) se zbraní.</a:t>
            </a:r>
            <a:endParaRPr lang="cs-CZ" sz="1600" dirty="0"/>
          </a:p>
          <a:p>
            <a:pPr marL="45720" indent="0">
              <a:buNone/>
            </a:pP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91869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JEN ANO JE ANO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cs-CZ" sz="2600" i="1" dirty="0"/>
              <a:t>(4) Odnětím svobody na</a:t>
            </a:r>
            <a:r>
              <a:rPr lang="cs-CZ" sz="2600" b="1" i="1" dirty="0"/>
              <a:t> deset až patnáct let</a:t>
            </a:r>
            <a:r>
              <a:rPr lang="cs-CZ" sz="2600" i="1" dirty="0"/>
              <a:t> bude pachatel potrestán,</a:t>
            </a:r>
            <a:endParaRPr lang="cs-CZ" sz="2600" dirty="0"/>
          </a:p>
          <a:p>
            <a:pPr marL="45720" indent="0">
              <a:buNone/>
            </a:pPr>
            <a:r>
              <a:rPr lang="cs-CZ" sz="2600" i="1" dirty="0"/>
              <a:t>a) spáchá-li čin uvedený v </a:t>
            </a:r>
            <a:r>
              <a:rPr lang="cs-CZ" sz="2600" b="1" i="1" dirty="0"/>
              <a:t>odstavci  2</a:t>
            </a:r>
            <a:r>
              <a:rPr lang="cs-CZ" sz="2600" i="1" dirty="0"/>
              <a:t> na dítěti mladším patnácti let,</a:t>
            </a:r>
            <a:endParaRPr lang="cs-CZ" sz="2600" dirty="0"/>
          </a:p>
          <a:p>
            <a:pPr marL="45720" indent="0">
              <a:buNone/>
            </a:pPr>
            <a:r>
              <a:rPr lang="cs-CZ" sz="2600" i="1" dirty="0"/>
              <a:t> b) spáchá-li čin uvedený v</a:t>
            </a:r>
            <a:r>
              <a:rPr lang="cs-CZ" sz="2600" b="1" i="1" dirty="0"/>
              <a:t> odstavci  2</a:t>
            </a:r>
            <a:r>
              <a:rPr lang="cs-CZ" sz="2600" i="1" dirty="0"/>
              <a:t> na osobě ve výkonu vazby, trestu odnětí svobody, ochranného léčení, zabezpečovací detence, ochranné nebo ústavní výchovy anebo v jiném místě, kde je omezována osobní svoboda, nebo</a:t>
            </a:r>
            <a:endParaRPr lang="cs-CZ" sz="2600" dirty="0"/>
          </a:p>
          <a:p>
            <a:pPr marL="45720" indent="0">
              <a:buNone/>
            </a:pPr>
            <a:r>
              <a:rPr lang="cs-CZ" sz="2600" i="1" dirty="0"/>
              <a:t> c) způsobí-li činem uvedeným v odstavci </a:t>
            </a:r>
            <a:r>
              <a:rPr lang="cs-CZ" sz="2600" i="1" dirty="0" smtClean="0"/>
              <a:t> </a:t>
            </a:r>
            <a:r>
              <a:rPr lang="cs-CZ" sz="2600" i="1" dirty="0"/>
              <a:t>2 těžkou újmu na zdraví </a:t>
            </a:r>
            <a:r>
              <a:rPr lang="cs-CZ" sz="2600" b="1" i="1" dirty="0"/>
              <a:t>nebo těhotenství oběti</a:t>
            </a:r>
            <a:r>
              <a:rPr lang="cs-CZ" sz="2600" i="1" dirty="0"/>
              <a:t>.</a:t>
            </a:r>
            <a:endParaRPr lang="cs-CZ" sz="2600" dirty="0"/>
          </a:p>
          <a:p>
            <a:pPr marL="45720" indent="0">
              <a:buNone/>
            </a:pPr>
            <a:r>
              <a:rPr lang="cs-CZ" sz="2600" i="1" dirty="0" smtClean="0"/>
              <a:t>(</a:t>
            </a:r>
            <a:r>
              <a:rPr lang="cs-CZ" sz="2600" i="1" dirty="0"/>
              <a:t>5) Odnětím svobody na </a:t>
            </a:r>
            <a:r>
              <a:rPr lang="cs-CZ" sz="2600" b="1" i="1" dirty="0"/>
              <a:t>patnáct až osmnáct</a:t>
            </a:r>
            <a:r>
              <a:rPr lang="cs-CZ" sz="2600" i="1" dirty="0"/>
              <a:t> let bude pachatel potrestán, způsobí-li činem uvedeným v </a:t>
            </a:r>
            <a:r>
              <a:rPr lang="cs-CZ" sz="2600" b="1" i="1" dirty="0"/>
              <a:t>odstavci  2 </a:t>
            </a:r>
            <a:r>
              <a:rPr lang="cs-CZ" sz="2600" i="1" dirty="0"/>
              <a:t>smrt.</a:t>
            </a:r>
            <a:endParaRPr lang="cs-CZ" sz="2600" dirty="0"/>
          </a:p>
          <a:p>
            <a:pPr marL="45720" indent="0">
              <a:buNone/>
            </a:pPr>
            <a:r>
              <a:rPr lang="cs-CZ" sz="2600" i="1" dirty="0"/>
              <a:t>(6) Příprava je trestná.</a:t>
            </a:r>
            <a:endParaRPr lang="cs-CZ" sz="2600" dirty="0"/>
          </a:p>
          <a:p>
            <a:pPr marL="45720" indent="0">
              <a:buNone/>
            </a:pPr>
            <a:r>
              <a:rPr lang="cs-CZ" i="1" dirty="0"/>
              <a:t> 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3353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55 pravomocných rozsudků </a:t>
            </a:r>
            <a:r>
              <a:rPr lang="cs-CZ" dirty="0" smtClean="0"/>
              <a:t>( Krajské soudy Praha</a:t>
            </a:r>
            <a:r>
              <a:rPr lang="cs-CZ" dirty="0" smtClean="0"/>
              <a:t>, Plzeň, Hradec Králové, Ostrava)</a:t>
            </a:r>
          </a:p>
          <a:p>
            <a:r>
              <a:rPr lang="cs-CZ" dirty="0" smtClean="0"/>
              <a:t>56 pachatelů</a:t>
            </a:r>
          </a:p>
          <a:p>
            <a:r>
              <a:rPr lang="cs-CZ" dirty="0" smtClean="0"/>
              <a:t>65 obětí</a:t>
            </a:r>
          </a:p>
          <a:p>
            <a:r>
              <a:rPr lang="cs-CZ" dirty="0" smtClean="0"/>
              <a:t>6 zprošťujících rozsudků</a:t>
            </a:r>
          </a:p>
          <a:p>
            <a:r>
              <a:rPr lang="cs-CZ" dirty="0" smtClean="0"/>
              <a:t>1 upuštěno od potrestání</a:t>
            </a:r>
          </a:p>
          <a:p>
            <a:r>
              <a:rPr lang="cs-CZ" dirty="0" smtClean="0"/>
              <a:t>49 odsuzujících </a:t>
            </a:r>
            <a:r>
              <a:rPr lang="cs-CZ" dirty="0" smtClean="0"/>
              <a:t>rozsudků</a:t>
            </a:r>
          </a:p>
          <a:p>
            <a:r>
              <a:rPr lang="cs-CZ" dirty="0" smtClean="0"/>
              <a:t>§ 185 odst. 1 a 3 TZ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88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cs-CZ" b="1" i="1" dirty="0"/>
              <a:t>§ 185</a:t>
            </a:r>
            <a:endParaRPr lang="cs-CZ" dirty="0"/>
          </a:p>
          <a:p>
            <a:pPr marL="45720" indent="0">
              <a:buNone/>
            </a:pPr>
            <a:r>
              <a:rPr lang="cs-CZ" i="1" dirty="0"/>
              <a:t>(1) Kdo jiného </a:t>
            </a:r>
            <a:r>
              <a:rPr lang="cs-CZ" b="1" i="1" dirty="0"/>
              <a:t>násilím nebo pohrůžkou násilí nebo pohrůžkou jiné těžké újmy donutí </a:t>
            </a:r>
            <a:r>
              <a:rPr lang="cs-CZ" i="1" dirty="0"/>
              <a:t>k pohlavnímu styku, nebo kdo k takovému činu </a:t>
            </a:r>
            <a:r>
              <a:rPr lang="cs-CZ" b="1" i="1" dirty="0"/>
              <a:t>zneužije jeho bezbrannosti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222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45720" lvl="0" indent="0">
              <a:buNone/>
            </a:pPr>
            <a:r>
              <a:rPr lang="cs-CZ" i="1" dirty="0" smtClean="0"/>
              <a:t>Čl. 36 …aby </a:t>
            </a:r>
            <a:r>
              <a:rPr lang="cs-CZ" i="1" dirty="0"/>
              <a:t>byly klasifikovány jako trestné následující úmyslné trestné činy:</a:t>
            </a:r>
            <a:endParaRPr lang="cs-CZ" dirty="0"/>
          </a:p>
          <a:p>
            <a:pPr lvl="0"/>
            <a:r>
              <a:rPr lang="cs-CZ" i="1" dirty="0"/>
              <a:t>dojde-li přes </a:t>
            </a:r>
            <a:r>
              <a:rPr lang="cs-CZ" b="1" i="1" dirty="0"/>
              <a:t>nesouhlas oběti</a:t>
            </a:r>
            <a:r>
              <a:rPr lang="cs-CZ" i="1" dirty="0"/>
              <a:t> k vaginální, anální či orální penetraci sexuální povahy do těla druhé osoby jakoukoli částí těla nebo předmětem;</a:t>
            </a:r>
            <a:endParaRPr lang="cs-CZ" dirty="0"/>
          </a:p>
          <a:p>
            <a:pPr lvl="0"/>
            <a:r>
              <a:rPr lang="cs-CZ" i="1" dirty="0"/>
              <a:t>je-li přes </a:t>
            </a:r>
            <a:r>
              <a:rPr lang="cs-CZ" b="1" i="1" dirty="0"/>
              <a:t>nesouhlas druhé osoby</a:t>
            </a:r>
            <a:r>
              <a:rPr lang="cs-CZ" i="1" dirty="0"/>
              <a:t> vykonán jakýkoli jiný akt sexuální povahy;</a:t>
            </a:r>
            <a:endParaRPr lang="cs-CZ" dirty="0"/>
          </a:p>
          <a:p>
            <a:pPr lvl="0"/>
            <a:r>
              <a:rPr lang="cs-CZ" i="1" dirty="0"/>
              <a:t>je-li druhá osoba přes svůj </a:t>
            </a:r>
            <a:r>
              <a:rPr lang="cs-CZ" b="1" i="1" dirty="0"/>
              <a:t>nesouhlas</a:t>
            </a:r>
            <a:r>
              <a:rPr lang="cs-CZ" i="1" dirty="0"/>
              <a:t> přinucena podílet se na aktech sexuální povahy se třetí osobou.</a:t>
            </a:r>
            <a:endParaRPr lang="cs-CZ" dirty="0"/>
          </a:p>
          <a:p>
            <a:pPr marL="45720" lvl="0" indent="0">
              <a:buNone/>
            </a:pPr>
            <a:r>
              <a:rPr lang="cs-CZ" b="1" i="1" dirty="0"/>
              <a:t>Souhlas musí být dán dobrovolně jakožto výsledek svobodné vůle dané osoby posuzované v kontextu stávajících okolností.</a:t>
            </a:r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995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endParaRPr lang="cs-CZ" dirty="0"/>
          </a:p>
        </p:txBody>
      </p:sp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629322150"/>
              </p:ext>
            </p:extLst>
          </p:nvPr>
        </p:nvGraphicFramePr>
        <p:xfrm>
          <a:off x="1828800" y="692696"/>
          <a:ext cx="548640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27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70640493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5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43981674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772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83315998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81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936104"/>
          </a:xfrm>
        </p:spPr>
        <p:txBody>
          <a:bodyPr/>
          <a:lstStyle/>
          <a:p>
            <a:r>
              <a:rPr lang="cs-CZ" dirty="0" smtClean="0"/>
              <a:t>JEN ANO JE ANO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20353760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930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442</Words>
  <Application>Microsoft Office PowerPoint</Application>
  <PresentationFormat>Předvádění na obrazovce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Aerodynamika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  <vt:lpstr>JEN ANO JE ANO</vt:lpstr>
    </vt:vector>
  </TitlesOfParts>
  <Company>MS Praha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JEN ANO JE ANO</dc:title>
  <dc:creator>Ježková Veronika Mgr.</dc:creator>
  <cp:lastModifiedBy>Ježková Veronika Mgr.</cp:lastModifiedBy>
  <cp:revision>27</cp:revision>
  <dcterms:created xsi:type="dcterms:W3CDTF">2017-11-10T08:24:43Z</dcterms:created>
  <dcterms:modified xsi:type="dcterms:W3CDTF">2017-12-07T06:59:06Z</dcterms:modified>
</cp:coreProperties>
</file>