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74" r:id="rId1"/>
    <p:sldMasterId id="2147483687" r:id="rId2"/>
  </p:sldMasterIdLst>
  <p:notesMasterIdLst>
    <p:notesMasterId r:id="rId20"/>
  </p:notesMasterIdLst>
  <p:sldIdLst>
    <p:sldId id="256" r:id="rId3"/>
    <p:sldId id="258" r:id="rId4"/>
    <p:sldId id="294" r:id="rId5"/>
    <p:sldId id="298" r:id="rId6"/>
    <p:sldId id="305" r:id="rId7"/>
    <p:sldId id="270" r:id="rId8"/>
    <p:sldId id="306" r:id="rId9"/>
    <p:sldId id="271" r:id="rId10"/>
    <p:sldId id="272" r:id="rId11"/>
    <p:sldId id="273" r:id="rId12"/>
    <p:sldId id="303" r:id="rId13"/>
    <p:sldId id="299" r:id="rId14"/>
    <p:sldId id="300" r:id="rId15"/>
    <p:sldId id="274" r:id="rId16"/>
    <p:sldId id="304" r:id="rId17"/>
    <p:sldId id="275" r:id="rId18"/>
    <p:sldId id="301" r:id="rId19"/>
  </p:sldIdLst>
  <p:sldSz cx="9144000" cy="6858000" type="screen4x3"/>
  <p:notesSz cx="6761163" cy="9942513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cs-CZ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Klikněte pro úpravu formátu komentářů</a:t>
            </a:r>
          </a:p>
        </p:txBody>
      </p:sp>
      <p:sp>
        <p:nvSpPr>
          <p:cNvPr id="135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cs-CZ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</a:t>
            </a:r>
          </a:p>
        </p:txBody>
      </p:sp>
      <p:sp>
        <p:nvSpPr>
          <p:cNvPr id="136" name="PlaceHolder 3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cs-CZ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</a:t>
            </a:r>
          </a:p>
        </p:txBody>
      </p:sp>
      <p:sp>
        <p:nvSpPr>
          <p:cNvPr id="137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cs-CZ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</a:t>
            </a:r>
          </a:p>
        </p:txBody>
      </p:sp>
      <p:sp>
        <p:nvSpPr>
          <p:cNvPr id="138" name="PlaceHolder 5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F9D52270-1D49-4387-B64D-460D09DB2A2C}" type="slidenum">
              <a:rPr lang="cs-CZ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‹#›</a:t>
            </a:fld>
            <a:endParaRPr lang="cs-CZ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992536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PlaceHolder 1"/>
          <p:cNvSpPr>
            <a:spLocks noGrp="1"/>
          </p:cNvSpPr>
          <p:nvPr>
            <p:ph type="body"/>
          </p:nvPr>
        </p:nvSpPr>
        <p:spPr>
          <a:xfrm>
            <a:off x="675720" y="4722480"/>
            <a:ext cx="5409360" cy="4474080"/>
          </a:xfrm>
          <a:prstGeom prst="rect">
            <a:avLst/>
          </a:prstGeom>
        </p:spPr>
        <p:txBody>
          <a:bodyPr/>
          <a:lstStyle/>
          <a:p>
            <a:endParaRPr lang="cs-CZ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0" name="TextShape 2"/>
          <p:cNvSpPr txBox="1"/>
          <p:nvPr/>
        </p:nvSpPr>
        <p:spPr>
          <a:xfrm>
            <a:off x="3828960" y="9443160"/>
            <a:ext cx="2930040" cy="49716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3ABC6A00-061C-4310-B0DD-329306F8A5B3}" type="slidenum">
              <a:rPr lang="cs-CZ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1</a:t>
            </a:fld>
            <a:endParaRPr lang="cs-CZ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PlaceHolder 1"/>
          <p:cNvSpPr>
            <a:spLocks noGrp="1"/>
          </p:cNvSpPr>
          <p:nvPr>
            <p:ph type="body"/>
          </p:nvPr>
        </p:nvSpPr>
        <p:spPr>
          <a:xfrm>
            <a:off x="675720" y="4722480"/>
            <a:ext cx="5409360" cy="4474080"/>
          </a:xfrm>
          <a:prstGeom prst="rect">
            <a:avLst/>
          </a:prstGeom>
        </p:spPr>
        <p:txBody>
          <a:bodyPr/>
          <a:lstStyle/>
          <a:p>
            <a:endParaRPr lang="cs-CZ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2" name="TextShape 2"/>
          <p:cNvSpPr txBox="1"/>
          <p:nvPr/>
        </p:nvSpPr>
        <p:spPr>
          <a:xfrm>
            <a:off x="3828960" y="9443160"/>
            <a:ext cx="2930040" cy="49716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B5982903-7060-45A3-87B4-2361C3E1BA67}" type="slidenum">
              <a:rPr lang="cs-CZ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14</a:t>
            </a:fld>
            <a:endParaRPr lang="cs-CZ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PlaceHolder 1"/>
          <p:cNvSpPr>
            <a:spLocks noGrp="1"/>
          </p:cNvSpPr>
          <p:nvPr>
            <p:ph type="body"/>
          </p:nvPr>
        </p:nvSpPr>
        <p:spPr>
          <a:xfrm>
            <a:off x="675720" y="4722480"/>
            <a:ext cx="5409360" cy="4474080"/>
          </a:xfrm>
          <a:prstGeom prst="rect">
            <a:avLst/>
          </a:prstGeom>
        </p:spPr>
        <p:txBody>
          <a:bodyPr/>
          <a:lstStyle/>
          <a:p>
            <a:endParaRPr lang="cs-CZ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2" name="TextShape 2"/>
          <p:cNvSpPr txBox="1"/>
          <p:nvPr/>
        </p:nvSpPr>
        <p:spPr>
          <a:xfrm>
            <a:off x="3828960" y="9443160"/>
            <a:ext cx="2930040" cy="49716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B5982903-7060-45A3-87B4-2361C3E1BA67}" type="slidenum">
              <a:rPr lang="cs-CZ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15</a:t>
            </a:fld>
            <a:endParaRPr lang="cs-CZ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PlaceHolder 1"/>
          <p:cNvSpPr>
            <a:spLocks noGrp="1"/>
          </p:cNvSpPr>
          <p:nvPr>
            <p:ph type="body"/>
          </p:nvPr>
        </p:nvSpPr>
        <p:spPr>
          <a:xfrm>
            <a:off x="675720" y="4722480"/>
            <a:ext cx="5409360" cy="4474080"/>
          </a:xfrm>
          <a:prstGeom prst="rect">
            <a:avLst/>
          </a:prstGeom>
        </p:spPr>
        <p:txBody>
          <a:bodyPr/>
          <a:lstStyle/>
          <a:p>
            <a:endParaRPr lang="cs-CZ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4" name="TextShape 2"/>
          <p:cNvSpPr txBox="1"/>
          <p:nvPr/>
        </p:nvSpPr>
        <p:spPr>
          <a:xfrm>
            <a:off x="3828960" y="9443160"/>
            <a:ext cx="2930040" cy="49716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4AA1E6A7-F6CA-4694-AA82-5257677AF349}" type="slidenum">
              <a:rPr lang="cs-CZ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16</a:t>
            </a:fld>
            <a:endParaRPr lang="cs-CZ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PlaceHolder 1"/>
          <p:cNvSpPr>
            <a:spLocks noGrp="1"/>
          </p:cNvSpPr>
          <p:nvPr>
            <p:ph type="body"/>
          </p:nvPr>
        </p:nvSpPr>
        <p:spPr>
          <a:xfrm>
            <a:off x="675720" y="4722480"/>
            <a:ext cx="5409360" cy="4474080"/>
          </a:xfrm>
          <a:prstGeom prst="rect">
            <a:avLst/>
          </a:prstGeom>
        </p:spPr>
        <p:txBody>
          <a:bodyPr/>
          <a:lstStyle/>
          <a:p>
            <a:endParaRPr lang="cs-CZ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4" name="TextShape 2"/>
          <p:cNvSpPr txBox="1"/>
          <p:nvPr/>
        </p:nvSpPr>
        <p:spPr>
          <a:xfrm>
            <a:off x="3828960" y="9443160"/>
            <a:ext cx="2930040" cy="49716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4AA1E6A7-F6CA-4694-AA82-5257677AF349}" type="slidenum">
              <a:rPr lang="cs-CZ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17</a:t>
            </a:fld>
            <a:endParaRPr lang="cs-CZ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PlaceHolder 1"/>
          <p:cNvSpPr>
            <a:spLocks noGrp="1"/>
          </p:cNvSpPr>
          <p:nvPr>
            <p:ph type="body"/>
          </p:nvPr>
        </p:nvSpPr>
        <p:spPr>
          <a:xfrm>
            <a:off x="675720" y="4722480"/>
            <a:ext cx="5409360" cy="4474080"/>
          </a:xfrm>
          <a:prstGeom prst="rect">
            <a:avLst/>
          </a:prstGeom>
        </p:spPr>
        <p:txBody>
          <a:bodyPr/>
          <a:lstStyle/>
          <a:p>
            <a:endParaRPr lang="cs-CZ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4" name="TextShape 2"/>
          <p:cNvSpPr txBox="1"/>
          <p:nvPr/>
        </p:nvSpPr>
        <p:spPr>
          <a:xfrm>
            <a:off x="3828960" y="9443160"/>
            <a:ext cx="2930040" cy="49716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C671194C-8500-4FBE-91FB-0866FDF203DB}" type="slidenum">
              <a:rPr lang="cs-CZ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6</a:t>
            </a:fld>
            <a:endParaRPr lang="cs-CZ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PlaceHolder 1"/>
          <p:cNvSpPr>
            <a:spLocks noGrp="1"/>
          </p:cNvSpPr>
          <p:nvPr>
            <p:ph type="body"/>
          </p:nvPr>
        </p:nvSpPr>
        <p:spPr>
          <a:xfrm>
            <a:off x="675720" y="4722480"/>
            <a:ext cx="5409360" cy="4474080"/>
          </a:xfrm>
          <a:prstGeom prst="rect">
            <a:avLst/>
          </a:prstGeom>
        </p:spPr>
        <p:txBody>
          <a:bodyPr/>
          <a:lstStyle/>
          <a:p>
            <a:endParaRPr lang="cs-CZ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4" name="TextShape 2"/>
          <p:cNvSpPr txBox="1"/>
          <p:nvPr/>
        </p:nvSpPr>
        <p:spPr>
          <a:xfrm>
            <a:off x="3828960" y="9443160"/>
            <a:ext cx="2930040" cy="49716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C671194C-8500-4FBE-91FB-0866FDF203DB}" type="slidenum">
              <a:rPr lang="cs-CZ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7</a:t>
            </a:fld>
            <a:endParaRPr lang="cs-CZ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PlaceHolder 1"/>
          <p:cNvSpPr>
            <a:spLocks noGrp="1"/>
          </p:cNvSpPr>
          <p:nvPr>
            <p:ph type="body"/>
          </p:nvPr>
        </p:nvSpPr>
        <p:spPr>
          <a:xfrm>
            <a:off x="675720" y="4722480"/>
            <a:ext cx="5409360" cy="4474080"/>
          </a:xfrm>
          <a:prstGeom prst="rect">
            <a:avLst/>
          </a:prstGeom>
        </p:spPr>
        <p:txBody>
          <a:bodyPr/>
          <a:lstStyle/>
          <a:p>
            <a:endParaRPr lang="cs-CZ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6" name="TextShape 2"/>
          <p:cNvSpPr txBox="1"/>
          <p:nvPr/>
        </p:nvSpPr>
        <p:spPr>
          <a:xfrm>
            <a:off x="3828960" y="9443160"/>
            <a:ext cx="2930040" cy="49716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B679939A-D58C-4DC1-B69C-37F9E4FDED04}" type="slidenum">
              <a:rPr lang="cs-CZ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8</a:t>
            </a:fld>
            <a:endParaRPr lang="cs-CZ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PlaceHolder 1"/>
          <p:cNvSpPr>
            <a:spLocks noGrp="1"/>
          </p:cNvSpPr>
          <p:nvPr>
            <p:ph type="body"/>
          </p:nvPr>
        </p:nvSpPr>
        <p:spPr>
          <a:xfrm>
            <a:off x="675720" y="4722480"/>
            <a:ext cx="5409360" cy="4474080"/>
          </a:xfrm>
          <a:prstGeom prst="rect">
            <a:avLst/>
          </a:prstGeom>
        </p:spPr>
        <p:txBody>
          <a:bodyPr/>
          <a:lstStyle/>
          <a:p>
            <a:endParaRPr lang="cs-CZ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8" name="TextShape 2"/>
          <p:cNvSpPr txBox="1"/>
          <p:nvPr/>
        </p:nvSpPr>
        <p:spPr>
          <a:xfrm>
            <a:off x="3828960" y="9443160"/>
            <a:ext cx="2930040" cy="49716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DFC2CCBE-1904-4579-9672-735BA14A9C58}" type="slidenum">
              <a:rPr lang="cs-CZ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9</a:t>
            </a:fld>
            <a:endParaRPr lang="cs-CZ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PlaceHolder 1"/>
          <p:cNvSpPr>
            <a:spLocks noGrp="1"/>
          </p:cNvSpPr>
          <p:nvPr>
            <p:ph type="body"/>
          </p:nvPr>
        </p:nvSpPr>
        <p:spPr>
          <a:xfrm>
            <a:off x="675720" y="4722480"/>
            <a:ext cx="5409360" cy="4474080"/>
          </a:xfrm>
          <a:prstGeom prst="rect">
            <a:avLst/>
          </a:prstGeom>
        </p:spPr>
        <p:txBody>
          <a:bodyPr/>
          <a:lstStyle/>
          <a:p>
            <a:endParaRPr lang="cs-CZ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0" name="TextShape 2"/>
          <p:cNvSpPr txBox="1"/>
          <p:nvPr/>
        </p:nvSpPr>
        <p:spPr>
          <a:xfrm>
            <a:off x="3828960" y="9443160"/>
            <a:ext cx="2930040" cy="49716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092C1A8A-B7F6-45C7-80D8-807F543B6A03}" type="slidenum">
              <a:rPr lang="cs-CZ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10</a:t>
            </a:fld>
            <a:endParaRPr lang="cs-CZ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PlaceHolder 1"/>
          <p:cNvSpPr>
            <a:spLocks noGrp="1"/>
          </p:cNvSpPr>
          <p:nvPr>
            <p:ph type="body"/>
          </p:nvPr>
        </p:nvSpPr>
        <p:spPr>
          <a:xfrm>
            <a:off x="675720" y="4722480"/>
            <a:ext cx="5409360" cy="4474080"/>
          </a:xfrm>
          <a:prstGeom prst="rect">
            <a:avLst/>
          </a:prstGeom>
        </p:spPr>
        <p:txBody>
          <a:bodyPr/>
          <a:lstStyle/>
          <a:p>
            <a:endParaRPr lang="cs-CZ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0" name="TextShape 2"/>
          <p:cNvSpPr txBox="1"/>
          <p:nvPr/>
        </p:nvSpPr>
        <p:spPr>
          <a:xfrm>
            <a:off x="3828960" y="9443160"/>
            <a:ext cx="2930040" cy="49716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092C1A8A-B7F6-45C7-80D8-807F543B6A03}" type="slidenum">
              <a:rPr lang="cs-CZ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11</a:t>
            </a:fld>
            <a:endParaRPr lang="cs-CZ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PlaceHolder 1"/>
          <p:cNvSpPr>
            <a:spLocks noGrp="1"/>
          </p:cNvSpPr>
          <p:nvPr>
            <p:ph type="body"/>
          </p:nvPr>
        </p:nvSpPr>
        <p:spPr>
          <a:xfrm>
            <a:off x="675720" y="4722480"/>
            <a:ext cx="5409360" cy="4474080"/>
          </a:xfrm>
          <a:prstGeom prst="rect">
            <a:avLst/>
          </a:prstGeom>
        </p:spPr>
        <p:txBody>
          <a:bodyPr/>
          <a:lstStyle/>
          <a:p>
            <a:endParaRPr lang="cs-CZ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0" name="TextShape 2"/>
          <p:cNvSpPr txBox="1"/>
          <p:nvPr/>
        </p:nvSpPr>
        <p:spPr>
          <a:xfrm>
            <a:off x="3828960" y="9443160"/>
            <a:ext cx="2930040" cy="49716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092C1A8A-B7F6-45C7-80D8-807F543B6A03}" type="slidenum">
              <a:rPr lang="cs-CZ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12</a:t>
            </a:fld>
            <a:endParaRPr lang="cs-CZ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PlaceHolder 1"/>
          <p:cNvSpPr>
            <a:spLocks noGrp="1"/>
          </p:cNvSpPr>
          <p:nvPr>
            <p:ph type="body"/>
          </p:nvPr>
        </p:nvSpPr>
        <p:spPr>
          <a:xfrm>
            <a:off x="675720" y="4722480"/>
            <a:ext cx="5409360" cy="4474080"/>
          </a:xfrm>
          <a:prstGeom prst="rect">
            <a:avLst/>
          </a:prstGeom>
        </p:spPr>
        <p:txBody>
          <a:bodyPr/>
          <a:lstStyle/>
          <a:p>
            <a:endParaRPr lang="cs-CZ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0" name="TextShape 2"/>
          <p:cNvSpPr txBox="1"/>
          <p:nvPr/>
        </p:nvSpPr>
        <p:spPr>
          <a:xfrm>
            <a:off x="3828960" y="9443160"/>
            <a:ext cx="2930040" cy="49716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092C1A8A-B7F6-45C7-80D8-807F543B6A03}" type="slidenum">
              <a:rPr lang="cs-CZ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13</a:t>
            </a:fld>
            <a:endParaRPr lang="cs-CZ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457200" y="267480"/>
            <a:ext cx="8229240" cy="13986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cs-CZ" sz="18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 type="body"/>
          </p:nvPr>
        </p:nvSpPr>
        <p:spPr>
          <a:xfrm>
            <a:off x="457200" y="1882800"/>
            <a:ext cx="822924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30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121" name="PlaceHolder 3"/>
          <p:cNvSpPr>
            <a:spLocks noGrp="1"/>
          </p:cNvSpPr>
          <p:nvPr>
            <p:ph type="body"/>
          </p:nvPr>
        </p:nvSpPr>
        <p:spPr>
          <a:xfrm>
            <a:off x="457200" y="4271040"/>
            <a:ext cx="822924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30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457200" y="267480"/>
            <a:ext cx="8229240" cy="13986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cs-CZ" sz="18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 type="body"/>
          </p:nvPr>
        </p:nvSpPr>
        <p:spPr>
          <a:xfrm>
            <a:off x="457200" y="1882800"/>
            <a:ext cx="40158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30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124" name="PlaceHolder 3"/>
          <p:cNvSpPr>
            <a:spLocks noGrp="1"/>
          </p:cNvSpPr>
          <p:nvPr>
            <p:ph type="body"/>
          </p:nvPr>
        </p:nvSpPr>
        <p:spPr>
          <a:xfrm>
            <a:off x="4674240" y="1882800"/>
            <a:ext cx="40158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30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125" name="PlaceHolder 4"/>
          <p:cNvSpPr>
            <a:spLocks noGrp="1"/>
          </p:cNvSpPr>
          <p:nvPr>
            <p:ph type="body"/>
          </p:nvPr>
        </p:nvSpPr>
        <p:spPr>
          <a:xfrm>
            <a:off x="4674240" y="4271040"/>
            <a:ext cx="40158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30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126" name="PlaceHolder 5"/>
          <p:cNvSpPr>
            <a:spLocks noGrp="1"/>
          </p:cNvSpPr>
          <p:nvPr>
            <p:ph type="body"/>
          </p:nvPr>
        </p:nvSpPr>
        <p:spPr>
          <a:xfrm>
            <a:off x="457200" y="4271040"/>
            <a:ext cx="40158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30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 type="title"/>
          </p:nvPr>
        </p:nvSpPr>
        <p:spPr>
          <a:xfrm>
            <a:off x="457200" y="267480"/>
            <a:ext cx="8229240" cy="13986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cs-CZ" sz="18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128" name="PlaceHolder 2"/>
          <p:cNvSpPr>
            <a:spLocks noGrp="1"/>
          </p:cNvSpPr>
          <p:nvPr>
            <p:ph type="body"/>
          </p:nvPr>
        </p:nvSpPr>
        <p:spPr>
          <a:xfrm>
            <a:off x="457200" y="1882800"/>
            <a:ext cx="26496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30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129" name="PlaceHolder 3"/>
          <p:cNvSpPr>
            <a:spLocks noGrp="1"/>
          </p:cNvSpPr>
          <p:nvPr>
            <p:ph type="body"/>
          </p:nvPr>
        </p:nvSpPr>
        <p:spPr>
          <a:xfrm>
            <a:off x="3239640" y="1882800"/>
            <a:ext cx="26496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30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130" name="PlaceHolder 4"/>
          <p:cNvSpPr>
            <a:spLocks noGrp="1"/>
          </p:cNvSpPr>
          <p:nvPr>
            <p:ph type="body"/>
          </p:nvPr>
        </p:nvSpPr>
        <p:spPr>
          <a:xfrm>
            <a:off x="6022080" y="1882800"/>
            <a:ext cx="26496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30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131" name="PlaceHolder 5"/>
          <p:cNvSpPr>
            <a:spLocks noGrp="1"/>
          </p:cNvSpPr>
          <p:nvPr>
            <p:ph type="body"/>
          </p:nvPr>
        </p:nvSpPr>
        <p:spPr>
          <a:xfrm>
            <a:off x="6022080" y="4271040"/>
            <a:ext cx="26496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30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132" name="PlaceHolder 6"/>
          <p:cNvSpPr>
            <a:spLocks noGrp="1"/>
          </p:cNvSpPr>
          <p:nvPr>
            <p:ph type="body"/>
          </p:nvPr>
        </p:nvSpPr>
        <p:spPr>
          <a:xfrm>
            <a:off x="3239640" y="4271040"/>
            <a:ext cx="26496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30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133" name="PlaceHolder 7"/>
          <p:cNvSpPr>
            <a:spLocks noGrp="1"/>
          </p:cNvSpPr>
          <p:nvPr>
            <p:ph type="body"/>
          </p:nvPr>
        </p:nvSpPr>
        <p:spPr>
          <a:xfrm>
            <a:off x="457200" y="4271040"/>
            <a:ext cx="26496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30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347" y="1122363"/>
            <a:ext cx="7773308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347" y="3602038"/>
            <a:ext cx="7773308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EC9E87B8-5EDC-4C36-AA63-BACAD808ED63}" type="datetime">
              <a:rPr lang="cs-CZ" sz="1000" b="0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6.9.2018</a:t>
            </a:fld>
            <a:endParaRPr lang="cs-CZ" sz="10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3BD2DA6B-717E-41F8-A12A-2841587AA478}" type="slidenum">
              <a:rPr lang="cs-CZ" sz="1300" b="0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‹#›</a:t>
            </a:fld>
            <a:endParaRPr lang="cs-CZ" sz="13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177471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EC9E87B8-5EDC-4C36-AA63-BACAD808ED63}" type="datetime">
              <a:rPr lang="cs-CZ" sz="1000" b="0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6.9.2018</a:t>
            </a:fld>
            <a:endParaRPr lang="cs-CZ" sz="10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3BD2DA6B-717E-41F8-A12A-2841587AA478}" type="slidenum">
              <a:rPr lang="cs-CZ" sz="1300" b="0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‹#›</a:t>
            </a:fld>
            <a:endParaRPr lang="cs-CZ" sz="13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274361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1933" y="657227"/>
            <a:ext cx="7300134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21933" y="3602039"/>
            <a:ext cx="7300134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EC9E87B8-5EDC-4C36-AA63-BACAD808ED63}" type="datetime">
              <a:rPr lang="cs-CZ" sz="1000" b="0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6.9.2018</a:t>
            </a:fld>
            <a:endParaRPr lang="cs-CZ" sz="10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3BD2DA6B-717E-41F8-A12A-2841587AA478}" type="slidenum">
              <a:rPr lang="cs-CZ" sz="1300" b="0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‹#›</a:t>
            </a:fld>
            <a:endParaRPr lang="cs-CZ" sz="13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684131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7" y="609601"/>
            <a:ext cx="7765321" cy="1326321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346" y="2088320"/>
            <a:ext cx="3829503" cy="3702881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0052" y="2088320"/>
            <a:ext cx="3820616" cy="3702881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EC9E87B8-5EDC-4C36-AA63-BACAD808ED63}" type="datetime">
              <a:rPr lang="cs-CZ" sz="1000" b="0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6.9.2018</a:t>
            </a:fld>
            <a:endParaRPr lang="cs-CZ" sz="10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3BD2DA6B-717E-41F8-A12A-2841587AA478}" type="slidenum">
              <a:rPr lang="cs-CZ" sz="1300" b="0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‹#›</a:t>
            </a:fld>
            <a:endParaRPr lang="cs-CZ" sz="13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575767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7" y="609601"/>
            <a:ext cx="7765321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5427" y="2088320"/>
            <a:ext cx="3600326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346" y="2912232"/>
            <a:ext cx="3830406" cy="287896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9230" y="2088320"/>
            <a:ext cx="3591437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912232"/>
            <a:ext cx="3821518" cy="287896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EC9E87B8-5EDC-4C36-AA63-BACAD808ED63}" type="datetime">
              <a:rPr lang="cs-CZ" sz="1000" b="0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6.9.2018</a:t>
            </a:fld>
            <a:endParaRPr lang="cs-CZ" sz="10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3BD2DA6B-717E-41F8-A12A-2841587AA478}" type="slidenum">
              <a:rPr lang="cs-CZ" sz="1300" b="0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‹#›</a:t>
            </a:fld>
            <a:endParaRPr lang="cs-CZ" sz="13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376502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EC9E87B8-5EDC-4C36-AA63-BACAD808ED63}" type="datetime">
              <a:rPr lang="cs-CZ" sz="1000" b="0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6.9.2018</a:t>
            </a:fld>
            <a:endParaRPr lang="cs-CZ" sz="10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3BD2DA6B-717E-41F8-A12A-2841587AA478}" type="slidenum">
              <a:rPr lang="cs-CZ" sz="1300" b="0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‹#›</a:t>
            </a:fld>
            <a:endParaRPr lang="cs-CZ" sz="13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48336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EC9E87B8-5EDC-4C36-AA63-BACAD808ED63}" type="datetime">
              <a:rPr lang="cs-CZ" sz="1000" b="0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6.9.2018</a:t>
            </a:fld>
            <a:endParaRPr lang="cs-CZ" sz="10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3BD2DA6B-717E-41F8-A12A-2841587AA478}" type="slidenum">
              <a:rPr lang="cs-CZ" sz="1300" b="0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‹#›</a:t>
            </a:fld>
            <a:endParaRPr lang="cs-CZ" sz="13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92537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457200" y="267480"/>
            <a:ext cx="8229240" cy="13986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cs-CZ" sz="18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99" name="PlaceHolder 2"/>
          <p:cNvSpPr>
            <a:spLocks noGrp="1"/>
          </p:cNvSpPr>
          <p:nvPr>
            <p:ph type="subTitle"/>
          </p:nvPr>
        </p:nvSpPr>
        <p:spPr>
          <a:xfrm>
            <a:off x="457200" y="1882800"/>
            <a:ext cx="8229240" cy="45716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921" y="609600"/>
            <a:ext cx="2949178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8548" y="609600"/>
            <a:ext cx="4642119" cy="5181600"/>
          </a:xfrm>
        </p:spPr>
        <p:txBody>
          <a:bodyPr anchor="ctr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7921" y="2971801"/>
            <a:ext cx="2949178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EC9E87B8-5EDC-4C36-AA63-BACAD808ED63}" type="datetime">
              <a:rPr lang="cs-CZ" sz="1000" b="0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6.9.2018</a:t>
            </a:fld>
            <a:endParaRPr lang="cs-CZ" sz="10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3BD2DA6B-717E-41F8-A12A-2841587AA478}" type="slidenum">
              <a:rPr lang="cs-CZ" sz="1300" b="0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‹#›</a:t>
            </a:fld>
            <a:endParaRPr lang="cs-CZ" sz="13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560589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921" y="609600"/>
            <a:ext cx="416760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49932" y="758881"/>
            <a:ext cx="2966938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971800"/>
            <a:ext cx="4171242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EC9E87B8-5EDC-4C36-AA63-BACAD808ED63}" type="datetime">
              <a:rPr lang="cs-CZ" sz="1000" b="0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6.9.2018</a:t>
            </a:fld>
            <a:endParaRPr lang="cs-CZ" sz="10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3BD2DA6B-717E-41F8-A12A-2841587AA478}" type="slidenum">
              <a:rPr lang="cs-CZ" sz="1300" b="0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‹#›</a:t>
            </a:fld>
            <a:endParaRPr lang="cs-CZ" sz="13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705340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55" y="4289373"/>
            <a:ext cx="7775673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355" y="621322"/>
            <a:ext cx="7775673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5108728"/>
            <a:ext cx="7774499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EC9E87B8-5EDC-4C36-AA63-BACAD808ED63}" type="datetime">
              <a:rPr lang="cs-CZ" sz="1000" b="0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6.9.2018</a:t>
            </a:fld>
            <a:endParaRPr lang="cs-CZ" sz="10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3BD2DA6B-717E-41F8-A12A-2841587AA478}" type="slidenum">
              <a:rPr lang="cs-CZ" sz="1300" b="0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‹#›</a:t>
            </a:fld>
            <a:endParaRPr lang="cs-CZ" sz="13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0461424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609601"/>
            <a:ext cx="776532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7" y="4204820"/>
            <a:ext cx="776532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EC9E87B8-5EDC-4C36-AA63-BACAD808ED63}" type="datetime">
              <a:rPr lang="cs-CZ" sz="1000" b="0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6.9.2018</a:t>
            </a:fld>
            <a:endParaRPr lang="cs-CZ" sz="10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3BD2DA6B-717E-41F8-A12A-2841587AA478}" type="slidenum">
              <a:rPr lang="cs-CZ" sz="1300" b="0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‹#›</a:t>
            </a:fld>
            <a:endParaRPr lang="cs-CZ" sz="13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2824189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609600"/>
            <a:ext cx="6977064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5" y="4204821"/>
            <a:ext cx="776532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EC9E87B8-5EDC-4C36-AA63-BACAD808ED63}" type="datetime">
              <a:rPr lang="cs-CZ" sz="1000" b="0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6.9.2018</a:t>
            </a:fld>
            <a:endParaRPr lang="cs-CZ" sz="10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3BD2DA6B-717E-41F8-A12A-2841587AA478}" type="slidenum">
              <a:rPr lang="cs-CZ" sz="1300" b="0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‹#›</a:t>
            </a:fld>
            <a:endParaRPr lang="cs-CZ" sz="13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5245" y="641749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946721" y="3073376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5072339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55" y="2126943"/>
            <a:ext cx="7766495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4650556"/>
            <a:ext cx="776532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EC9E87B8-5EDC-4C36-AA63-BACAD808ED63}" type="datetime">
              <a:rPr lang="cs-CZ" sz="1000" b="0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6.9.2018</a:t>
            </a:fld>
            <a:endParaRPr lang="cs-CZ" sz="10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3BD2DA6B-717E-41F8-A12A-2841587AA478}" type="slidenum">
              <a:rPr lang="cs-CZ" sz="1300" b="0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‹#›</a:t>
            </a:fld>
            <a:endParaRPr lang="cs-CZ" sz="13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2787710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loup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45" y="609601"/>
            <a:ext cx="7765322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46" y="2088320"/>
            <a:ext cx="2474217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46" y="2911624"/>
            <a:ext cx="2474217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3658" y="2088320"/>
            <a:ext cx="2473919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3659" y="2911624"/>
            <a:ext cx="247486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088320"/>
            <a:ext cx="246840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82260" y="2911624"/>
            <a:ext cx="2468408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EC9E87B8-5EDC-4C36-AA63-BACAD808ED63}" type="datetime">
              <a:rPr lang="cs-CZ" sz="1000" b="0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6.9.2018</a:t>
            </a:fld>
            <a:endParaRPr lang="cs-CZ" sz="10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3BD2DA6B-717E-41F8-A12A-2841587AA478}" type="slidenum">
              <a:rPr lang="cs-CZ" sz="1300" b="0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‹#›</a:t>
            </a:fld>
            <a:endParaRPr lang="cs-CZ" sz="13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2200273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loupce s obrázk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46" y="609601"/>
            <a:ext cx="7765322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47" y="3989147"/>
            <a:ext cx="247421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819015" y="2092235"/>
            <a:ext cx="2205038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47" y="4565409"/>
            <a:ext cx="2474216" cy="122579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26" y="3989147"/>
            <a:ext cx="247423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426747" y="2092235"/>
            <a:ext cx="2197894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565408"/>
            <a:ext cx="2475252" cy="122579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80067" y="3989147"/>
            <a:ext cx="246742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14603" y="2092235"/>
            <a:ext cx="219908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973" y="4565410"/>
            <a:ext cx="2470694" cy="122579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EC9E87B8-5EDC-4C36-AA63-BACAD808ED63}" type="datetime">
              <a:rPr lang="cs-CZ" sz="1000" b="0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6.9.2018</a:t>
            </a:fld>
            <a:endParaRPr lang="cs-CZ" sz="10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3BD2DA6B-717E-41F8-A12A-2841587AA478}" type="slidenum">
              <a:rPr lang="cs-CZ" sz="1300" b="0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‹#›</a:t>
            </a:fld>
            <a:endParaRPr lang="cs-CZ" sz="13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9608080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EC9E87B8-5EDC-4C36-AA63-BACAD808ED63}" type="datetime">
              <a:rPr lang="cs-CZ" sz="1000" b="0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6.9.2018</a:t>
            </a:fld>
            <a:endParaRPr lang="cs-CZ" sz="10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3BD2DA6B-717E-41F8-A12A-2841587AA478}" type="slidenum">
              <a:rPr lang="cs-CZ" sz="1300" b="0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‹#›</a:t>
            </a:fld>
            <a:endParaRPr lang="cs-CZ" sz="13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4736119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0"/>
            <a:ext cx="1906993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346" y="609600"/>
            <a:ext cx="5744029" cy="5181601"/>
          </a:xfrm>
        </p:spPr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EC9E87B8-5EDC-4C36-AA63-BACAD808ED63}" type="datetime">
              <a:rPr lang="cs-CZ" sz="1000" b="0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6.9.2018</a:t>
            </a:fld>
            <a:endParaRPr lang="cs-CZ" sz="10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3BD2DA6B-717E-41F8-A12A-2841587AA478}" type="slidenum">
              <a:rPr lang="cs-CZ" sz="1300" b="0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‹#›</a:t>
            </a:fld>
            <a:endParaRPr lang="cs-CZ" sz="13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97383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267480"/>
            <a:ext cx="8229240" cy="13986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cs-CZ" sz="18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457200" y="1882800"/>
            <a:ext cx="8229240" cy="4571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30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67480"/>
            <a:ext cx="8229240" cy="13986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cs-CZ" sz="18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subTitle"/>
          </p:nvPr>
        </p:nvSpPr>
        <p:spPr>
          <a:xfrm>
            <a:off x="457200" y="1882800"/>
            <a:ext cx="8229240" cy="45716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233227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267480"/>
            <a:ext cx="8229240" cy="13986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cs-CZ" sz="18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457200" y="1882800"/>
            <a:ext cx="4015800" cy="4571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30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body"/>
          </p:nvPr>
        </p:nvSpPr>
        <p:spPr>
          <a:xfrm>
            <a:off x="4674240" y="1882800"/>
            <a:ext cx="4015800" cy="4571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30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457200" y="267480"/>
            <a:ext cx="8229240" cy="13986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cs-CZ" sz="18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subTitle"/>
          </p:nvPr>
        </p:nvSpPr>
        <p:spPr>
          <a:xfrm>
            <a:off x="457200" y="267480"/>
            <a:ext cx="8229240" cy="64843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457200" y="267480"/>
            <a:ext cx="8229240" cy="13986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cs-CZ" sz="18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457200" y="1882800"/>
            <a:ext cx="40158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30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 type="body"/>
          </p:nvPr>
        </p:nvSpPr>
        <p:spPr>
          <a:xfrm>
            <a:off x="457200" y="4271040"/>
            <a:ext cx="40158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30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110" name="PlaceHolder 4"/>
          <p:cNvSpPr>
            <a:spLocks noGrp="1"/>
          </p:cNvSpPr>
          <p:nvPr>
            <p:ph type="body"/>
          </p:nvPr>
        </p:nvSpPr>
        <p:spPr>
          <a:xfrm>
            <a:off x="4674240" y="1882800"/>
            <a:ext cx="4015800" cy="4571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30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457200" y="267480"/>
            <a:ext cx="8229240" cy="13986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cs-CZ" sz="18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 type="body"/>
          </p:nvPr>
        </p:nvSpPr>
        <p:spPr>
          <a:xfrm>
            <a:off x="457200" y="1882800"/>
            <a:ext cx="4015800" cy="4571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30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 type="body"/>
          </p:nvPr>
        </p:nvSpPr>
        <p:spPr>
          <a:xfrm>
            <a:off x="4674240" y="1882800"/>
            <a:ext cx="40158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30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114" name="PlaceHolder 4"/>
          <p:cNvSpPr>
            <a:spLocks noGrp="1"/>
          </p:cNvSpPr>
          <p:nvPr>
            <p:ph type="body"/>
          </p:nvPr>
        </p:nvSpPr>
        <p:spPr>
          <a:xfrm>
            <a:off x="4674240" y="4271040"/>
            <a:ext cx="40158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30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title"/>
          </p:nvPr>
        </p:nvSpPr>
        <p:spPr>
          <a:xfrm>
            <a:off x="457200" y="267480"/>
            <a:ext cx="8229240" cy="13986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cs-CZ" sz="18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116" name="PlaceHolder 2"/>
          <p:cNvSpPr>
            <a:spLocks noGrp="1"/>
          </p:cNvSpPr>
          <p:nvPr>
            <p:ph type="body"/>
          </p:nvPr>
        </p:nvSpPr>
        <p:spPr>
          <a:xfrm>
            <a:off x="457200" y="1882800"/>
            <a:ext cx="40158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30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117" name="PlaceHolder 3"/>
          <p:cNvSpPr>
            <a:spLocks noGrp="1"/>
          </p:cNvSpPr>
          <p:nvPr>
            <p:ph type="body"/>
          </p:nvPr>
        </p:nvSpPr>
        <p:spPr>
          <a:xfrm>
            <a:off x="4674240" y="1882800"/>
            <a:ext cx="40158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30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118" name="PlaceHolder 4"/>
          <p:cNvSpPr>
            <a:spLocks noGrp="1"/>
          </p:cNvSpPr>
          <p:nvPr>
            <p:ph type="body"/>
          </p:nvPr>
        </p:nvSpPr>
        <p:spPr>
          <a:xfrm>
            <a:off x="457200" y="4271040"/>
            <a:ext cx="822924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30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1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22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CustomShape 1"/>
          <p:cNvSpPr/>
          <p:nvPr/>
        </p:nvSpPr>
        <p:spPr>
          <a:xfrm>
            <a:off x="7200" y="14040"/>
            <a:ext cx="9129600" cy="6836400"/>
          </a:xfrm>
          <a:prstGeom prst="rtTriangle">
            <a:avLst/>
          </a:prstGeom>
          <a:gradFill>
            <a:gsLst>
              <a:gs pos="0">
                <a:srgbClr val="B4DCFA"/>
              </a:gs>
              <a:gs pos="100000">
                <a:srgbClr val="B4DCFA"/>
              </a:gs>
            </a:gsLst>
            <a:lin ang="7998000"/>
          </a:gradFill>
          <a:ln w="38160">
            <a:noFill/>
          </a:ln>
          <a:effectLst>
            <a:outerShdw dist="25445" dir="1469311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0" name="Line 2"/>
          <p:cNvSpPr/>
          <p:nvPr/>
        </p:nvSpPr>
        <p:spPr>
          <a:xfrm>
            <a:off x="0" y="6840"/>
            <a:ext cx="9136800" cy="6843960"/>
          </a:xfrm>
          <a:prstGeom prst="line">
            <a:avLst/>
          </a:prstGeom>
          <a:ln w="5040">
            <a:solidFill>
              <a:srgbClr val="B4B4BA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1" name="Line 3"/>
          <p:cNvSpPr/>
          <p:nvPr/>
        </p:nvSpPr>
        <p:spPr>
          <a:xfrm flipH="1">
            <a:off x="6468480" y="4948200"/>
            <a:ext cx="2673000" cy="1900080"/>
          </a:xfrm>
          <a:prstGeom prst="line">
            <a:avLst/>
          </a:prstGeom>
          <a:ln w="6120">
            <a:solidFill>
              <a:srgbClr val="BBBBC2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2" name="PlaceHolder 4"/>
          <p:cNvSpPr>
            <a:spLocks noGrp="1"/>
          </p:cNvSpPr>
          <p:nvPr>
            <p:ph type="title"/>
          </p:nvPr>
        </p:nvSpPr>
        <p:spPr>
          <a:xfrm>
            <a:off x="457200" y="267480"/>
            <a:ext cx="8229240" cy="139860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cs-CZ" sz="4200" b="0" strike="noStrike" spc="-1">
                <a:solidFill>
                  <a:srgbClr val="727BB1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Kliknutím lze upravit styl.</a:t>
            </a:r>
            <a:endParaRPr lang="cs-CZ" sz="4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93" name="PlaceHolder 5"/>
          <p:cNvSpPr>
            <a:spLocks noGrp="1"/>
          </p:cNvSpPr>
          <p:nvPr>
            <p:ph type="body"/>
          </p:nvPr>
        </p:nvSpPr>
        <p:spPr>
          <a:xfrm>
            <a:off x="457200" y="1722600"/>
            <a:ext cx="4038120" cy="4525560"/>
          </a:xfrm>
          <a:prstGeom prst="rect">
            <a:avLst/>
          </a:prstGeom>
        </p:spPr>
        <p:txBody>
          <a:bodyPr lIns="90000" tIns="45000" rIns="90000" bIns="45000"/>
          <a:lstStyle/>
          <a:p>
            <a:pPr marL="432000" indent="-324000">
              <a:lnSpc>
                <a:spcPct val="100000"/>
              </a:lnSpc>
              <a:spcBef>
                <a:spcPts val="519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cs-CZ" sz="26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Kliknutím lze upravit styly předlohy textu.</a:t>
            </a:r>
          </a:p>
          <a:p>
            <a:pPr marL="864000" lvl="1" indent="-324000">
              <a:lnSpc>
                <a:spcPct val="100000"/>
              </a:lnSpc>
              <a:spcBef>
                <a:spcPts val="479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cs-CZ" sz="24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Druhá úroveň</a:t>
            </a:r>
          </a:p>
          <a:p>
            <a:pPr marL="1296000" lvl="2" indent="-288000">
              <a:lnSpc>
                <a:spcPct val="100000"/>
              </a:lnSpc>
              <a:spcBef>
                <a:spcPts val="40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cs-CZ" sz="20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Třetí úroveň</a:t>
            </a:r>
          </a:p>
          <a:p>
            <a:pPr marL="1728000" lvl="3" indent="-216000">
              <a:lnSpc>
                <a:spcPct val="100000"/>
              </a:lnSpc>
              <a:spcBef>
                <a:spcPts val="360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cs-CZ" sz="18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Čtvrtá úroveň</a:t>
            </a:r>
          </a:p>
          <a:p>
            <a:pPr marL="2160000" lvl="4" indent="-216000">
              <a:lnSpc>
                <a:spcPct val="100000"/>
              </a:lnSpc>
              <a:spcBef>
                <a:spcPts val="36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cs-CZ" sz="18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Pátá úroveň</a:t>
            </a:r>
          </a:p>
        </p:txBody>
      </p:sp>
      <p:sp>
        <p:nvSpPr>
          <p:cNvPr id="94" name="PlaceHolder 6"/>
          <p:cNvSpPr>
            <a:spLocks noGrp="1"/>
          </p:cNvSpPr>
          <p:nvPr>
            <p:ph type="body"/>
          </p:nvPr>
        </p:nvSpPr>
        <p:spPr>
          <a:xfrm>
            <a:off x="4648320" y="1722600"/>
            <a:ext cx="4038120" cy="4525560"/>
          </a:xfrm>
          <a:prstGeom prst="rect">
            <a:avLst/>
          </a:prstGeom>
        </p:spPr>
        <p:txBody>
          <a:bodyPr lIns="90000" tIns="45000" rIns="90000" bIns="45000"/>
          <a:lstStyle/>
          <a:p>
            <a:pPr marL="448200" indent="-383760">
              <a:lnSpc>
                <a:spcPct val="100000"/>
              </a:lnSpc>
              <a:spcBef>
                <a:spcPts val="519"/>
              </a:spcBef>
              <a:buClr>
                <a:srgbClr val="4E67C8"/>
              </a:buClr>
              <a:buSzPct val="80000"/>
              <a:buFont typeface="Wingdings 2" charset="2"/>
              <a:buChar char=""/>
            </a:pPr>
            <a:r>
              <a:rPr lang="cs-CZ" sz="26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Kliknutím lze upravit styly předlohy textu.</a:t>
            </a:r>
          </a:p>
          <a:p>
            <a:pPr marL="822960" lvl="1" indent="-285480">
              <a:lnSpc>
                <a:spcPct val="100000"/>
              </a:lnSpc>
              <a:spcBef>
                <a:spcPts val="479"/>
              </a:spcBef>
              <a:buClr>
                <a:srgbClr val="4E67C8"/>
              </a:buClr>
              <a:buSzPct val="95000"/>
              <a:buFont typeface="Verdana"/>
              <a:buChar char="›"/>
            </a:pPr>
            <a:r>
              <a:rPr lang="cs-CZ" sz="24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Druhá úroveň</a:t>
            </a:r>
          </a:p>
          <a:p>
            <a:pPr marL="1106280" lvl="2" indent="-228240">
              <a:lnSpc>
                <a:spcPct val="100000"/>
              </a:lnSpc>
              <a:spcBef>
                <a:spcPts val="400"/>
              </a:spcBef>
              <a:buClr>
                <a:srgbClr val="4E67C8"/>
              </a:buClr>
              <a:buFont typeface="Wingdings 2" charset="2"/>
              <a:buChar char=""/>
            </a:pPr>
            <a:r>
              <a:rPr lang="cs-CZ" sz="20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Třetí úroveň</a:t>
            </a:r>
          </a:p>
          <a:p>
            <a:pPr marL="1371600" lvl="3" indent="-209880">
              <a:lnSpc>
                <a:spcPct val="100000"/>
              </a:lnSpc>
              <a:spcBef>
                <a:spcPts val="360"/>
              </a:spcBef>
              <a:buClr>
                <a:srgbClr val="4E67C8"/>
              </a:buClr>
              <a:buFont typeface="Wingdings 2" charset="2"/>
              <a:buChar char=""/>
            </a:pPr>
            <a:r>
              <a:rPr lang="cs-CZ" sz="18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Čtvrtá úroveň</a:t>
            </a:r>
          </a:p>
          <a:p>
            <a:pPr marL="1600200" lvl="4" indent="-209880">
              <a:lnSpc>
                <a:spcPct val="100000"/>
              </a:lnSpc>
              <a:spcBef>
                <a:spcPts val="360"/>
              </a:spcBef>
              <a:buClr>
                <a:srgbClr val="96A0D7"/>
              </a:buClr>
              <a:buFont typeface="Wingdings 2" charset="2"/>
              <a:buChar char=""/>
            </a:pPr>
            <a:r>
              <a:rPr lang="cs-CZ" sz="18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Pátá úroveň</a:t>
            </a:r>
          </a:p>
        </p:txBody>
      </p:sp>
      <p:sp>
        <p:nvSpPr>
          <p:cNvPr id="95" name="PlaceHolder 7"/>
          <p:cNvSpPr>
            <a:spLocks noGrp="1"/>
          </p:cNvSpPr>
          <p:nvPr>
            <p:ph type="dt"/>
          </p:nvPr>
        </p:nvSpPr>
        <p:spPr>
          <a:xfrm>
            <a:off x="4791600" y="6481080"/>
            <a:ext cx="2133360" cy="301320"/>
          </a:xfrm>
          <a:prstGeom prst="rect">
            <a:avLst/>
          </a:prstGeom>
        </p:spPr>
        <p:txBody>
          <a:bodyPr lIns="90000" tIns="45000" rIns="90000" bIns="45000" anchor="b"/>
          <a:lstStyle/>
          <a:p>
            <a:pPr>
              <a:lnSpc>
                <a:spcPct val="100000"/>
              </a:lnSpc>
            </a:pPr>
            <a:fld id="{2E6B6BB4-1120-429D-82AD-AE2959ED87D3}" type="datetime">
              <a:rPr lang="cs-CZ" sz="10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6.9.2018</a:t>
            </a:fld>
            <a:endParaRPr lang="cs-CZ" sz="10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96" name="PlaceHolder 8"/>
          <p:cNvSpPr>
            <a:spLocks noGrp="1"/>
          </p:cNvSpPr>
          <p:nvPr>
            <p:ph type="ftr"/>
          </p:nvPr>
        </p:nvSpPr>
        <p:spPr>
          <a:xfrm>
            <a:off x="457200" y="6481080"/>
            <a:ext cx="4259520" cy="301320"/>
          </a:xfrm>
          <a:prstGeom prst="rect">
            <a:avLst/>
          </a:prstGeom>
        </p:spPr>
        <p:txBody>
          <a:bodyPr lIns="90000" tIns="45000" rIns="90000" bIns="45000" anchor="b"/>
          <a:lstStyle/>
          <a:p>
            <a:endParaRPr lang="cs-CZ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97" name="PlaceHolder 9"/>
          <p:cNvSpPr>
            <a:spLocks noGrp="1"/>
          </p:cNvSpPr>
          <p:nvPr>
            <p:ph type="sldNum"/>
          </p:nvPr>
        </p:nvSpPr>
        <p:spPr>
          <a:xfrm>
            <a:off x="7589520" y="6481080"/>
            <a:ext cx="502560" cy="301320"/>
          </a:xfrm>
          <a:prstGeom prst="rect">
            <a:avLst/>
          </a:prstGeom>
        </p:spPr>
        <p:txBody>
          <a:bodyPr lIns="90000" tIns="45000" rIns="90000" bIns="45000" anchor="b"/>
          <a:lstStyle/>
          <a:p>
            <a:pPr algn="ctr">
              <a:lnSpc>
                <a:spcPct val="100000"/>
              </a:lnSpc>
            </a:pPr>
            <a:fld id="{2BEF17BB-7E62-423E-B204-E6358098F575}" type="slidenum">
              <a:rPr lang="cs-CZ" sz="12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‹#›</a:t>
            </a:fld>
            <a:endParaRPr lang="cs-CZ" sz="1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47" y="609601"/>
            <a:ext cx="776532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46" y="2096064"/>
            <a:ext cx="776532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2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>
              <a:lnSpc>
                <a:spcPct val="100000"/>
              </a:lnSpc>
            </a:pPr>
            <a:fld id="{EC9E87B8-5EDC-4C36-AA63-BACAD808ED63}" type="datetime">
              <a:rPr lang="cs-CZ" sz="1000" b="0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6.9.2018</a:t>
            </a:fld>
            <a:endParaRPr lang="cs-CZ" sz="10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46" y="5883276"/>
            <a:ext cx="500464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651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>
              <a:lnSpc>
                <a:spcPct val="100000"/>
              </a:lnSpc>
            </a:pPr>
            <a:fld id="{3BD2DA6B-717E-41F8-A12A-2841587AA478}" type="slidenum">
              <a:rPr lang="cs-CZ" sz="1300" b="0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‹#›</a:t>
            </a:fld>
            <a:endParaRPr lang="cs-CZ" sz="13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0210187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  <p:sldLayoutId id="2147483704" r:id="rId17"/>
    <p:sldLayoutId id="2147483705" r:id="rId18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TextShape 1"/>
          <p:cNvSpPr txBox="1"/>
          <p:nvPr/>
        </p:nvSpPr>
        <p:spPr>
          <a:xfrm>
            <a:off x="683640" y="905855"/>
            <a:ext cx="7772040" cy="1666429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b">
            <a:normAutofit/>
          </a:bodyPr>
          <a:lstStyle/>
          <a:p>
            <a:pPr marL="484560" algn="r">
              <a:lnSpc>
                <a:spcPct val="100000"/>
              </a:lnSpc>
            </a:pP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endParaRPr lang="cs-CZ" sz="4400" b="1" strike="noStrike" spc="-1" dirty="0">
              <a:solidFill>
                <a:schemeClr val="bg2">
                  <a:lumMod val="60000"/>
                  <a:lumOff val="40000"/>
                </a:schemeClr>
              </a:solidFill>
              <a:uFill>
                <a:solidFill>
                  <a:srgbClr val="FFFFFF"/>
                </a:solidFill>
              </a:uFill>
              <a:latin typeface="Garamond" panose="02020404030301010803" pitchFamily="18" charset="0"/>
            </a:endParaRPr>
          </a:p>
        </p:txBody>
      </p:sp>
      <p:sp>
        <p:nvSpPr>
          <p:cNvPr id="140" name="TextShape 2"/>
          <p:cNvSpPr txBox="1"/>
          <p:nvPr/>
        </p:nvSpPr>
        <p:spPr>
          <a:xfrm>
            <a:off x="1710000" y="2683380"/>
            <a:ext cx="6400440" cy="1025496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marL="484560">
              <a:lnSpc>
                <a:spcPct val="100000"/>
              </a:lnSpc>
            </a:pPr>
            <a:r>
              <a:rPr lang="cs-CZ" sz="3200" b="1" spc="-1" dirty="0" smtClean="0">
                <a:solidFill>
                  <a:schemeClr val="bg2">
                    <a:lumMod val="60000"/>
                    <a:lumOff val="40000"/>
                  </a:schemeClr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Přehled vhodné rozhodovací praxe soudů v případě znásilnění</a:t>
            </a:r>
          </a:p>
          <a:p>
            <a:pPr marL="484560">
              <a:lnSpc>
                <a:spcPct val="100000"/>
              </a:lnSpc>
            </a:pPr>
            <a:endParaRPr lang="cs-CZ" sz="3200" b="1" spc="-1" dirty="0">
              <a:solidFill>
                <a:schemeClr val="bg2">
                  <a:lumMod val="60000"/>
                  <a:lumOff val="40000"/>
                </a:schemeClr>
              </a:solidFill>
              <a:uFill>
                <a:solidFill>
                  <a:srgbClr val="FFFFFF"/>
                </a:solidFill>
              </a:uFill>
              <a:latin typeface="Garamond" panose="02020404030301010803" pitchFamily="18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1025" name="Obrázek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0000" y="529617"/>
            <a:ext cx="5762625" cy="75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TextShape 1"/>
          <p:cNvSpPr txBox="1"/>
          <p:nvPr/>
        </p:nvSpPr>
        <p:spPr>
          <a:xfrm>
            <a:off x="457200" y="267480"/>
            <a:ext cx="8229240" cy="13986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marL="484560"/>
            <a:endParaRPr lang="cs-CZ" sz="4200" b="1" spc="-1" dirty="0" smtClean="0">
              <a:solidFill>
                <a:schemeClr val="accent3">
                  <a:lumMod val="75000"/>
                </a:schemeClr>
              </a:solidFill>
              <a:uFill>
                <a:solidFill>
                  <a:srgbClr val="FFFFFF"/>
                </a:solidFill>
              </a:uFill>
              <a:latin typeface="Garamond" panose="02020404030301010803" pitchFamily="18" charset="0"/>
            </a:endParaRPr>
          </a:p>
          <a:p>
            <a:pPr marL="484560"/>
            <a:r>
              <a:rPr lang="cs-CZ" sz="4200" b="1" spc="-1" dirty="0" smtClean="0">
                <a:solidFill>
                  <a:schemeClr val="accent3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Kazuistika</a:t>
            </a:r>
            <a:endParaRPr lang="cs-CZ" sz="4200" b="1" spc="-1" dirty="0">
              <a:solidFill>
                <a:schemeClr val="accent3">
                  <a:lumMod val="75000"/>
                </a:schemeClr>
              </a:solidFill>
              <a:uFill>
                <a:solidFill>
                  <a:srgbClr val="FFFFFF"/>
                </a:solidFill>
              </a:uFill>
              <a:latin typeface="Garamond" panose="02020404030301010803" pitchFamily="18" charset="0"/>
            </a:endParaRPr>
          </a:p>
          <a:p>
            <a:pPr marL="484560">
              <a:lnSpc>
                <a:spcPct val="100000"/>
              </a:lnSpc>
            </a:pPr>
            <a:endParaRPr lang="cs-CZ" sz="42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187" name="TextShape 2"/>
          <p:cNvSpPr txBox="1"/>
          <p:nvPr/>
        </p:nvSpPr>
        <p:spPr>
          <a:xfrm>
            <a:off x="216000" y="1743342"/>
            <a:ext cx="8800560" cy="4751462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cs-CZ" sz="2600" b="0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Základ obhajoby v případech TČ </a:t>
            </a:r>
            <a:r>
              <a:rPr lang="cs-CZ" sz="2600" b="0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znásilnění – skutkový omyl negativní</a:t>
            </a:r>
          </a:p>
          <a:p>
            <a:pPr algn="just"/>
            <a:endParaRPr lang="cs-CZ" sz="1400" i="1" dirty="0" smtClean="0"/>
          </a:p>
          <a:p>
            <a:pPr algn="just"/>
            <a:r>
              <a:rPr lang="cs-CZ" sz="1600" i="1" dirty="0">
                <a:latin typeface="Garamond" panose="02020404030301010803" pitchFamily="18" charset="0"/>
              </a:rPr>
              <a:t>… obviněný neustálým slovním naléháním donutil poškozenou k vysprchování, mezitím jí odnesl osobní věci a oblečení z koupelny, mimo spodního prádla, takže ji lstí donutil k oblečení se do županu a následně ji donutil k orálnímu sexu tak, že ji uchopil silou za hlavu a přitáhl ji do svého rozkroku, přičemž od vykonání soulože jej odradilo tvrzení poškozené, že menstruuje, následně poškozenou odvezl do místa bydliště ... </a:t>
            </a:r>
          </a:p>
          <a:p>
            <a:pPr algn="just"/>
            <a:endParaRPr lang="cs-CZ" sz="1600" dirty="0" smtClean="0">
              <a:latin typeface="Garamond" panose="02020404030301010803" pitchFamily="18" charset="0"/>
            </a:endParaRPr>
          </a:p>
          <a:p>
            <a:pPr algn="just"/>
            <a:r>
              <a:rPr lang="cs-CZ" sz="1600" dirty="0" smtClean="0">
                <a:latin typeface="Garamond" panose="02020404030301010803" pitchFamily="18" charset="0"/>
              </a:rPr>
              <a:t>Obhajoba:</a:t>
            </a:r>
            <a:endParaRPr lang="cs-CZ" sz="1600" dirty="0">
              <a:latin typeface="Garamond" panose="02020404030301010803" pitchFamily="18" charset="0"/>
            </a:endParaRPr>
          </a:p>
          <a:p>
            <a:pPr algn="just"/>
            <a:r>
              <a:rPr lang="cs-CZ" sz="1600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S ohledem na chování poškozené pak dovodil </a:t>
            </a:r>
            <a:r>
              <a:rPr lang="cs-CZ" sz="1600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obhájce </a:t>
            </a:r>
            <a:r>
              <a:rPr lang="cs-CZ" sz="1600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naplnění § 18 </a:t>
            </a:r>
            <a:r>
              <a:rPr lang="cs-CZ" sz="1600" spc="-1" dirty="0" err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tr</a:t>
            </a:r>
            <a:r>
              <a:rPr lang="cs-CZ" sz="1600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. zákoníku o skutkovém </a:t>
            </a:r>
            <a:r>
              <a:rPr lang="cs-CZ" sz="1600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omylu a  </a:t>
            </a:r>
            <a:r>
              <a:rPr lang="cs-CZ" sz="1600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poukázal na absenci násilí ve skutkové větě, jež mělo být představováno jednáním shora popsaným. Podle obviněného se jednalo o obvyklé situační chování při tomto typu sexuální aktivity.</a:t>
            </a:r>
            <a:endParaRPr lang="cs-CZ" sz="16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Garamond" panose="02020404030301010803" pitchFamily="18" charset="0"/>
            </a:endParaRPr>
          </a:p>
          <a:p>
            <a:endParaRPr lang="cs-CZ" sz="26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Garamond" panose="02020404030301010803" pitchFamily="18" charset="0"/>
            </a:endParaRPr>
          </a:p>
          <a:p>
            <a:pPr>
              <a:buClr>
                <a:srgbClr val="FFFFFF"/>
              </a:buClr>
              <a:buSzPct val="45000"/>
            </a:pPr>
            <a:endParaRPr lang="cs-CZ" sz="26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buClr>
                <a:srgbClr val="FFFFFF"/>
              </a:buClr>
              <a:buSzPct val="45000"/>
              <a:buFont typeface="Wingdings" charset="2"/>
              <a:buChar char=""/>
            </a:pPr>
            <a:endParaRPr lang="cs-CZ" sz="26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TextShape 1"/>
          <p:cNvSpPr txBox="1"/>
          <p:nvPr/>
        </p:nvSpPr>
        <p:spPr>
          <a:xfrm>
            <a:off x="457200" y="267480"/>
            <a:ext cx="8229240" cy="13986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marL="484560"/>
            <a:endParaRPr lang="cs-CZ" sz="4200" b="1" spc="-1" dirty="0" smtClean="0">
              <a:solidFill>
                <a:schemeClr val="accent3">
                  <a:lumMod val="75000"/>
                </a:schemeClr>
              </a:solidFill>
              <a:uFill>
                <a:solidFill>
                  <a:srgbClr val="FFFFFF"/>
                </a:solidFill>
              </a:uFill>
              <a:latin typeface="Garamond" panose="02020404030301010803" pitchFamily="18" charset="0"/>
            </a:endParaRPr>
          </a:p>
          <a:p>
            <a:pPr marL="484560"/>
            <a:r>
              <a:rPr lang="cs-CZ" sz="4200" b="1" spc="-1" dirty="0" smtClean="0">
                <a:solidFill>
                  <a:schemeClr val="accent3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Kazuistika</a:t>
            </a:r>
            <a:endParaRPr lang="cs-CZ" sz="4200" b="1" spc="-1" dirty="0">
              <a:solidFill>
                <a:schemeClr val="accent3">
                  <a:lumMod val="75000"/>
                </a:schemeClr>
              </a:solidFill>
              <a:uFill>
                <a:solidFill>
                  <a:srgbClr val="FFFFFF"/>
                </a:solidFill>
              </a:uFill>
              <a:latin typeface="Garamond" panose="02020404030301010803" pitchFamily="18" charset="0"/>
            </a:endParaRPr>
          </a:p>
          <a:p>
            <a:pPr marL="484560">
              <a:lnSpc>
                <a:spcPct val="100000"/>
              </a:lnSpc>
            </a:pPr>
            <a:endParaRPr lang="cs-CZ" sz="42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187" name="TextShape 2"/>
          <p:cNvSpPr txBox="1"/>
          <p:nvPr/>
        </p:nvSpPr>
        <p:spPr>
          <a:xfrm>
            <a:off x="216000" y="1743342"/>
            <a:ext cx="8800560" cy="4751462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cs-CZ" sz="2600" b="0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Základ obhajoby v případech TČ </a:t>
            </a:r>
            <a:r>
              <a:rPr lang="cs-CZ" sz="2600" b="0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znásilnění – nedostatek v objektivní stránce (např. malá intenzita násilí)</a:t>
            </a:r>
          </a:p>
          <a:p>
            <a:pPr algn="just"/>
            <a:endParaRPr lang="cs-CZ" sz="1400" i="1" dirty="0" smtClean="0"/>
          </a:p>
          <a:p>
            <a:pPr algn="just"/>
            <a:r>
              <a:rPr lang="cs-CZ" sz="1600" i="1" dirty="0" smtClean="0">
                <a:latin typeface="Garamond" panose="02020404030301010803" pitchFamily="18" charset="0"/>
              </a:rPr>
              <a:t>…</a:t>
            </a:r>
            <a:r>
              <a:rPr lang="cs-CZ" sz="1600" i="1" dirty="0">
                <a:latin typeface="Garamond" panose="02020404030301010803" pitchFamily="18" charset="0"/>
              </a:rPr>
              <a:t>po předchozím pozvání na procházku přinutil obviněný násilím poškozenou k sexu, kdy po ní nejprve požadoval za částku 200 Kč orální sex, který odmítla, poté si sundal kalhoty a vytáhl přirození, na její odmítání reagoval tím, že ji povalil na zem na břicho, stáhl jí kalhoty, vsunul jí přirození do jejího análního otvoru a vykonal na ní anální styk, poté ji chytil za vlasy, tlačil jí hlavu ke svému přirození a donutil ji k orálnímu </a:t>
            </a:r>
            <a:r>
              <a:rPr lang="cs-CZ" sz="1600" i="1" dirty="0" smtClean="0">
                <a:latin typeface="Garamond" panose="02020404030301010803" pitchFamily="18" charset="0"/>
              </a:rPr>
              <a:t>sexu; Přičemž </a:t>
            </a:r>
            <a:r>
              <a:rPr lang="cs-CZ" sz="1600" i="1" dirty="0">
                <a:latin typeface="Garamond" panose="02020404030301010803" pitchFamily="18" charset="0"/>
              </a:rPr>
              <a:t>nedošlo k vyvrcholení, a nakonec, když poškozená ležela na zemi na zádech, jí roztáhnul nohy a jazykem dráždil její pohlavní orgán, a to i přes skutečnost, že poškozená po celou dobu plakala, měla z něho strach, jelikož jí vyhrožoval, že když něco řekne, něco uvidí, že si ji najde a pomstí se….</a:t>
            </a:r>
            <a:r>
              <a:rPr lang="cs-CZ" sz="1600" dirty="0">
                <a:latin typeface="Garamond" panose="02020404030301010803" pitchFamily="18" charset="0"/>
              </a:rPr>
              <a:t> </a:t>
            </a:r>
            <a:endParaRPr lang="cs-CZ" sz="1600" dirty="0" smtClean="0">
              <a:latin typeface="Garamond" panose="02020404030301010803" pitchFamily="18" charset="0"/>
            </a:endParaRPr>
          </a:p>
          <a:p>
            <a:pPr algn="just"/>
            <a:endParaRPr lang="cs-CZ" sz="1600" i="1" dirty="0" smtClean="0">
              <a:latin typeface="Garamond" panose="02020404030301010803" pitchFamily="18" charset="0"/>
            </a:endParaRPr>
          </a:p>
          <a:p>
            <a:pPr algn="just"/>
            <a:r>
              <a:rPr lang="cs-CZ" sz="1600" dirty="0" smtClean="0">
                <a:latin typeface="Garamond" panose="02020404030301010803" pitchFamily="18" charset="0"/>
              </a:rPr>
              <a:t>Obhajoba:</a:t>
            </a:r>
            <a:endParaRPr lang="cs-CZ" sz="1600" dirty="0">
              <a:latin typeface="Garamond" panose="02020404030301010803" pitchFamily="18" charset="0"/>
            </a:endParaRPr>
          </a:p>
          <a:p>
            <a:pPr algn="just"/>
            <a:r>
              <a:rPr lang="cs-CZ" sz="1600" dirty="0" smtClean="0">
                <a:latin typeface="Garamond" panose="02020404030301010803" pitchFamily="18" charset="0"/>
              </a:rPr>
              <a:t>Obviněný nepoužil </a:t>
            </a:r>
            <a:r>
              <a:rPr lang="cs-CZ" sz="1600" dirty="0">
                <a:latin typeface="Garamond" panose="02020404030301010803" pitchFamily="18" charset="0"/>
              </a:rPr>
              <a:t>fyzickou sílu takové intenzity, aby se mohlo jednat o násilí směřující k vyloučení odporu poškozené za dosažení soulože, neboť ta se adekvátně nebránila. </a:t>
            </a:r>
            <a:endParaRPr lang="cs-CZ" sz="16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Garamond" panose="02020404030301010803" pitchFamily="18" charset="0"/>
            </a:endParaRPr>
          </a:p>
          <a:p>
            <a:endParaRPr lang="cs-CZ" sz="26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Garamond" panose="02020404030301010803" pitchFamily="18" charset="0"/>
            </a:endParaRPr>
          </a:p>
          <a:p>
            <a:pPr>
              <a:buClr>
                <a:srgbClr val="FFFFFF"/>
              </a:buClr>
              <a:buSzPct val="45000"/>
            </a:pPr>
            <a:endParaRPr lang="cs-CZ" sz="26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buClr>
                <a:srgbClr val="FFFFFF"/>
              </a:buClr>
              <a:buSzPct val="45000"/>
              <a:buFont typeface="Wingdings" charset="2"/>
              <a:buChar char=""/>
            </a:pPr>
            <a:endParaRPr lang="cs-CZ" sz="26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5053056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TextShape 1"/>
          <p:cNvSpPr txBox="1"/>
          <p:nvPr/>
        </p:nvSpPr>
        <p:spPr>
          <a:xfrm>
            <a:off x="457200" y="267480"/>
            <a:ext cx="8229240" cy="13986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marL="484560"/>
            <a:r>
              <a:rPr lang="cs-CZ" sz="4200" b="1" spc="-1" dirty="0" smtClean="0">
                <a:solidFill>
                  <a:schemeClr val="accent3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Kazuistika</a:t>
            </a:r>
          </a:p>
          <a:p>
            <a:pPr marL="484560">
              <a:lnSpc>
                <a:spcPct val="100000"/>
              </a:lnSpc>
            </a:pPr>
            <a:endParaRPr lang="cs-CZ" sz="42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187" name="TextShape 2"/>
          <p:cNvSpPr txBox="1"/>
          <p:nvPr/>
        </p:nvSpPr>
        <p:spPr>
          <a:xfrm>
            <a:off x="216000" y="1743342"/>
            <a:ext cx="8800560" cy="4751462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cs-CZ" sz="2600" b="0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Základ obhajoby v případech TČ </a:t>
            </a:r>
            <a:r>
              <a:rPr lang="cs-CZ" sz="2600" b="0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znásilnění – </a:t>
            </a:r>
            <a:r>
              <a:rPr lang="cs-CZ" sz="2600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nedostatek v subjektivní stránce</a:t>
            </a:r>
            <a:endParaRPr lang="cs-CZ" sz="2600" b="0" strike="noStrike" spc="-1" dirty="0" smtClean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Garamond" panose="02020404030301010803" pitchFamily="18" charset="0"/>
            </a:endParaRPr>
          </a:p>
          <a:p>
            <a:r>
              <a:rPr lang="cs-CZ" sz="1600" dirty="0">
                <a:latin typeface="Garamond" panose="02020404030301010803" pitchFamily="18" charset="0"/>
              </a:rPr>
              <a:t>…</a:t>
            </a:r>
            <a:r>
              <a:rPr lang="cs-CZ" sz="1600" i="1" dirty="0">
                <a:latin typeface="Garamond" panose="02020404030301010803" pitchFamily="18" charset="0"/>
              </a:rPr>
              <a:t>pod záminkou předání riflových kalhot náležejících jeho přítelkyni vlákal obžalovaný poškozenou do bytu v přízemí, v němž se zdržuje, přičemž poté, co předstíral, že slíbené kalhoty hledá, přistoupil na chodbě bytu k ní a oběma rukama ji objal pod rameny, opakovaně ji políbil na levou stranu krku, přičemž poškozená jej opakovaně vyzvala, aby ji nechal být a pokusila se ho oběma rukama odstrčit, což se jí nezdařilo, obžalovaný jí následně rozepjal pásek a svlékl pravou nohavici kalhot a kalhotek, přičemž ji stále držel levou rukou pod ramenem, poté ji chytil oběma rukama a odnesl ji do obývacího pokoje, kde ji položil na záda na zde se nacházející postel, čemuž se poškozená ze strachu o své zdraví a život nebránila, avšak opakovaně žádala obžalovaného, aby ji nechal, neboť to nechce, obžalovaný poté uchopil oběma rukama její nohy, roztáhl je od sebe a vykonal na ní po dobu 2-3 minut soulož s vyvrcholením, přičemž poškozená mu opakovala, že ji má nechat být, následně uchopil mobilní telefon a vyfotografoval si její přirození…</a:t>
            </a:r>
            <a:endParaRPr lang="cs-CZ" sz="16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Garamond" panose="02020404030301010803" pitchFamily="18" charset="0"/>
            </a:endParaRPr>
          </a:p>
          <a:p>
            <a:pPr>
              <a:buClr>
                <a:srgbClr val="FFFFFF"/>
              </a:buClr>
              <a:buSzPct val="45000"/>
            </a:pPr>
            <a:endParaRPr lang="cs-CZ" sz="1600" dirty="0" smtClean="0">
              <a:latin typeface="Garamond" panose="02020404030301010803" pitchFamily="18" charset="0"/>
            </a:endParaRPr>
          </a:p>
          <a:p>
            <a:pPr>
              <a:buClr>
                <a:srgbClr val="FFFFFF"/>
              </a:buClr>
              <a:buSzPct val="45000"/>
            </a:pPr>
            <a:r>
              <a:rPr lang="cs-CZ" sz="1600" dirty="0" smtClean="0">
                <a:latin typeface="Garamond" panose="02020404030301010803" pitchFamily="18" charset="0"/>
              </a:rPr>
              <a:t>Obhajoba:</a:t>
            </a:r>
          </a:p>
          <a:p>
            <a:pPr>
              <a:buClr>
                <a:srgbClr val="FFFFFF"/>
              </a:buClr>
              <a:buSzPct val="45000"/>
            </a:pPr>
            <a:r>
              <a:rPr lang="cs-CZ" sz="1600" dirty="0" smtClean="0">
                <a:latin typeface="Garamond" panose="02020404030301010803" pitchFamily="18" charset="0"/>
              </a:rPr>
              <a:t>Případný </a:t>
            </a:r>
            <a:r>
              <a:rPr lang="cs-CZ" sz="1600" dirty="0">
                <a:latin typeface="Garamond" panose="02020404030301010803" pitchFamily="18" charset="0"/>
              </a:rPr>
              <a:t>nevýrazný projev nesouhlasu nelze, </a:t>
            </a:r>
            <a:r>
              <a:rPr lang="cs-CZ" sz="1600" dirty="0" smtClean="0">
                <a:latin typeface="Garamond" panose="02020404030301010803" pitchFamily="18" charset="0"/>
              </a:rPr>
              <a:t>považovat </a:t>
            </a:r>
            <a:r>
              <a:rPr lang="cs-CZ" sz="1600" dirty="0">
                <a:latin typeface="Garamond" panose="02020404030301010803" pitchFamily="18" charset="0"/>
              </a:rPr>
              <a:t>za vážně míněný odpor.</a:t>
            </a:r>
          </a:p>
          <a:p>
            <a:pPr>
              <a:buClr>
                <a:srgbClr val="FFFFFF"/>
              </a:buClr>
              <a:buSzPct val="45000"/>
            </a:pPr>
            <a:endParaRPr lang="cs-CZ" sz="26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buClr>
                <a:srgbClr val="FFFFFF"/>
              </a:buClr>
              <a:buSzPct val="45000"/>
              <a:buFont typeface="Wingdings" charset="2"/>
              <a:buChar char=""/>
            </a:pPr>
            <a:endParaRPr lang="cs-CZ" sz="26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3916529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TextShape 1"/>
          <p:cNvSpPr txBox="1"/>
          <p:nvPr/>
        </p:nvSpPr>
        <p:spPr>
          <a:xfrm>
            <a:off x="457200" y="267480"/>
            <a:ext cx="8229240" cy="13986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marL="484560"/>
            <a:r>
              <a:rPr lang="cs-CZ" sz="4200" b="1" spc="-1" dirty="0" smtClean="0">
                <a:solidFill>
                  <a:schemeClr val="accent3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Kazuistika</a:t>
            </a:r>
          </a:p>
          <a:p>
            <a:pPr marL="484560">
              <a:lnSpc>
                <a:spcPct val="100000"/>
              </a:lnSpc>
            </a:pPr>
            <a:endParaRPr lang="cs-CZ" sz="42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187" name="TextShape 2"/>
          <p:cNvSpPr txBox="1"/>
          <p:nvPr/>
        </p:nvSpPr>
        <p:spPr>
          <a:xfrm>
            <a:off x="216000" y="1743342"/>
            <a:ext cx="8800560" cy="4751462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cs-CZ" sz="2600" b="0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Základ obhajoby v případech TČ </a:t>
            </a:r>
            <a:r>
              <a:rPr lang="cs-CZ" sz="2600" b="0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znásilnění – kombinace </a:t>
            </a:r>
          </a:p>
          <a:p>
            <a:endParaRPr lang="cs-CZ" sz="1400" dirty="0" smtClean="0"/>
          </a:p>
          <a:p>
            <a:r>
              <a:rPr lang="cs-CZ" i="1" dirty="0" smtClean="0">
                <a:latin typeface="Garamond" panose="02020404030301010803" pitchFamily="18" charset="0"/>
              </a:rPr>
              <a:t>pachatel </a:t>
            </a:r>
            <a:r>
              <a:rPr lang="cs-CZ" i="1" dirty="0">
                <a:latin typeface="Garamond" panose="02020404030301010803" pitchFamily="18" charset="0"/>
              </a:rPr>
              <a:t>vyzval poškozenou, aby …zaplatila pokoj v hotelu, na tomto pokoji ji poté vyčítal údajnou nevěru, a když začala plakat a říkat, že to není pravda, shodil ji na postel a tam ji opakovaně bil po celém těle za současných nadávek, a poté po ní požadoval, aby jej sexuálně uspokojila ústy, čemuž se i přes nesouhlas ze strachu z dalšího bití podvolila, přičemž si tento orální pohlavní styk obžalovaný natáčel, a to i přes její nesouhlas, na svůj mobilní telefon</a:t>
            </a:r>
            <a:r>
              <a:rPr lang="cs-CZ" i="1" dirty="0" smtClean="0">
                <a:latin typeface="Garamond" panose="02020404030301010803" pitchFamily="18" charset="0"/>
              </a:rPr>
              <a:t>…</a:t>
            </a:r>
          </a:p>
          <a:p>
            <a:endParaRPr lang="cs-CZ" i="1" dirty="0">
              <a:latin typeface="Garamond" panose="02020404030301010803" pitchFamily="18" charset="0"/>
            </a:endParaRPr>
          </a:p>
          <a:p>
            <a:r>
              <a:rPr lang="cs-CZ" dirty="0" smtClean="0">
                <a:latin typeface="Garamond" panose="02020404030301010803" pitchFamily="18" charset="0"/>
              </a:rPr>
              <a:t>Obhajoba:</a:t>
            </a:r>
          </a:p>
          <a:p>
            <a:r>
              <a:rPr lang="cs-CZ" dirty="0">
                <a:latin typeface="Garamond" panose="02020404030301010803" pitchFamily="18" charset="0"/>
              </a:rPr>
              <a:t>nesouhlas poškozené nebyl zaměřen k sexuálnímu aktu, nýbrž k pořízení nahrávky tohoto aktu, přičemž sexuální styky mezi obviněným a poškozenou byly vždy dobrovolné. Sama poškozená přitom popírala, že by došlo k násilnému chování ze strany obviněného, jak vyžaduje skutková podstata trestného činu znásilnění. Dané jednání by maximálně (jestli vůbec by bylo shledáno trestným), vykazovalo znaky vydírání podle § 175 </a:t>
            </a:r>
            <a:r>
              <a:rPr lang="cs-CZ" dirty="0" err="1">
                <a:latin typeface="Garamond" panose="02020404030301010803" pitchFamily="18" charset="0"/>
              </a:rPr>
              <a:t>tr</a:t>
            </a:r>
            <a:r>
              <a:rPr lang="cs-CZ" dirty="0">
                <a:latin typeface="Garamond" panose="02020404030301010803" pitchFamily="18" charset="0"/>
              </a:rPr>
              <a:t>. zákoníku. </a:t>
            </a:r>
          </a:p>
          <a:p>
            <a:endParaRPr lang="cs-CZ" sz="1400" dirty="0"/>
          </a:p>
          <a:p>
            <a:endParaRPr lang="cs-CZ" sz="26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buClr>
                <a:srgbClr val="FFFFFF"/>
              </a:buClr>
              <a:buSzPct val="45000"/>
            </a:pPr>
            <a:endParaRPr lang="cs-CZ" sz="26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3124250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TextShape 1"/>
          <p:cNvSpPr txBox="1"/>
          <p:nvPr/>
        </p:nvSpPr>
        <p:spPr>
          <a:xfrm>
            <a:off x="457200" y="267480"/>
            <a:ext cx="8229240" cy="13986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marL="484560"/>
            <a:endParaRPr lang="cs-CZ" sz="4200" b="1" spc="-1" dirty="0" smtClean="0">
              <a:solidFill>
                <a:schemeClr val="accent3">
                  <a:lumMod val="75000"/>
                </a:schemeClr>
              </a:solidFill>
              <a:uFill>
                <a:solidFill>
                  <a:srgbClr val="FFFFFF"/>
                </a:solidFill>
              </a:uFill>
              <a:latin typeface="Garamond" panose="02020404030301010803" pitchFamily="18" charset="0"/>
            </a:endParaRPr>
          </a:p>
          <a:p>
            <a:pPr marL="484560"/>
            <a:r>
              <a:rPr lang="cs-CZ" sz="4200" b="1" spc="-1" dirty="0" smtClean="0">
                <a:solidFill>
                  <a:schemeClr val="accent3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Judikatura</a:t>
            </a:r>
          </a:p>
          <a:p>
            <a:pPr marL="484560">
              <a:lnSpc>
                <a:spcPct val="100000"/>
              </a:lnSpc>
            </a:pPr>
            <a:endParaRPr lang="cs-CZ" sz="42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189" name="TextShape 2"/>
          <p:cNvSpPr txBox="1"/>
          <p:nvPr/>
        </p:nvSpPr>
        <p:spPr>
          <a:xfrm>
            <a:off x="216000" y="2160000"/>
            <a:ext cx="8800560" cy="379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cs-CZ" sz="2600" b="0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Současná judikatura</a:t>
            </a:r>
          </a:p>
          <a:p>
            <a:endParaRPr lang="cs-CZ" sz="26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0" indent="-457200">
              <a:buClr>
                <a:srgbClr val="FFFFFF"/>
              </a:buClr>
              <a:buSzPct val="45000"/>
              <a:buFont typeface="Wingdings" panose="05000000000000000000" pitchFamily="2" charset="2"/>
              <a:buChar char="Ø"/>
            </a:pPr>
            <a:r>
              <a:rPr lang="cs-CZ" sz="2600" b="0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… není </a:t>
            </a:r>
            <a:r>
              <a:rPr lang="cs-CZ" sz="2600" b="0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nezbytné, aby poškozená osoba kladla zřejmý fyzický odpor. </a:t>
            </a:r>
            <a:r>
              <a:rPr lang="cs-CZ" sz="2600" b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Postačí, že pachateli musela být zjevná nevole poškozené osoby s jeho jednáním.</a:t>
            </a:r>
          </a:p>
          <a:p>
            <a:pPr marL="457200" indent="-457200">
              <a:buClr>
                <a:srgbClr val="FFFFFF"/>
              </a:buClr>
              <a:buSzPct val="45000"/>
              <a:buFont typeface="Wingdings" panose="05000000000000000000" pitchFamily="2" charset="2"/>
              <a:buChar char="Ø"/>
            </a:pPr>
            <a:r>
              <a:rPr lang="cs-CZ" sz="2600" b="0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NS </a:t>
            </a:r>
            <a:r>
              <a:rPr lang="cs-CZ" sz="2600" b="0" strike="noStrike" spc="-1" dirty="0" err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sp</a:t>
            </a:r>
            <a:r>
              <a:rPr lang="cs-CZ" sz="2600" b="0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. zn. 7 </a:t>
            </a:r>
            <a:r>
              <a:rPr lang="cs-CZ" sz="2600" b="0" strike="noStrike" spc="-1" dirty="0" err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Tdo</a:t>
            </a:r>
            <a:r>
              <a:rPr lang="cs-CZ" sz="2600" b="0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 1051/2011, NS </a:t>
            </a:r>
            <a:r>
              <a:rPr lang="cs-CZ" sz="2600" b="0" strike="noStrike" spc="-1" dirty="0" err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sp</a:t>
            </a:r>
            <a:r>
              <a:rPr lang="cs-CZ" sz="2600" b="0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. zn. 11 </a:t>
            </a:r>
            <a:r>
              <a:rPr lang="cs-CZ" sz="2600" b="0" strike="noStrike" spc="-1" dirty="0" err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Tdo</a:t>
            </a:r>
            <a:r>
              <a:rPr lang="cs-CZ" sz="2600" b="0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 294/2014</a:t>
            </a:r>
          </a:p>
          <a:p>
            <a:pPr marL="457200" indent="-457200">
              <a:buClr>
                <a:srgbClr val="FFFFFF"/>
              </a:buClr>
              <a:buSzPct val="45000"/>
              <a:buFont typeface="Wingdings" panose="05000000000000000000" pitchFamily="2" charset="2"/>
              <a:buChar char="Ø"/>
            </a:pPr>
            <a:endParaRPr lang="cs-CZ" sz="26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buClr>
                <a:srgbClr val="FFFFFF"/>
              </a:buClr>
              <a:buSzPct val="45000"/>
              <a:buFont typeface="Wingdings" charset="2"/>
              <a:buChar char=""/>
            </a:pPr>
            <a:endParaRPr lang="cs-CZ" sz="26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TextShape 1"/>
          <p:cNvSpPr txBox="1"/>
          <p:nvPr/>
        </p:nvSpPr>
        <p:spPr>
          <a:xfrm>
            <a:off x="457200" y="267480"/>
            <a:ext cx="8229240" cy="13986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marL="484560"/>
            <a:endParaRPr lang="cs-CZ" sz="4200" b="1" spc="-1" dirty="0" smtClean="0">
              <a:solidFill>
                <a:schemeClr val="accent3">
                  <a:lumMod val="75000"/>
                </a:schemeClr>
              </a:solidFill>
              <a:uFill>
                <a:solidFill>
                  <a:srgbClr val="FFFFFF"/>
                </a:solidFill>
              </a:uFill>
              <a:latin typeface="Garamond" panose="02020404030301010803" pitchFamily="18" charset="0"/>
            </a:endParaRPr>
          </a:p>
          <a:p>
            <a:pPr marL="484560"/>
            <a:r>
              <a:rPr lang="cs-CZ" sz="4200" b="1" spc="-1" dirty="0" smtClean="0">
                <a:solidFill>
                  <a:schemeClr val="accent3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Diskutabilní rozhodnutí</a:t>
            </a:r>
            <a:endParaRPr lang="cs-CZ" sz="4200" b="1" spc="-1" dirty="0">
              <a:solidFill>
                <a:schemeClr val="accent3">
                  <a:lumMod val="75000"/>
                </a:schemeClr>
              </a:solidFill>
              <a:uFill>
                <a:solidFill>
                  <a:srgbClr val="FFFFFF"/>
                </a:solidFill>
              </a:uFill>
              <a:latin typeface="Garamond" panose="02020404030301010803" pitchFamily="18" charset="0"/>
            </a:endParaRPr>
          </a:p>
          <a:p>
            <a:pPr marL="484560">
              <a:lnSpc>
                <a:spcPct val="100000"/>
              </a:lnSpc>
            </a:pPr>
            <a:endParaRPr lang="cs-CZ" sz="42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189" name="TextShape 2"/>
          <p:cNvSpPr txBox="1"/>
          <p:nvPr/>
        </p:nvSpPr>
        <p:spPr>
          <a:xfrm>
            <a:off x="216000" y="2160000"/>
            <a:ext cx="8800560" cy="379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buClr>
                <a:srgbClr val="FFFFFF"/>
              </a:buClr>
              <a:buSzPct val="45000"/>
            </a:pPr>
            <a:r>
              <a:rPr lang="cs-CZ" sz="2600" b="0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Kazuistika k diskusi:</a:t>
            </a:r>
          </a:p>
          <a:p>
            <a:pPr>
              <a:buClr>
                <a:srgbClr val="FFFFFF"/>
              </a:buClr>
              <a:buSzPct val="45000"/>
            </a:pPr>
            <a:r>
              <a:rPr lang="cs-CZ" sz="2000" i="1" dirty="0">
                <a:latin typeface="Garamond" panose="02020404030301010803" pitchFamily="18" charset="0"/>
              </a:rPr>
              <a:t>… obviněný po internetové komunikaci s poškozenou a po dohodě o poskytnutí sexuálních služeb obviněnému, včetně konkrétních sadomasochistických praktik ze odměnu 23 000 Kč se s touto sešel, nejprve s ní provazoval venku a poté ve svém bytě různé dohodnuté sexuální praktiky, ačkoli poškozená s nimi nesouhlasila, projevovala známky odporu a podvolila se jednání obviněného ze strachu, posléze řekla, že už žádné peníze nechce, a projevila snahu se vzdálit, nakonec poškozenou odvezl na vlakové nádraží, aniž jí zaplatil jakoukoli finanční částku, přičemž u poškozené se v důsledku tohoto jednání rozvinula delší dobu trvající posttraumatická stresová porucha …</a:t>
            </a:r>
            <a:endParaRPr lang="cs-CZ" sz="2000" dirty="0">
              <a:latin typeface="Garamond" panose="02020404030301010803" pitchFamily="18" charset="0"/>
            </a:endParaRPr>
          </a:p>
          <a:p>
            <a:pPr>
              <a:buClr>
                <a:srgbClr val="FFFFFF"/>
              </a:buClr>
              <a:buSzPct val="45000"/>
            </a:pPr>
            <a:endParaRPr lang="cs-CZ" sz="26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9721899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TextShape 1"/>
          <p:cNvSpPr txBox="1"/>
          <p:nvPr/>
        </p:nvSpPr>
        <p:spPr>
          <a:xfrm>
            <a:off x="457200" y="267480"/>
            <a:ext cx="8229240" cy="13986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marL="484560"/>
            <a:endParaRPr lang="cs-CZ" sz="4200" b="1" spc="-1" dirty="0" smtClean="0">
              <a:solidFill>
                <a:schemeClr val="accent3">
                  <a:lumMod val="75000"/>
                </a:schemeClr>
              </a:solidFill>
              <a:uFill>
                <a:solidFill>
                  <a:srgbClr val="FFFFFF"/>
                </a:solidFill>
              </a:uFill>
              <a:latin typeface="Garamond" panose="02020404030301010803" pitchFamily="18" charset="0"/>
            </a:endParaRPr>
          </a:p>
          <a:p>
            <a:pPr marL="484560"/>
            <a:r>
              <a:rPr lang="cs-CZ" sz="4200" b="1" spc="-1" dirty="0" smtClean="0">
                <a:solidFill>
                  <a:schemeClr val="accent3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Istanbulská úmluva</a:t>
            </a:r>
          </a:p>
          <a:p>
            <a:pPr marL="484560">
              <a:lnSpc>
                <a:spcPct val="100000"/>
              </a:lnSpc>
            </a:pPr>
            <a:endParaRPr lang="cs-CZ" sz="42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191" name="TextShape 2"/>
          <p:cNvSpPr txBox="1"/>
          <p:nvPr/>
        </p:nvSpPr>
        <p:spPr>
          <a:xfrm>
            <a:off x="216000" y="2160000"/>
            <a:ext cx="8800560" cy="43308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cs-CZ" sz="2600" b="0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Istanbulská úmluva</a:t>
            </a:r>
          </a:p>
          <a:p>
            <a:r>
              <a:rPr lang="cs-CZ" sz="2200" b="0" i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Čl. 36 …aby byly klasifikovány jako trestné následující úmyslné trestné činy:</a:t>
            </a:r>
            <a:endParaRPr lang="cs-CZ" sz="22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Garamond" panose="02020404030301010803" pitchFamily="18" charset="0"/>
            </a:endParaRPr>
          </a:p>
          <a:p>
            <a:r>
              <a:rPr lang="cs-CZ" sz="2200" b="0" i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a) dojde-li přes </a:t>
            </a:r>
            <a:r>
              <a:rPr lang="cs-CZ" sz="2200" b="1" i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nesouhlas oběti</a:t>
            </a:r>
            <a:r>
              <a:rPr lang="cs-CZ" sz="2200" b="0" i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 k vaginální, anální či orální penetraci sexuální povahy do těla druhé osoby jakoukoli částí těla nebo předmětem;</a:t>
            </a:r>
            <a:endParaRPr lang="cs-CZ" sz="22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Garamond" panose="02020404030301010803" pitchFamily="18" charset="0"/>
            </a:endParaRPr>
          </a:p>
          <a:p>
            <a:r>
              <a:rPr lang="cs-CZ" sz="2200" b="0" i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b)je-li přes </a:t>
            </a:r>
            <a:r>
              <a:rPr lang="cs-CZ" sz="2200" b="1" i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nesouhlas druhé osoby</a:t>
            </a:r>
            <a:r>
              <a:rPr lang="cs-CZ" sz="2200" b="0" i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 vykonán jakýkoli jiný akt sexuální povahy;</a:t>
            </a:r>
            <a:endParaRPr lang="cs-CZ" sz="22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Garamond" panose="02020404030301010803" pitchFamily="18" charset="0"/>
            </a:endParaRPr>
          </a:p>
          <a:p>
            <a:r>
              <a:rPr lang="cs-CZ" sz="2200" b="0" i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c)je-li druhá osoba přes svůj </a:t>
            </a:r>
            <a:r>
              <a:rPr lang="cs-CZ" sz="2200" b="1" i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nesouhlas</a:t>
            </a:r>
            <a:r>
              <a:rPr lang="cs-CZ" sz="2200" b="0" i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 přinucena podílet se na aktech sexuální povahy se třetí osobou.</a:t>
            </a:r>
            <a:endParaRPr lang="cs-CZ" sz="22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Garamond" panose="02020404030301010803" pitchFamily="18" charset="0"/>
            </a:endParaRPr>
          </a:p>
          <a:p>
            <a:r>
              <a:rPr lang="cs-CZ" sz="2200" b="1" i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Souhlas musí být dán dobrovolně jakožto výsledek svobodné vůle dané osoby posuzované v kontextu stávajících okolností.</a:t>
            </a:r>
            <a:endParaRPr lang="cs-CZ" sz="22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Garamond" panose="02020404030301010803" pitchFamily="18" charset="0"/>
            </a:endParaRPr>
          </a:p>
          <a:p>
            <a:pPr marL="216000" indent="-216000">
              <a:buClr>
                <a:srgbClr val="FFFFFF"/>
              </a:buClr>
              <a:buSzPct val="45000"/>
              <a:buFont typeface="Wingdings" charset="2"/>
              <a:buChar char=""/>
            </a:pPr>
            <a:endParaRPr lang="cs-CZ" sz="22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TextShape 1"/>
          <p:cNvSpPr txBox="1"/>
          <p:nvPr/>
        </p:nvSpPr>
        <p:spPr>
          <a:xfrm>
            <a:off x="457200" y="267480"/>
            <a:ext cx="8229240" cy="13986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marL="484560"/>
            <a:endParaRPr lang="cs-CZ" sz="4200" b="1" spc="-1" dirty="0" smtClean="0">
              <a:solidFill>
                <a:schemeClr val="accent3">
                  <a:lumMod val="75000"/>
                </a:schemeClr>
              </a:solidFill>
              <a:uFill>
                <a:solidFill>
                  <a:srgbClr val="FFFFFF"/>
                </a:solidFill>
              </a:uFill>
              <a:latin typeface="Garamond" panose="02020404030301010803" pitchFamily="18" charset="0"/>
            </a:endParaRPr>
          </a:p>
          <a:p>
            <a:pPr marL="484560"/>
            <a:r>
              <a:rPr lang="cs-CZ" sz="4200" b="1" spc="-1" dirty="0" smtClean="0">
                <a:solidFill>
                  <a:schemeClr val="accent3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Evropa</a:t>
            </a:r>
            <a:endParaRPr lang="cs-CZ" sz="4200" b="1" spc="-1" dirty="0">
              <a:solidFill>
                <a:schemeClr val="accent3">
                  <a:lumMod val="75000"/>
                </a:schemeClr>
              </a:solidFill>
              <a:uFill>
                <a:solidFill>
                  <a:srgbClr val="FFFFFF"/>
                </a:solidFill>
              </a:uFill>
              <a:latin typeface="Garamond" panose="02020404030301010803" pitchFamily="18" charset="0"/>
            </a:endParaRPr>
          </a:p>
          <a:p>
            <a:pPr marL="484560">
              <a:lnSpc>
                <a:spcPct val="100000"/>
              </a:lnSpc>
            </a:pPr>
            <a:endParaRPr lang="cs-CZ" sz="42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191" name="TextShape 2"/>
          <p:cNvSpPr txBox="1"/>
          <p:nvPr/>
        </p:nvSpPr>
        <p:spPr>
          <a:xfrm>
            <a:off x="216000" y="2160000"/>
            <a:ext cx="8800560" cy="43308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cs-CZ" sz="3000" b="1" dirty="0" smtClean="0">
                <a:latin typeface="Garamond" panose="02020404030301010803" pitchFamily="18" charset="0"/>
              </a:rPr>
              <a:t>Německo, Belgie</a:t>
            </a:r>
          </a:p>
          <a:p>
            <a:endParaRPr lang="cs-CZ" sz="3000" dirty="0" smtClean="0">
              <a:latin typeface="Garamond" panose="02020404030301010803" pitchFamily="18" charset="0"/>
            </a:endParaRPr>
          </a:p>
          <a:p>
            <a:pPr marL="285750" indent="-285750">
              <a:buSzPct val="70000"/>
              <a:buFont typeface="Wingdings" panose="05000000000000000000" pitchFamily="2" charset="2"/>
              <a:buChar char="Ø"/>
            </a:pPr>
            <a:r>
              <a:rPr lang="cs-CZ" sz="3000" dirty="0" smtClean="0">
                <a:latin typeface="Garamond" panose="02020404030301010803" pitchFamily="18" charset="0"/>
              </a:rPr>
              <a:t>není </a:t>
            </a:r>
            <a:r>
              <a:rPr lang="cs-CZ" sz="3000" dirty="0">
                <a:latin typeface="Garamond" panose="02020404030301010803" pitchFamily="18" charset="0"/>
              </a:rPr>
              <a:t>přítomen souhlas oběti a pachatel neměl důvod se domnívat, </a:t>
            </a:r>
            <a:r>
              <a:rPr lang="cs-CZ" sz="3000" dirty="0" smtClean="0">
                <a:latin typeface="Garamond" panose="02020404030301010803" pitchFamily="18" charset="0"/>
              </a:rPr>
              <a:t>že souhlas </a:t>
            </a:r>
            <a:r>
              <a:rPr lang="cs-CZ" sz="3000" dirty="0">
                <a:latin typeface="Garamond" panose="02020404030301010803" pitchFamily="18" charset="0"/>
              </a:rPr>
              <a:t>přítomen </a:t>
            </a:r>
            <a:r>
              <a:rPr lang="cs-CZ" sz="3000" dirty="0" smtClean="0">
                <a:latin typeface="Garamond" panose="02020404030301010803" pitchFamily="18" charset="0"/>
              </a:rPr>
              <a:t>byl</a:t>
            </a:r>
          </a:p>
          <a:p>
            <a:pPr>
              <a:buSzPct val="70000"/>
            </a:pPr>
            <a:endParaRPr lang="cs-CZ" sz="3000" dirty="0" smtClean="0">
              <a:latin typeface="Garamond" panose="02020404030301010803" pitchFamily="18" charset="0"/>
            </a:endParaRPr>
          </a:p>
          <a:p>
            <a:pPr marL="285750" indent="-285750">
              <a:buSzPct val="70000"/>
              <a:buFont typeface="Wingdings" panose="05000000000000000000" pitchFamily="2" charset="2"/>
              <a:buChar char="Ø"/>
            </a:pPr>
            <a:r>
              <a:rPr lang="cs-CZ" sz="3000" dirty="0" smtClean="0">
                <a:latin typeface="Garamond" panose="02020404030301010803" pitchFamily="18" charset="0"/>
              </a:rPr>
              <a:t>neklade </a:t>
            </a:r>
            <a:r>
              <a:rPr lang="cs-CZ" sz="3000" dirty="0">
                <a:latin typeface="Garamond" panose="02020404030301010803" pitchFamily="18" charset="0"/>
              </a:rPr>
              <a:t>před oběť povinnost bránit se, resp. prokazovat, proč náležitá obrana nebyla </a:t>
            </a:r>
            <a:r>
              <a:rPr lang="cs-CZ" sz="3000" dirty="0" smtClean="0">
                <a:latin typeface="Garamond" panose="02020404030301010803" pitchFamily="18" charset="0"/>
              </a:rPr>
              <a:t>přítomna</a:t>
            </a:r>
            <a:endParaRPr lang="cs-CZ" sz="30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28968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TextShape 1"/>
          <p:cNvSpPr txBox="1"/>
          <p:nvPr/>
        </p:nvSpPr>
        <p:spPr>
          <a:xfrm>
            <a:off x="457200" y="267480"/>
            <a:ext cx="8229240" cy="13986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marL="484560">
              <a:lnSpc>
                <a:spcPct val="100000"/>
              </a:lnSpc>
            </a:pPr>
            <a:r>
              <a:rPr lang="cs-CZ" sz="4200" b="1" strike="noStrike" spc="-1" dirty="0" smtClean="0">
                <a:solidFill>
                  <a:schemeClr val="accent3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Statistika 2017 </a:t>
            </a:r>
            <a:endParaRPr lang="cs-CZ" sz="4200" b="1" strike="noStrike" spc="-1" dirty="0">
              <a:solidFill>
                <a:schemeClr val="accent3">
                  <a:lumMod val="75000"/>
                </a:schemeClr>
              </a:solidFill>
              <a:uFill>
                <a:solidFill>
                  <a:srgbClr val="FFFFFF"/>
                </a:solidFill>
              </a:uFill>
              <a:latin typeface="Garamond" panose="02020404030301010803" pitchFamily="18" charset="0"/>
            </a:endParaRPr>
          </a:p>
        </p:txBody>
      </p:sp>
      <p:sp>
        <p:nvSpPr>
          <p:cNvPr id="145" name="TextShape 2"/>
          <p:cNvSpPr txBox="1"/>
          <p:nvPr/>
        </p:nvSpPr>
        <p:spPr>
          <a:xfrm>
            <a:off x="867780" y="1444239"/>
            <a:ext cx="7408080" cy="5147001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rmAutofit/>
          </a:bodyPr>
          <a:lstStyle/>
          <a:p>
            <a:pPr marL="1056060" indent="-571500">
              <a:lnSpc>
                <a:spcPct val="100000"/>
              </a:lnSpc>
              <a:buSzPct val="70000"/>
              <a:buFont typeface="Wingdings" panose="05000000000000000000" pitchFamily="2" charset="2"/>
              <a:buChar char="Ø"/>
            </a:pPr>
            <a:r>
              <a:rPr lang="cs-CZ" sz="4200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205 odsouzených pro § 185</a:t>
            </a:r>
          </a:p>
          <a:p>
            <a:pPr marL="1056060" indent="-571500">
              <a:lnSpc>
                <a:spcPct val="100000"/>
              </a:lnSpc>
              <a:buSzPct val="70000"/>
              <a:buFont typeface="Wingdings" panose="05000000000000000000" pitchFamily="2" charset="2"/>
              <a:buChar char="Ø"/>
            </a:pPr>
            <a:r>
              <a:rPr lang="cs-CZ" sz="4200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1 žena </a:t>
            </a:r>
          </a:p>
          <a:p>
            <a:pPr marL="1056060" indent="-571500">
              <a:lnSpc>
                <a:spcPct val="100000"/>
              </a:lnSpc>
              <a:buSzPct val="70000"/>
              <a:buFont typeface="Wingdings" panose="05000000000000000000" pitchFamily="2" charset="2"/>
              <a:buChar char="Ø"/>
            </a:pPr>
            <a:r>
              <a:rPr lang="cs-CZ" sz="4200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13 m</a:t>
            </a:r>
            <a:r>
              <a:rPr lang="cs-CZ" sz="4200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ladiství </a:t>
            </a:r>
          </a:p>
          <a:p>
            <a:pPr marL="1056060" indent="-571500">
              <a:lnSpc>
                <a:spcPct val="100000"/>
              </a:lnSpc>
              <a:buSzPct val="70000"/>
              <a:buFont typeface="Wingdings" panose="05000000000000000000" pitchFamily="2" charset="2"/>
              <a:buChar char="Ø"/>
            </a:pPr>
            <a:r>
              <a:rPr lang="cs-CZ" sz="4200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192 muži 18+ </a:t>
            </a:r>
          </a:p>
          <a:p>
            <a:pPr marL="1056060" indent="-571500">
              <a:lnSpc>
                <a:spcPct val="100000"/>
              </a:lnSpc>
              <a:buSzPct val="70000"/>
              <a:buFont typeface="Wingdings" panose="05000000000000000000" pitchFamily="2" charset="2"/>
              <a:buChar char="Ø"/>
            </a:pPr>
            <a:r>
              <a:rPr lang="cs-CZ" sz="4200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97 nepodmíněné odsouzení</a:t>
            </a:r>
          </a:p>
          <a:p>
            <a:pPr marL="1056060" indent="-571500">
              <a:lnSpc>
                <a:spcPct val="100000"/>
              </a:lnSpc>
              <a:buSzPct val="70000"/>
              <a:buFont typeface="Wingdings" panose="05000000000000000000" pitchFamily="2" charset="2"/>
              <a:buChar char="Ø"/>
            </a:pPr>
            <a:r>
              <a:rPr lang="cs-CZ" sz="4200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106 „podmínka“</a:t>
            </a:r>
            <a:endParaRPr lang="cs-CZ" sz="420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TextShape 1"/>
          <p:cNvSpPr txBox="1"/>
          <p:nvPr/>
        </p:nvSpPr>
        <p:spPr>
          <a:xfrm>
            <a:off x="457200" y="267480"/>
            <a:ext cx="8229240" cy="13986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marL="484560">
              <a:lnSpc>
                <a:spcPct val="100000"/>
              </a:lnSpc>
            </a:pPr>
            <a:r>
              <a:rPr lang="cs-CZ" sz="4200" b="1" strike="noStrike" spc="-1" dirty="0" smtClean="0">
                <a:solidFill>
                  <a:schemeClr val="accent3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Trestný čin znásilnění (§185 TZ)</a:t>
            </a:r>
            <a:endParaRPr lang="cs-CZ" sz="4200" b="1" strike="noStrike" spc="-1" dirty="0">
              <a:solidFill>
                <a:schemeClr val="accent3">
                  <a:lumMod val="75000"/>
                </a:schemeClr>
              </a:solidFill>
              <a:uFill>
                <a:solidFill>
                  <a:srgbClr val="FFFFFF"/>
                </a:solidFill>
              </a:uFill>
              <a:latin typeface="Garamond" panose="02020404030301010803" pitchFamily="18" charset="0"/>
            </a:endParaRPr>
          </a:p>
        </p:txBody>
      </p:sp>
      <p:sp>
        <p:nvSpPr>
          <p:cNvPr id="166" name="TextShape 2"/>
          <p:cNvSpPr txBox="1"/>
          <p:nvPr/>
        </p:nvSpPr>
        <p:spPr>
          <a:xfrm>
            <a:off x="457200" y="1367327"/>
            <a:ext cx="8229240" cy="5409488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 marL="64440">
              <a:lnSpc>
                <a:spcPct val="100000"/>
              </a:lnSpc>
              <a:spcBef>
                <a:spcPts val="601"/>
              </a:spcBef>
              <a:buClr>
                <a:srgbClr val="4E67C8"/>
              </a:buClr>
              <a:buSzPct val="80000"/>
            </a:pPr>
            <a:r>
              <a:rPr lang="cs-CZ" sz="16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(1) Kdo jiného </a:t>
            </a:r>
            <a:r>
              <a:rPr lang="cs-CZ" sz="1600" b="1" u="sng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násilím nebo pohrůžkou násilí nebo pohrůžkou jiné těžké újmy donutí k pohlavnímu styku, </a:t>
            </a:r>
            <a:r>
              <a:rPr lang="cs-CZ" sz="1600" b="1" u="sng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nebo kdo </a:t>
            </a:r>
            <a:r>
              <a:rPr lang="cs-CZ" sz="1600" b="1" u="sng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k takovému činu zneužije jeho </a:t>
            </a:r>
            <a:r>
              <a:rPr lang="cs-CZ" sz="1600" b="1" u="sng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bezbrannosti</a:t>
            </a:r>
            <a:r>
              <a:rPr lang="cs-CZ" sz="16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, bude </a:t>
            </a:r>
            <a:r>
              <a:rPr lang="cs-CZ" sz="16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potrestán odnětím svobody na šest měsíců až pět let.</a:t>
            </a:r>
          </a:p>
          <a:p>
            <a:pPr marL="64440">
              <a:lnSpc>
                <a:spcPct val="100000"/>
              </a:lnSpc>
              <a:spcBef>
                <a:spcPts val="601"/>
              </a:spcBef>
              <a:buClr>
                <a:srgbClr val="4E67C8"/>
              </a:buClr>
              <a:buSzPct val="80000"/>
            </a:pPr>
            <a:r>
              <a:rPr lang="cs-CZ" sz="16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 </a:t>
            </a:r>
            <a:r>
              <a:rPr lang="cs-CZ" sz="16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(</a:t>
            </a:r>
            <a:r>
              <a:rPr lang="cs-CZ" sz="16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2) Odnětím svobody na dvě léta až deset let bude pachatel potrestán, spáchá-li čin uvedený v odstavci 1</a:t>
            </a:r>
          </a:p>
          <a:p>
            <a:pPr marL="64440">
              <a:lnSpc>
                <a:spcPct val="100000"/>
              </a:lnSpc>
              <a:spcBef>
                <a:spcPts val="601"/>
              </a:spcBef>
              <a:buClr>
                <a:srgbClr val="4E67C8"/>
              </a:buClr>
              <a:buSzPct val="80000"/>
            </a:pPr>
            <a:r>
              <a:rPr lang="cs-CZ" sz="16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 </a:t>
            </a:r>
            <a:r>
              <a:rPr lang="cs-CZ" sz="16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a</a:t>
            </a:r>
            <a:r>
              <a:rPr lang="cs-CZ" sz="16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) souloží nebo jiným pohlavním stykem provedeným způsobem srovnatelným se souloží,</a:t>
            </a:r>
          </a:p>
          <a:p>
            <a:pPr marL="64440">
              <a:lnSpc>
                <a:spcPct val="100000"/>
              </a:lnSpc>
              <a:spcBef>
                <a:spcPts val="601"/>
              </a:spcBef>
              <a:buClr>
                <a:srgbClr val="4E67C8"/>
              </a:buClr>
              <a:buSzPct val="80000"/>
            </a:pPr>
            <a:r>
              <a:rPr lang="cs-CZ" sz="16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 </a:t>
            </a:r>
            <a:r>
              <a:rPr lang="cs-CZ" sz="16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b</a:t>
            </a:r>
            <a:r>
              <a:rPr lang="cs-CZ" sz="16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) na dítěti, nebo</a:t>
            </a:r>
          </a:p>
          <a:p>
            <a:pPr marL="64440">
              <a:lnSpc>
                <a:spcPct val="100000"/>
              </a:lnSpc>
              <a:spcBef>
                <a:spcPts val="601"/>
              </a:spcBef>
              <a:buClr>
                <a:srgbClr val="4E67C8"/>
              </a:buClr>
              <a:buSzPct val="80000"/>
            </a:pPr>
            <a:r>
              <a:rPr lang="cs-CZ" sz="16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 </a:t>
            </a:r>
            <a:r>
              <a:rPr lang="cs-CZ" sz="16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c</a:t>
            </a:r>
            <a:r>
              <a:rPr lang="cs-CZ" sz="16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) se zbraní.</a:t>
            </a:r>
          </a:p>
          <a:p>
            <a:pPr marL="64440">
              <a:lnSpc>
                <a:spcPct val="100000"/>
              </a:lnSpc>
              <a:spcBef>
                <a:spcPts val="601"/>
              </a:spcBef>
              <a:buClr>
                <a:srgbClr val="4E67C8"/>
              </a:buClr>
              <a:buSzPct val="80000"/>
            </a:pPr>
            <a:r>
              <a:rPr lang="cs-CZ" sz="16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 </a:t>
            </a:r>
            <a:r>
              <a:rPr lang="cs-CZ" sz="16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(</a:t>
            </a:r>
            <a:r>
              <a:rPr lang="cs-CZ" sz="16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3) Odnětím svobody na pět až dvanáct let bude pachatel potrestán,</a:t>
            </a:r>
          </a:p>
          <a:p>
            <a:pPr marL="64440">
              <a:lnSpc>
                <a:spcPct val="100000"/>
              </a:lnSpc>
              <a:spcBef>
                <a:spcPts val="601"/>
              </a:spcBef>
              <a:buClr>
                <a:srgbClr val="4E67C8"/>
              </a:buClr>
              <a:buSzPct val="80000"/>
            </a:pPr>
            <a:r>
              <a:rPr lang="cs-CZ" sz="16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 </a:t>
            </a:r>
            <a:r>
              <a:rPr lang="cs-CZ" sz="16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a</a:t>
            </a:r>
            <a:r>
              <a:rPr lang="cs-CZ" sz="16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) spáchá-li čin uvedený v odstavci 1 na dítěti mladším patnácti let,</a:t>
            </a:r>
          </a:p>
          <a:p>
            <a:pPr marL="64440">
              <a:lnSpc>
                <a:spcPct val="100000"/>
              </a:lnSpc>
              <a:spcBef>
                <a:spcPts val="601"/>
              </a:spcBef>
              <a:buClr>
                <a:srgbClr val="4E67C8"/>
              </a:buClr>
              <a:buSzPct val="80000"/>
            </a:pPr>
            <a:r>
              <a:rPr lang="cs-CZ" sz="16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b</a:t>
            </a:r>
            <a:r>
              <a:rPr lang="cs-CZ" sz="16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) spáchá-li takový čin na osobě ve výkonu vazby, trestu odnětí svobody, ochranného léčení, zabezpečovací detence, ochranné nebo ústavní výchovy anebo v jiném místě, kde je omezována osobní svoboda, nebo</a:t>
            </a:r>
          </a:p>
          <a:p>
            <a:pPr marL="64440">
              <a:lnSpc>
                <a:spcPct val="100000"/>
              </a:lnSpc>
              <a:spcBef>
                <a:spcPts val="601"/>
              </a:spcBef>
              <a:buClr>
                <a:srgbClr val="4E67C8"/>
              </a:buClr>
              <a:buSzPct val="80000"/>
            </a:pPr>
            <a:r>
              <a:rPr lang="cs-CZ" sz="16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c</a:t>
            </a:r>
            <a:r>
              <a:rPr lang="cs-CZ" sz="16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) způsobí-li takovým činem těžkou újmu na zdraví.</a:t>
            </a:r>
          </a:p>
          <a:p>
            <a:pPr marL="64440">
              <a:lnSpc>
                <a:spcPct val="100000"/>
              </a:lnSpc>
              <a:spcBef>
                <a:spcPts val="601"/>
              </a:spcBef>
              <a:buClr>
                <a:srgbClr val="4E67C8"/>
              </a:buClr>
              <a:buSzPct val="80000"/>
            </a:pPr>
            <a:r>
              <a:rPr lang="cs-CZ" sz="16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 </a:t>
            </a:r>
            <a:r>
              <a:rPr lang="cs-CZ" sz="16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(</a:t>
            </a:r>
            <a:r>
              <a:rPr lang="cs-CZ" sz="16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4) Odnětím svobody na deset až osmnáct let bude pachatel potrestán, způsobí-li činem uvedeným v odstavci 1 smrt.</a:t>
            </a:r>
          </a:p>
          <a:p>
            <a:pPr marL="64440">
              <a:lnSpc>
                <a:spcPct val="100000"/>
              </a:lnSpc>
              <a:spcBef>
                <a:spcPts val="601"/>
              </a:spcBef>
              <a:buClr>
                <a:srgbClr val="4E67C8"/>
              </a:buClr>
              <a:buSzPct val="80000"/>
            </a:pPr>
            <a:r>
              <a:rPr lang="cs-CZ" sz="16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 </a:t>
            </a:r>
            <a:r>
              <a:rPr lang="cs-CZ" sz="16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(</a:t>
            </a:r>
            <a:r>
              <a:rPr lang="cs-CZ" sz="16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5) Příprava je trestná.</a:t>
            </a:r>
            <a:endParaRPr lang="cs-CZ" sz="1600" b="1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462570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TextShape 1"/>
          <p:cNvSpPr txBox="1"/>
          <p:nvPr/>
        </p:nvSpPr>
        <p:spPr>
          <a:xfrm>
            <a:off x="457200" y="267480"/>
            <a:ext cx="8229240" cy="13986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marL="484560">
              <a:lnSpc>
                <a:spcPct val="100000"/>
              </a:lnSpc>
            </a:pPr>
            <a:r>
              <a:rPr lang="cs-CZ" sz="4200" b="1" strike="noStrike" spc="-1" dirty="0" smtClean="0">
                <a:solidFill>
                  <a:schemeClr val="accent3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Trestný čin znásilnění (§185 TZ)</a:t>
            </a:r>
            <a:endParaRPr lang="cs-CZ" sz="4200" b="1" strike="noStrike" spc="-1" dirty="0">
              <a:solidFill>
                <a:schemeClr val="accent3">
                  <a:lumMod val="75000"/>
                </a:schemeClr>
              </a:solidFill>
              <a:uFill>
                <a:solidFill>
                  <a:srgbClr val="FFFFFF"/>
                </a:solidFill>
              </a:uFill>
              <a:latin typeface="Garamond" panose="02020404030301010803" pitchFamily="18" charset="0"/>
            </a:endParaRPr>
          </a:p>
        </p:txBody>
      </p:sp>
      <p:sp>
        <p:nvSpPr>
          <p:cNvPr id="166" name="TextShape 2"/>
          <p:cNvSpPr txBox="1"/>
          <p:nvPr/>
        </p:nvSpPr>
        <p:spPr>
          <a:xfrm>
            <a:off x="457200" y="1367327"/>
            <a:ext cx="8229240" cy="5409488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 marL="64440">
              <a:spcBef>
                <a:spcPts val="601"/>
              </a:spcBef>
              <a:buClr>
                <a:srgbClr val="4E67C8"/>
              </a:buClr>
              <a:buSzPct val="80000"/>
            </a:pPr>
            <a:r>
              <a:rPr lang="cs-CZ" sz="16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Znaky TČ:</a:t>
            </a:r>
          </a:p>
          <a:p>
            <a:pPr marL="350190" indent="-285750">
              <a:spcBef>
                <a:spcPts val="601"/>
              </a:spcBef>
              <a:buClr>
                <a:schemeClr val="tx1"/>
              </a:buClr>
              <a:buSzPct val="70000"/>
              <a:buFont typeface="Wingdings" panose="05000000000000000000" pitchFamily="2" charset="2"/>
              <a:buChar char="Ø"/>
            </a:pPr>
            <a:r>
              <a:rPr lang="en-US" sz="1600" b="1" u="sng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o</a:t>
            </a:r>
            <a:r>
              <a:rPr lang="cs-CZ" sz="1600" b="1" u="sng" spc="-1" dirty="0" err="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bjekt</a:t>
            </a:r>
            <a:r>
              <a:rPr lang="cs-CZ" sz="16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 </a:t>
            </a:r>
            <a:r>
              <a:rPr lang="cs-CZ" sz="16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- </a:t>
            </a:r>
            <a:r>
              <a:rPr lang="cs-CZ" sz="16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 </a:t>
            </a:r>
            <a:r>
              <a:rPr lang="cs-CZ" sz="16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právo na svobodné rozhodování o vlastním pohlavním </a:t>
            </a:r>
            <a:r>
              <a:rPr lang="cs-CZ" sz="16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životě</a:t>
            </a:r>
          </a:p>
          <a:p>
            <a:pPr marL="350190" indent="-285750">
              <a:spcBef>
                <a:spcPts val="601"/>
              </a:spcBef>
              <a:buClr>
                <a:schemeClr val="tx1"/>
              </a:buClr>
              <a:buSzPct val="70000"/>
              <a:buFont typeface="Wingdings" panose="05000000000000000000" pitchFamily="2" charset="2"/>
              <a:buChar char="Ø"/>
            </a:pPr>
            <a:r>
              <a:rPr lang="en-US" sz="1600" b="1" u="sng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p</a:t>
            </a:r>
            <a:r>
              <a:rPr lang="cs-CZ" sz="1600" b="1" u="sng" spc="-1" dirty="0" err="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ředmět</a:t>
            </a:r>
            <a:r>
              <a:rPr lang="cs-CZ" sz="1600" b="1" u="sng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 </a:t>
            </a:r>
            <a:r>
              <a:rPr lang="cs-CZ" sz="1600" b="1" u="sng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útoku</a:t>
            </a:r>
            <a:r>
              <a:rPr lang="cs-CZ" sz="16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 - kterýkoli člověk, </a:t>
            </a:r>
            <a:r>
              <a:rPr lang="cs-CZ" sz="1600" b="1" i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žena, muž, hermafrodit</a:t>
            </a:r>
            <a:r>
              <a:rPr lang="cs-CZ" sz="16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 , bez rozdílu věku, bez rozdílu vztahu k pachateli (manžel/manželka, druh/družka, partner) či způsobu života (prostitutka, lektorka tantry)</a:t>
            </a:r>
            <a:endParaRPr lang="cs-CZ" sz="1600" b="1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Garamond" panose="02020404030301010803" pitchFamily="18" charset="0"/>
            </a:endParaRPr>
          </a:p>
          <a:p>
            <a:pPr marL="350190" indent="-285750">
              <a:lnSpc>
                <a:spcPct val="100000"/>
              </a:lnSpc>
              <a:spcBef>
                <a:spcPts val="601"/>
              </a:spcBef>
              <a:buClr>
                <a:schemeClr val="tx1"/>
              </a:buClr>
              <a:buSzPct val="70000"/>
              <a:buFont typeface="Wingdings" panose="05000000000000000000" pitchFamily="2" charset="2"/>
              <a:buChar char="Ø"/>
            </a:pPr>
            <a:r>
              <a:rPr lang="en-US" sz="1600" b="1" u="sng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s</a:t>
            </a:r>
            <a:r>
              <a:rPr lang="cs-CZ" sz="1600" b="1" u="sng" strike="noStrike" spc="-1" dirty="0" err="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ubjekt</a:t>
            </a:r>
            <a:r>
              <a:rPr lang="cs-CZ" sz="1600" b="1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 – pouze fyzická osoba</a:t>
            </a:r>
          </a:p>
          <a:p>
            <a:pPr marL="350190" indent="-285750">
              <a:spcBef>
                <a:spcPts val="601"/>
              </a:spcBef>
              <a:buClr>
                <a:schemeClr val="tx1"/>
              </a:buClr>
              <a:buSzPct val="70000"/>
              <a:buFont typeface="Wingdings" panose="05000000000000000000" pitchFamily="2" charset="2"/>
              <a:buChar char="Ø"/>
            </a:pPr>
            <a:r>
              <a:rPr lang="en-US" sz="1600" b="1" u="sng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v</a:t>
            </a:r>
            <a:r>
              <a:rPr lang="cs-CZ" sz="1600" b="1" u="sng" spc="-1" dirty="0" err="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ěk</a:t>
            </a:r>
            <a:r>
              <a:rPr lang="cs-CZ" sz="1600" b="1" u="sng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 </a:t>
            </a:r>
            <a:r>
              <a:rPr lang="cs-CZ" sz="1600" b="1" u="sng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a </a:t>
            </a:r>
            <a:r>
              <a:rPr lang="cs-CZ" sz="1600" b="1" u="sng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příčetnost</a:t>
            </a:r>
            <a:r>
              <a:rPr lang="cs-CZ" sz="16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  - 15, schopnost rozpoznávací a ovládací</a:t>
            </a:r>
            <a:endParaRPr lang="cs-CZ" sz="1600" b="1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Garamond" panose="02020404030301010803" pitchFamily="18" charset="0"/>
            </a:endParaRPr>
          </a:p>
          <a:p>
            <a:pPr marL="350190" indent="-285750">
              <a:lnSpc>
                <a:spcPct val="100000"/>
              </a:lnSpc>
              <a:spcBef>
                <a:spcPts val="601"/>
              </a:spcBef>
              <a:buClr>
                <a:schemeClr val="tx1"/>
              </a:buClr>
              <a:buSzPct val="70000"/>
              <a:buFont typeface="Wingdings" panose="05000000000000000000" pitchFamily="2" charset="2"/>
              <a:buChar char="Ø"/>
            </a:pPr>
            <a:r>
              <a:rPr lang="en-US" sz="1600" b="1" u="sng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s</a:t>
            </a:r>
            <a:r>
              <a:rPr lang="cs-CZ" sz="1600" b="1" u="sng" spc="-1" dirty="0" err="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ubjektivní</a:t>
            </a:r>
            <a:r>
              <a:rPr lang="cs-CZ" sz="1600" b="1" u="sng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 stránka</a:t>
            </a:r>
            <a:r>
              <a:rPr lang="cs-CZ" sz="16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 – úmyslný trestný čin (pachatel musí chtít donutit poškozenou k nedobrovolnému </a:t>
            </a:r>
            <a:r>
              <a:rPr lang="cs-CZ" sz="1600" b="1" spc="-1" dirty="0" err="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pohl</a:t>
            </a:r>
            <a:r>
              <a:rPr lang="cs-CZ" sz="16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. styku, nebo musí vědět, že jej vynucuje v rozporu s vůlí poškozené, která je buď projevená (donucení) či zde není možnost poškozené vůli projevit (bezbrannost)</a:t>
            </a:r>
          </a:p>
          <a:p>
            <a:pPr marL="350190" indent="-285750">
              <a:lnSpc>
                <a:spcPct val="100000"/>
              </a:lnSpc>
              <a:spcBef>
                <a:spcPts val="601"/>
              </a:spcBef>
              <a:buClr>
                <a:schemeClr val="tx1"/>
              </a:buClr>
              <a:buSzPct val="70000"/>
              <a:buFont typeface="Wingdings" panose="05000000000000000000" pitchFamily="2" charset="2"/>
              <a:buChar char="Ø"/>
            </a:pPr>
            <a:r>
              <a:rPr lang="en-US" sz="1600" b="1" u="sng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n</a:t>
            </a:r>
            <a:r>
              <a:rPr lang="cs-CZ" sz="1600" b="1" u="sng" strike="noStrike" spc="-1" dirty="0" err="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ebezpečnost</a:t>
            </a:r>
            <a:r>
              <a:rPr lang="cs-CZ" sz="1600" b="1" u="sng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 činu pro společnost</a:t>
            </a:r>
            <a:r>
              <a:rPr lang="cs-CZ" sz="1600" b="1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 (zásada subsidiarity trestní represe §12/2 TZ) </a:t>
            </a:r>
            <a:r>
              <a:rPr lang="cs-CZ" sz="1600" b="1" i="1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R: </a:t>
            </a:r>
            <a:r>
              <a:rPr lang="cs-CZ" sz="1600" b="1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„</a:t>
            </a:r>
            <a:r>
              <a:rPr lang="cs-CZ" sz="1600" b="1" i="1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kuchyňka“</a:t>
            </a:r>
            <a:endParaRPr lang="cs-CZ" sz="1600" b="1" strike="noStrike" spc="-1" dirty="0" smtClean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Garamond" panose="02020404030301010803" pitchFamily="18" charset="0"/>
            </a:endParaRPr>
          </a:p>
          <a:p>
            <a:pPr marL="350190" indent="-285750">
              <a:spcBef>
                <a:spcPts val="601"/>
              </a:spcBef>
              <a:buClr>
                <a:schemeClr val="tx1"/>
              </a:buClr>
              <a:buSzPct val="70000"/>
              <a:buFont typeface="Wingdings" panose="05000000000000000000" pitchFamily="2" charset="2"/>
              <a:buChar char="Ø"/>
            </a:pPr>
            <a:r>
              <a:rPr lang="en-US" sz="1600" b="1" u="sng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o</a:t>
            </a:r>
            <a:r>
              <a:rPr lang="cs-CZ" sz="1600" b="1" u="sng" spc="-1" dirty="0" err="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bjektivní</a:t>
            </a:r>
            <a:r>
              <a:rPr lang="cs-CZ" sz="1600" b="1" u="sng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 </a:t>
            </a:r>
            <a:r>
              <a:rPr lang="cs-CZ" sz="1600" b="1" u="sng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stránka</a:t>
            </a:r>
            <a:r>
              <a:rPr lang="cs-CZ" sz="16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 - čin je dokonán tím, že pachatel násilným jednáním nebo pohrůžkou násilí nebo jiné těžké újmy jiného donutil k pohlavnímu styku anebo k takovému činu zneužil jeho bezbrannosti. Vyžaduje se proto, aby pachatel dosáhl </a:t>
            </a:r>
            <a:r>
              <a:rPr lang="cs-CZ" sz="1600" b="1" u="sng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pohlavního </a:t>
            </a:r>
            <a:r>
              <a:rPr lang="cs-CZ" sz="1600" b="1" u="sng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styku</a:t>
            </a:r>
            <a:r>
              <a:rPr lang="cs-CZ" sz="16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 </a:t>
            </a:r>
            <a:r>
              <a:rPr lang="cs-CZ" sz="16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/jinak pokus u §185/1, příprava trestná až od § 185 odst. 2 …)</a:t>
            </a:r>
            <a:endParaRPr lang="cs-CZ" sz="1600" b="1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Garamond" panose="02020404030301010803" pitchFamily="18" charset="0"/>
            </a:endParaRPr>
          </a:p>
          <a:p>
            <a:pPr marL="64440">
              <a:lnSpc>
                <a:spcPct val="100000"/>
              </a:lnSpc>
              <a:spcBef>
                <a:spcPts val="601"/>
              </a:spcBef>
              <a:buClr>
                <a:schemeClr val="tx1"/>
              </a:buClr>
              <a:buSzPct val="80000"/>
            </a:pPr>
            <a:endParaRPr lang="cs-CZ" sz="1600" b="1" strike="noStrike" spc="-1" dirty="0" smtClean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706336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TextShape 1"/>
          <p:cNvSpPr txBox="1"/>
          <p:nvPr/>
        </p:nvSpPr>
        <p:spPr>
          <a:xfrm>
            <a:off x="457200" y="267480"/>
            <a:ext cx="8229240" cy="13986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marL="484560">
              <a:lnSpc>
                <a:spcPct val="100000"/>
              </a:lnSpc>
            </a:pPr>
            <a:r>
              <a:rPr lang="cs-CZ" sz="4200" b="1" strike="noStrike" spc="-1" dirty="0" smtClean="0">
                <a:solidFill>
                  <a:schemeClr val="accent3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Zásada subsidiarity trestní represe</a:t>
            </a:r>
            <a:endParaRPr lang="cs-CZ" sz="4200" b="1" strike="noStrike" spc="-1" dirty="0">
              <a:solidFill>
                <a:schemeClr val="accent3">
                  <a:lumMod val="75000"/>
                </a:schemeClr>
              </a:solidFill>
              <a:uFill>
                <a:solidFill>
                  <a:srgbClr val="FFFFFF"/>
                </a:solidFill>
              </a:uFill>
              <a:latin typeface="Garamond" panose="02020404030301010803" pitchFamily="18" charset="0"/>
            </a:endParaRPr>
          </a:p>
        </p:txBody>
      </p:sp>
      <p:sp>
        <p:nvSpPr>
          <p:cNvPr id="166" name="TextShape 2"/>
          <p:cNvSpPr txBox="1"/>
          <p:nvPr/>
        </p:nvSpPr>
        <p:spPr>
          <a:xfrm>
            <a:off x="457200" y="1666080"/>
            <a:ext cx="8229240" cy="477745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 marL="64440">
              <a:lnSpc>
                <a:spcPct val="100000"/>
              </a:lnSpc>
              <a:spcBef>
                <a:spcPts val="601"/>
              </a:spcBef>
              <a:buClr>
                <a:schemeClr val="tx1"/>
              </a:buClr>
              <a:buSzPct val="80000"/>
            </a:pPr>
            <a:endParaRPr lang="cs-CZ" sz="1600" b="1" i="1" spc="-1" dirty="0" smtClean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Garamond" panose="02020404030301010803" pitchFamily="18" charset="0"/>
            </a:endParaRPr>
          </a:p>
          <a:p>
            <a:pPr marL="64440">
              <a:lnSpc>
                <a:spcPct val="100000"/>
              </a:lnSpc>
              <a:spcBef>
                <a:spcPts val="601"/>
              </a:spcBef>
              <a:buClr>
                <a:schemeClr val="tx1"/>
              </a:buClr>
              <a:buSzPct val="80000"/>
            </a:pPr>
            <a:r>
              <a:rPr lang="cs-CZ" sz="1600" b="1" i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… </a:t>
            </a:r>
            <a:r>
              <a:rPr lang="cs-CZ" sz="1600" b="1" i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vstoupil za poškozenou do kuchyňky ve firmě </a:t>
            </a:r>
            <a:r>
              <a:rPr lang="cs-CZ" sz="1600" b="1" i="1" spc="-1" dirty="0" err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Elisch</a:t>
            </a:r>
            <a:r>
              <a:rPr lang="cs-CZ" sz="1600" b="1" i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 Elektro v Příbrami v úmyslu ukojit své sexuální nutkání v době, kdy tato stála u kuchyňské linky a myla nádobí, zavřel za sebou dveře, k této zezadu přistoupil a přitiskl ji úmyslně svým tělem ke kuchyňské lince, objal ji a následně ji osahával na prsou, které hnětl, dále ji osahával přes oblečení na genitáliích, přičemž poškozená se snažila odstrkovat rukama, vykroutit se mu ze sevření a opakovaně mu sdělila, že si toto nepřeje </a:t>
            </a:r>
            <a:r>
              <a:rPr lang="cs-CZ" sz="1600" b="1" i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…</a:t>
            </a:r>
          </a:p>
          <a:p>
            <a:pPr marL="64440">
              <a:lnSpc>
                <a:spcPct val="100000"/>
              </a:lnSpc>
              <a:spcBef>
                <a:spcPts val="601"/>
              </a:spcBef>
              <a:buClr>
                <a:schemeClr val="tx1"/>
              </a:buClr>
              <a:buSzPct val="80000"/>
            </a:pPr>
            <a:endParaRPr lang="cs-CZ" sz="1600" b="1" i="1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Garamond" panose="02020404030301010803" pitchFamily="18" charset="0"/>
            </a:endParaRPr>
          </a:p>
          <a:p>
            <a:pPr marL="350190" indent="-285750">
              <a:lnSpc>
                <a:spcPct val="100000"/>
              </a:lnSpc>
              <a:spcBef>
                <a:spcPts val="601"/>
              </a:spcBef>
              <a:buClr>
                <a:schemeClr val="tx1"/>
              </a:buClr>
              <a:buSzPct val="80000"/>
              <a:buFont typeface="Wingdings" panose="05000000000000000000" pitchFamily="2" charset="2"/>
              <a:buChar char="Ø"/>
            </a:pPr>
            <a:r>
              <a:rPr lang="cs-CZ" sz="16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Soud I. stupeň – vinný trestným činem § 185 odst. 1 TZ</a:t>
            </a:r>
          </a:p>
          <a:p>
            <a:pPr marL="350190" indent="-285750">
              <a:spcBef>
                <a:spcPts val="601"/>
              </a:spcBef>
              <a:buClr>
                <a:schemeClr val="tx1"/>
              </a:buClr>
              <a:buSzPct val="80000"/>
              <a:buFont typeface="Wingdings" panose="05000000000000000000" pitchFamily="2" charset="2"/>
              <a:buChar char="Ø"/>
            </a:pPr>
            <a:r>
              <a:rPr lang="cs-CZ" sz="1600" b="1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Odvolací soud - </a:t>
            </a:r>
            <a:r>
              <a:rPr lang="cs-CZ" sz="1600" dirty="0" smtClean="0">
                <a:latin typeface="Garamond" panose="02020404030301010803" pitchFamily="18" charset="0"/>
              </a:rPr>
              <a:t>zrušil </a:t>
            </a:r>
            <a:r>
              <a:rPr lang="cs-CZ" sz="1600" dirty="0">
                <a:latin typeface="Garamond" panose="02020404030301010803" pitchFamily="18" charset="0"/>
              </a:rPr>
              <a:t>rozsudek soudu I. stupně a postoupil věc Městskému úřadu v Příbrami k možnému projednání přestupku.</a:t>
            </a:r>
            <a:r>
              <a:rPr lang="cs-CZ" sz="1600" i="1" dirty="0">
                <a:latin typeface="Garamond" panose="02020404030301010803" pitchFamily="18" charset="0"/>
              </a:rPr>
              <a:t> </a:t>
            </a:r>
            <a:r>
              <a:rPr lang="cs-CZ" sz="1600" dirty="0">
                <a:latin typeface="Garamond" panose="02020404030301010803" pitchFamily="18" charset="0"/>
              </a:rPr>
              <a:t>V odůvodnění svého rozhodnutí poukázal odvolací soud na skutečnost, že v jednání obviněného je výrazně oslaben znak násilí, který nebyl naplněn v potřebné intenzitě, z čehož dovodil, že se jedná o typický případ pro užití subsidiarity trestní represe podle § 12 odst. 2 </a:t>
            </a:r>
            <a:r>
              <a:rPr lang="cs-CZ" sz="1600" dirty="0" err="1">
                <a:latin typeface="Garamond" panose="02020404030301010803" pitchFamily="18" charset="0"/>
              </a:rPr>
              <a:t>tr</a:t>
            </a:r>
            <a:r>
              <a:rPr lang="cs-CZ" sz="1600" dirty="0">
                <a:latin typeface="Garamond" panose="02020404030301010803" pitchFamily="18" charset="0"/>
              </a:rPr>
              <a:t>. zákoníku. Malou intenzitu tohoto znaku odůvodnil odvolací soud tím, že se obžalovaný jednání dopouštěl po velice krátkou dobu (2-3 minuty), sám ho zanechal a poškozenou v kuchyňce opustil</a:t>
            </a:r>
            <a:r>
              <a:rPr lang="cs-CZ" sz="1600" dirty="0" smtClean="0">
                <a:latin typeface="Garamond" panose="02020404030301010803" pitchFamily="18" charset="0"/>
              </a:rPr>
              <a:t>.</a:t>
            </a:r>
          </a:p>
          <a:p>
            <a:pPr marL="350190" indent="-285750">
              <a:spcBef>
                <a:spcPts val="601"/>
              </a:spcBef>
              <a:buClr>
                <a:schemeClr val="tx1"/>
              </a:buClr>
              <a:buSzPct val="80000"/>
              <a:buFont typeface="Wingdings" panose="05000000000000000000" pitchFamily="2" charset="2"/>
              <a:buChar char="Ø"/>
            </a:pPr>
            <a:r>
              <a:rPr lang="cs-CZ" sz="1600" b="1" dirty="0" smtClean="0">
                <a:latin typeface="Garamond" panose="02020404030301010803" pitchFamily="18" charset="0"/>
              </a:rPr>
              <a:t>Dovolací soud</a:t>
            </a:r>
            <a:r>
              <a:rPr lang="cs-CZ" sz="1600" dirty="0" smtClean="0">
                <a:latin typeface="Garamond" panose="02020404030301010803" pitchFamily="18" charset="0"/>
              </a:rPr>
              <a:t> – kasace do I. stupně</a:t>
            </a:r>
            <a:endParaRPr lang="cs-CZ" sz="1600" dirty="0">
              <a:latin typeface="Garamond" panose="02020404030301010803" pitchFamily="18" charset="0"/>
            </a:endParaRPr>
          </a:p>
          <a:p>
            <a:pPr marL="350190" indent="-285750">
              <a:lnSpc>
                <a:spcPct val="100000"/>
              </a:lnSpc>
              <a:spcBef>
                <a:spcPts val="601"/>
              </a:spcBef>
              <a:buClr>
                <a:schemeClr val="tx1"/>
              </a:buClr>
              <a:buSzPct val="80000"/>
              <a:buFont typeface="Wingdings" panose="05000000000000000000" pitchFamily="2" charset="2"/>
              <a:buChar char="Ø"/>
            </a:pPr>
            <a:endParaRPr lang="cs-CZ" sz="1600" b="1" strike="noStrike" spc="-1" dirty="0" smtClean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672758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TextShape 1"/>
          <p:cNvSpPr txBox="1"/>
          <p:nvPr/>
        </p:nvSpPr>
        <p:spPr>
          <a:xfrm>
            <a:off x="457200" y="267480"/>
            <a:ext cx="8229240" cy="13986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marL="484560"/>
            <a:endParaRPr lang="cs-CZ" sz="4200" b="1" spc="-1" dirty="0" smtClean="0">
              <a:solidFill>
                <a:schemeClr val="accent3">
                  <a:lumMod val="75000"/>
                </a:schemeClr>
              </a:solidFill>
              <a:uFill>
                <a:solidFill>
                  <a:srgbClr val="FFFFFF"/>
                </a:solidFill>
              </a:uFill>
              <a:latin typeface="Garamond" panose="02020404030301010803" pitchFamily="18" charset="0"/>
            </a:endParaRPr>
          </a:p>
          <a:p>
            <a:pPr marL="484560"/>
            <a:r>
              <a:rPr lang="cs-CZ" sz="4200" b="1" spc="-1" dirty="0" smtClean="0">
                <a:solidFill>
                  <a:schemeClr val="accent3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Trestný </a:t>
            </a:r>
            <a:r>
              <a:rPr lang="cs-CZ" sz="4200" b="1" spc="-1" dirty="0">
                <a:solidFill>
                  <a:schemeClr val="accent3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čin znásilnění (§185 TZ)</a:t>
            </a:r>
          </a:p>
          <a:p>
            <a:pPr marL="484560">
              <a:lnSpc>
                <a:spcPct val="100000"/>
              </a:lnSpc>
            </a:pPr>
            <a:endParaRPr lang="cs-CZ" sz="4200" b="1" strike="noStrike" spc="-1" dirty="0">
              <a:solidFill>
                <a:schemeClr val="accent3">
                  <a:lumMod val="75000"/>
                </a:schemeClr>
              </a:solidFill>
              <a:uFill>
                <a:solidFill>
                  <a:srgbClr val="FFFFFF"/>
                </a:solidFill>
              </a:uFill>
              <a:latin typeface="Garamond" panose="02020404030301010803" pitchFamily="18" charset="0"/>
            </a:endParaRPr>
          </a:p>
        </p:txBody>
      </p:sp>
      <p:sp>
        <p:nvSpPr>
          <p:cNvPr id="181" name="TextShape 2"/>
          <p:cNvSpPr txBox="1"/>
          <p:nvPr/>
        </p:nvSpPr>
        <p:spPr>
          <a:xfrm>
            <a:off x="135454" y="2007454"/>
            <a:ext cx="8800560" cy="36266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marL="342900" indent="-342900">
              <a:buSzPct val="70000"/>
              <a:buFont typeface="Wingdings" panose="05000000000000000000" pitchFamily="2" charset="2"/>
              <a:buChar char="Ø"/>
            </a:pPr>
            <a:r>
              <a:rPr lang="en-US" sz="2200" b="1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p</a:t>
            </a:r>
            <a:r>
              <a:rPr lang="cs-CZ" sz="2200" b="1" strike="noStrike" spc="-1" dirty="0" err="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odstata</a:t>
            </a:r>
            <a:r>
              <a:rPr lang="cs-CZ" sz="2200" b="1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:	nedobrovolnost + </a:t>
            </a:r>
            <a:r>
              <a:rPr lang="cs-CZ" sz="2200" b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sexuální aktivita</a:t>
            </a:r>
            <a:endParaRPr lang="cs-CZ" sz="22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Garamond" panose="02020404030301010803" pitchFamily="18" charset="0"/>
            </a:endParaRPr>
          </a:p>
          <a:p>
            <a:pPr marL="342900" indent="-342900">
              <a:buSzPct val="70000"/>
              <a:buFont typeface="Wingdings" panose="05000000000000000000" pitchFamily="2" charset="2"/>
              <a:buChar char="Ø"/>
            </a:pPr>
            <a:r>
              <a:rPr lang="en-US" sz="22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n</a:t>
            </a:r>
            <a:r>
              <a:rPr lang="cs-CZ" sz="2200" b="1" strike="noStrike" spc="-1" dirty="0" err="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edobrovolnost</a:t>
            </a:r>
            <a:r>
              <a:rPr lang="cs-CZ" sz="2200" b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:</a:t>
            </a:r>
            <a:endParaRPr lang="cs-CZ" sz="22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Garamond" panose="02020404030301010803" pitchFamily="18" charset="0"/>
            </a:endParaRPr>
          </a:p>
          <a:p>
            <a:pPr>
              <a:buSzPct val="70000"/>
            </a:pPr>
            <a:r>
              <a:rPr lang="en-US" sz="2200" b="0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	</a:t>
            </a:r>
            <a:r>
              <a:rPr lang="cs-CZ" sz="2200" b="0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a</a:t>
            </a:r>
            <a:r>
              <a:rPr lang="cs-CZ" sz="2200" b="0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) donucením</a:t>
            </a:r>
          </a:p>
          <a:p>
            <a:pPr>
              <a:buSzPct val="70000"/>
            </a:pPr>
            <a:r>
              <a:rPr lang="en-US" sz="2200" b="0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	</a:t>
            </a:r>
            <a:r>
              <a:rPr lang="cs-CZ" sz="2200" b="0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b</a:t>
            </a:r>
            <a:r>
              <a:rPr lang="cs-CZ" sz="2200" b="0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) zneužitím </a:t>
            </a:r>
            <a:r>
              <a:rPr lang="cs-CZ" sz="2200" b="0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bezbrannosti (fyzický či psychický hendikep, kombinace 	obou, </a:t>
            </a:r>
            <a:r>
              <a:rPr lang="cs-CZ" sz="2200" b="0" i="1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R: gynekologické křeslo</a:t>
            </a:r>
            <a:r>
              <a:rPr lang="cs-CZ" sz="2200" b="0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)</a:t>
            </a:r>
            <a:endParaRPr lang="cs-CZ" sz="22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Garamond" panose="02020404030301010803" pitchFamily="18" charset="0"/>
            </a:endParaRPr>
          </a:p>
          <a:p>
            <a:pPr marL="342900" indent="-342900">
              <a:buSzPct val="70000"/>
              <a:buFont typeface="Wingdings" panose="05000000000000000000" pitchFamily="2" charset="2"/>
              <a:buChar char="Ø"/>
            </a:pPr>
            <a:r>
              <a:rPr lang="en-US" sz="22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d</a:t>
            </a:r>
            <a:r>
              <a:rPr lang="cs-CZ" sz="2200" b="1" strike="noStrike" spc="-1" dirty="0" err="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onucení</a:t>
            </a:r>
            <a:r>
              <a:rPr lang="cs-CZ" sz="2200" b="0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 </a:t>
            </a:r>
            <a:r>
              <a:rPr lang="cs-CZ" sz="2200" b="0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= </a:t>
            </a:r>
            <a:r>
              <a:rPr lang="cs-CZ" sz="2200" b="0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násilné jednání v širším slova smyslu, tj. užití </a:t>
            </a:r>
            <a:r>
              <a:rPr lang="cs-CZ" sz="2200" b="0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násilí, pohrůžky násilí nebo pohrůžky jinou těžkou </a:t>
            </a:r>
            <a:r>
              <a:rPr lang="cs-CZ" sz="2200" b="0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újmou anebo dosažení toho, že znásilňovaná osoba odpor neklade vzhledem k jeho beznadějnosti</a:t>
            </a:r>
            <a:endParaRPr lang="cs-CZ" sz="22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Garamond" panose="02020404030301010803" pitchFamily="18" charset="0"/>
            </a:endParaRPr>
          </a:p>
          <a:p>
            <a:pPr marL="342900" indent="-342900">
              <a:buSzPct val="70000"/>
              <a:buFont typeface="Wingdings" panose="05000000000000000000" pitchFamily="2" charset="2"/>
              <a:buChar char="Ø"/>
            </a:pPr>
            <a:r>
              <a:rPr lang="en-US" sz="22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n</a:t>
            </a:r>
            <a:r>
              <a:rPr lang="cs-CZ" sz="2200" b="1" strike="noStrike" spc="-1" dirty="0" err="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ásilí</a:t>
            </a:r>
            <a:r>
              <a:rPr lang="cs-CZ" sz="2200" b="0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 </a:t>
            </a:r>
            <a:r>
              <a:rPr lang="cs-CZ" sz="2200" b="0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= použití fyzické síly k překonání kladeného </a:t>
            </a:r>
            <a:r>
              <a:rPr lang="cs-CZ" sz="2200" b="0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vážně míněného odporu </a:t>
            </a:r>
            <a:r>
              <a:rPr lang="cs-CZ" sz="2200" b="0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nebo zamezení </a:t>
            </a:r>
            <a:r>
              <a:rPr lang="cs-CZ" sz="2200" b="0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vážně míněného odporu </a:t>
            </a:r>
            <a:r>
              <a:rPr lang="cs-CZ" sz="2200" b="0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očekávaného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TextShape 1"/>
          <p:cNvSpPr txBox="1"/>
          <p:nvPr/>
        </p:nvSpPr>
        <p:spPr>
          <a:xfrm>
            <a:off x="457200" y="267480"/>
            <a:ext cx="8229240" cy="13986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marL="484560"/>
            <a:r>
              <a:rPr lang="cs-CZ" sz="4200" b="1" spc="-1" dirty="0" smtClean="0">
                <a:solidFill>
                  <a:schemeClr val="accent3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Zneužití bezbrannosti</a:t>
            </a:r>
            <a:endParaRPr lang="cs-CZ" sz="4200" b="1" strike="noStrike" spc="-1" dirty="0">
              <a:solidFill>
                <a:schemeClr val="accent3">
                  <a:lumMod val="75000"/>
                </a:schemeClr>
              </a:solidFill>
              <a:uFill>
                <a:solidFill>
                  <a:srgbClr val="FFFFFF"/>
                </a:solidFill>
              </a:uFill>
              <a:latin typeface="Garamond" panose="02020404030301010803" pitchFamily="18" charset="0"/>
            </a:endParaRPr>
          </a:p>
        </p:txBody>
      </p:sp>
      <p:sp>
        <p:nvSpPr>
          <p:cNvPr id="181" name="TextShape 2"/>
          <p:cNvSpPr txBox="1"/>
          <p:nvPr/>
        </p:nvSpPr>
        <p:spPr>
          <a:xfrm>
            <a:off x="135454" y="2007453"/>
            <a:ext cx="8800560" cy="4094243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buSzPct val="70000"/>
            </a:pPr>
            <a:r>
              <a:rPr lang="cs-CZ" sz="2200" i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… ve své gynekologické ordinaci při vaginálním vyšetření poškozené, která ležela na gynekologickém křesle, jí dvakrát zasunul svůj penis do pochvy, aniž poškozená takové jednání očekávala a mohla se bránit, a když s tímto vyjádřila svůj nesouhlas, obviněný svého jednání zanechal </a:t>
            </a:r>
            <a:r>
              <a:rPr lang="cs-CZ" sz="2200" i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…</a:t>
            </a:r>
          </a:p>
          <a:p>
            <a:pPr>
              <a:buSzPct val="70000"/>
            </a:pPr>
            <a:endParaRPr lang="cs-CZ" sz="2200" b="0" i="1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Garamond" panose="02020404030301010803" pitchFamily="18" charset="0"/>
            </a:endParaRPr>
          </a:p>
          <a:p>
            <a:pPr>
              <a:buSzPct val="70000"/>
            </a:pPr>
            <a:r>
              <a:rPr lang="cs-CZ" sz="2200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Obhajoba:</a:t>
            </a:r>
          </a:p>
          <a:p>
            <a:pPr>
              <a:buSzPct val="70000"/>
            </a:pPr>
            <a:r>
              <a:rPr lang="cs-CZ" sz="1600" dirty="0">
                <a:latin typeface="Garamond" panose="02020404030301010803" pitchFamily="18" charset="0"/>
              </a:rPr>
              <a:t>bezbrannost, tak jak ji chápe trestní zákoník, značí naprostou nezpůsobilost klást odpor, přičemž v posuzovaném případě poškozená nebyla ani v bezvědomí ani v mdlobách či v obdobném oblouznění, ale byla v dobré fyzické i psychické kondici a byla schopna se aktivně bránit. Nebyla připoutána, na obviněného viděla a nemohla se tedy nacházet ve stavu bezbrannosti, což značí, že obviněný nemohl tohoto stavu ani využít. Uvedla též, že olíznutí bradavky před samotným vykonáním soulože muselo u poškozené, která byla psychicky zdráva, vyvolat případný obranný mechanismus vůči jednání obviněného, a mohla takovému jednání klást zřejmý odpor, přesto však tato bez odporu či alespoň náznaku odporu usedla na gynekologické křeslo. </a:t>
            </a:r>
          </a:p>
          <a:p>
            <a:pPr>
              <a:buSzPct val="70000"/>
            </a:pPr>
            <a:endParaRPr lang="cs-CZ" sz="22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39550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TextShape 1"/>
          <p:cNvSpPr txBox="1"/>
          <p:nvPr/>
        </p:nvSpPr>
        <p:spPr>
          <a:xfrm>
            <a:off x="457200" y="267480"/>
            <a:ext cx="8229240" cy="13986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marL="484560"/>
            <a:r>
              <a:rPr lang="cs-CZ" sz="4200" b="1" spc="-1" dirty="0">
                <a:solidFill>
                  <a:schemeClr val="accent3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Trestný čin znásilnění (§185 TZ)</a:t>
            </a:r>
          </a:p>
        </p:txBody>
      </p:sp>
      <p:sp>
        <p:nvSpPr>
          <p:cNvPr id="183" name="TextShape 2"/>
          <p:cNvSpPr txBox="1"/>
          <p:nvPr/>
        </p:nvSpPr>
        <p:spPr>
          <a:xfrm>
            <a:off x="343440" y="1452785"/>
            <a:ext cx="8800560" cy="4091215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cs-CZ" sz="30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Pohlavní styk</a:t>
            </a:r>
            <a:r>
              <a:rPr lang="cs-CZ" sz="3000" b="1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:</a:t>
            </a:r>
            <a:endParaRPr lang="cs-CZ" sz="3000" b="1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Garamond" panose="02020404030301010803" pitchFamily="18" charset="0"/>
            </a:endParaRPr>
          </a:p>
          <a:p>
            <a:pPr marL="342900" indent="-342900">
              <a:buSzPct val="70000"/>
              <a:buFont typeface="Wingdings" panose="05000000000000000000" pitchFamily="2" charset="2"/>
              <a:buChar char="Ø"/>
            </a:pPr>
            <a:r>
              <a:rPr lang="cs-CZ" sz="3000" b="0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soulož </a:t>
            </a:r>
            <a:r>
              <a:rPr lang="cs-CZ" sz="3000" b="0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(spojení pohlavních orgánů muže a ženy)</a:t>
            </a:r>
          </a:p>
          <a:p>
            <a:pPr marL="342900" indent="-342900">
              <a:buSzPct val="70000"/>
              <a:buFont typeface="Wingdings" panose="05000000000000000000" pitchFamily="2" charset="2"/>
              <a:buChar char="Ø"/>
            </a:pPr>
            <a:r>
              <a:rPr lang="cs-CZ" sz="3000" b="0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pohlavní </a:t>
            </a:r>
            <a:r>
              <a:rPr lang="cs-CZ" sz="3000" b="0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styk provedený způsobem srovnatelným se </a:t>
            </a:r>
            <a:r>
              <a:rPr lang="cs-CZ" sz="3000" b="0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souloží</a:t>
            </a:r>
            <a:r>
              <a:rPr lang="en-US" sz="3000" b="0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 </a:t>
            </a:r>
            <a:r>
              <a:rPr lang="cs-CZ" sz="3000" b="0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(orální </a:t>
            </a:r>
            <a:r>
              <a:rPr lang="cs-CZ" sz="3000" b="0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styk, anální </a:t>
            </a:r>
            <a:r>
              <a:rPr lang="cs-CZ" sz="3000" b="0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styk)</a:t>
            </a:r>
            <a:endParaRPr lang="cs-CZ" sz="30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Garamond" panose="02020404030301010803" pitchFamily="18" charset="0"/>
            </a:endParaRPr>
          </a:p>
          <a:p>
            <a:pPr marL="342900" indent="-342900">
              <a:buSzPct val="70000"/>
              <a:buFont typeface="Wingdings" panose="05000000000000000000" pitchFamily="2" charset="2"/>
              <a:buChar char="Ø"/>
            </a:pPr>
            <a:r>
              <a:rPr lang="cs-CZ" sz="3000" b="0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osahávání </a:t>
            </a:r>
            <a:r>
              <a:rPr lang="cs-CZ" sz="3000" b="0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na genitáliích</a:t>
            </a:r>
          </a:p>
          <a:p>
            <a:pPr marL="342900" indent="-342900">
              <a:buSzPct val="70000"/>
              <a:buFont typeface="Wingdings" panose="05000000000000000000" pitchFamily="2" charset="2"/>
              <a:buChar char="Ø"/>
            </a:pPr>
            <a:r>
              <a:rPr lang="cs-CZ" sz="3000" b="0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vzájemná </a:t>
            </a:r>
            <a:r>
              <a:rPr lang="cs-CZ" sz="3000" b="0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homosexuální nebo heterosexuální masturbace</a:t>
            </a:r>
          </a:p>
          <a:p>
            <a:pPr marL="342900" indent="-342900">
              <a:buSzPct val="70000"/>
              <a:buFont typeface="Wingdings" panose="05000000000000000000" pitchFamily="2" charset="2"/>
              <a:buChar char="Ø"/>
            </a:pPr>
            <a:r>
              <a:rPr lang="cs-CZ" sz="3000" b="0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digitální </a:t>
            </a:r>
            <a:r>
              <a:rPr lang="cs-CZ" sz="3000" b="0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penetrace (proniknutí prstu nebo jiného předmětu do pochvy)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TextShape 1"/>
          <p:cNvSpPr txBox="1"/>
          <p:nvPr/>
        </p:nvSpPr>
        <p:spPr>
          <a:xfrm>
            <a:off x="457200" y="267480"/>
            <a:ext cx="8229240" cy="13986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marL="484560"/>
            <a:r>
              <a:rPr lang="cs-CZ" sz="4200" b="1" spc="-1" dirty="0">
                <a:solidFill>
                  <a:schemeClr val="accent3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M</a:t>
            </a:r>
            <a:r>
              <a:rPr lang="cs-CZ" sz="4200" b="1" spc="-1" dirty="0" smtClean="0">
                <a:solidFill>
                  <a:schemeClr val="accent3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ýtus </a:t>
            </a:r>
            <a:r>
              <a:rPr lang="cs-CZ" sz="4200" b="1" spc="-1" dirty="0">
                <a:solidFill>
                  <a:schemeClr val="accent3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předstíraného ne</a:t>
            </a:r>
            <a:r>
              <a:rPr lang="cs-CZ" sz="4400" b="1" dirty="0">
                <a:solidFill>
                  <a:schemeClr val="accent3">
                    <a:lumMod val="75000"/>
                  </a:schemeClr>
                </a:solidFill>
                <a:latin typeface="Garamond" panose="02020404030301010803" pitchFamily="18" charset="0"/>
              </a:rPr>
              <a:t/>
            </a:r>
            <a:br>
              <a:rPr lang="cs-CZ" sz="4400" b="1" dirty="0">
                <a:solidFill>
                  <a:schemeClr val="accent3">
                    <a:lumMod val="75000"/>
                  </a:schemeClr>
                </a:solidFill>
                <a:latin typeface="Garamond" panose="02020404030301010803" pitchFamily="18" charset="0"/>
              </a:rPr>
            </a:br>
            <a:r>
              <a:rPr lang="cs-CZ" sz="4200" b="1" spc="-1" dirty="0">
                <a:solidFill>
                  <a:schemeClr val="accent3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(„ne znamená ano“)</a:t>
            </a:r>
          </a:p>
        </p:txBody>
      </p:sp>
      <p:sp>
        <p:nvSpPr>
          <p:cNvPr id="185" name="TextShape 2"/>
          <p:cNvSpPr txBox="1"/>
          <p:nvPr/>
        </p:nvSpPr>
        <p:spPr>
          <a:xfrm>
            <a:off x="216000" y="1666080"/>
            <a:ext cx="8800560" cy="38779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cs-CZ" sz="3000" b="0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Skutkový omyl </a:t>
            </a:r>
            <a:r>
              <a:rPr lang="cs-CZ" sz="3000" b="0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negativní (§ 18 TZ)</a:t>
            </a:r>
            <a:endParaRPr lang="cs-CZ" sz="30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Garamond" panose="02020404030301010803" pitchFamily="18" charset="0"/>
            </a:endParaRPr>
          </a:p>
          <a:p>
            <a:endParaRPr lang="cs-CZ" sz="30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Garamond" panose="02020404030301010803" pitchFamily="18" charset="0"/>
            </a:endParaRPr>
          </a:p>
          <a:p>
            <a:pPr marL="342900" indent="-342900">
              <a:buClr>
                <a:srgbClr val="FFFFFF"/>
              </a:buClr>
              <a:buSzPct val="70000"/>
              <a:buFont typeface="Wingdings" panose="05000000000000000000" pitchFamily="2" charset="2"/>
              <a:buChar char="Ø"/>
            </a:pPr>
            <a:r>
              <a:rPr lang="cs-CZ" sz="3000" b="0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obviněný se vzhledem </a:t>
            </a:r>
            <a:r>
              <a:rPr lang="cs-CZ" sz="3000" b="0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k menší intenzitě odporu </a:t>
            </a:r>
            <a:r>
              <a:rPr lang="cs-CZ" sz="3000" b="0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ženy domnívá, </a:t>
            </a:r>
            <a:r>
              <a:rPr lang="cs-CZ" sz="3000" b="0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že jde o odpor předstíraný a že ve skutečnosti žena s pohlavním stykem </a:t>
            </a:r>
            <a:r>
              <a:rPr lang="cs-CZ" sz="3000" b="0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souhlasí =</a:t>
            </a:r>
            <a:r>
              <a:rPr lang="en-US" sz="3000" b="0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&gt;</a:t>
            </a:r>
            <a:r>
              <a:rPr lang="cs-CZ" sz="3000" b="0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pachatel </a:t>
            </a:r>
            <a:r>
              <a:rPr lang="cs-CZ" sz="3000" b="0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nevěděl o okolnostech naplňujících znaky skutkové podstaty trestného činu znásilnění </a:t>
            </a:r>
            <a:r>
              <a:rPr lang="cs-CZ" sz="3000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=</a:t>
            </a:r>
            <a:r>
              <a:rPr lang="en-US" sz="3000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&gt;</a:t>
            </a:r>
            <a:r>
              <a:rPr lang="cs-CZ" sz="3000" b="0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 vyloučena </a:t>
            </a:r>
            <a:r>
              <a:rPr lang="cs-CZ" sz="3000" b="0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jeho odpovědnost za úmyslný trestný čin </a:t>
            </a:r>
            <a:r>
              <a:rPr lang="cs-CZ" sz="3000" b="0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- R 48/1977</a:t>
            </a:r>
            <a:endParaRPr lang="cs-CZ" sz="30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Garamond" panose="02020404030301010803" pitchFamily="18" charset="0"/>
            </a:endParaRPr>
          </a:p>
          <a:p>
            <a:pPr marL="342900" indent="-342900">
              <a:buClr>
                <a:srgbClr val="FFFFFF"/>
              </a:buClr>
              <a:buSzPct val="70000"/>
              <a:buFont typeface="Wingdings" panose="05000000000000000000" pitchFamily="2" charset="2"/>
              <a:buChar char="Ø"/>
            </a:pPr>
            <a:r>
              <a:rPr lang="cs-CZ" sz="3000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z</a:t>
            </a:r>
            <a:r>
              <a:rPr lang="cs-CZ" sz="3000" b="0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násilnění </a:t>
            </a:r>
            <a:r>
              <a:rPr lang="cs-CZ" sz="3000" b="0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aramond" panose="02020404030301010803" pitchFamily="18" charset="0"/>
              </a:rPr>
              <a:t>je úmyslný TČ = není trestní odpovědnost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2A5B7F"/>
      </a:dk2>
      <a:lt2>
        <a:srgbClr val="ABDAFC"/>
      </a:lt2>
      <a:accent1>
        <a:srgbClr val="9EC544"/>
      </a:accent1>
      <a:accent2>
        <a:srgbClr val="50BEA3"/>
      </a:accent2>
      <a:accent3>
        <a:srgbClr val="4A9CCC"/>
      </a:accent3>
      <a:accent4>
        <a:srgbClr val="9A66CA"/>
      </a:accent4>
      <a:accent5>
        <a:srgbClr val="C54F71"/>
      </a:accent5>
      <a:accent6>
        <a:srgbClr val="DE9C3C"/>
      </a:accent6>
      <a:hlink>
        <a:srgbClr val="6BA9DA"/>
      </a:hlink>
      <a:folHlink>
        <a:srgbClr val="A0BCD3"/>
      </a:folHlink>
    </a:clrScheme>
    <a:fontScheme name="Damask">
      <a:majorFont>
        <a:latin typeface="Bookman Old Style" panose="02050604050505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amask" id="{F9A299A0-33D0-4E0F-9F3F-7163E3744208}" vid="{746EEEEA-FB6A-406B-B510-531588D54811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4783</TotalTime>
  <Words>1099</Words>
  <Application>Microsoft Office PowerPoint</Application>
  <PresentationFormat>Předvádění na obrazovce (4:3)</PresentationFormat>
  <Paragraphs>132</Paragraphs>
  <Slides>17</Slides>
  <Notes>13</Notes>
  <HiddenSlides>0</HiddenSlides>
  <MMClips>0</MMClips>
  <ScaleCrop>false</ScaleCrop>
  <HeadingPairs>
    <vt:vector size="4" baseType="variant">
      <vt:variant>
        <vt:lpstr>Motiv</vt:lpstr>
      </vt:variant>
      <vt:variant>
        <vt:i4>2</vt:i4>
      </vt:variant>
      <vt:variant>
        <vt:lpstr>Nadpisy snímků</vt:lpstr>
      </vt:variant>
      <vt:variant>
        <vt:i4>17</vt:i4>
      </vt:variant>
    </vt:vector>
  </HeadingPairs>
  <TitlesOfParts>
    <vt:vector size="19" baseType="lpstr">
      <vt:lpstr>Office Theme</vt:lpstr>
      <vt:lpstr>Damask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Znásilnění v kontextu domácího násilí</dc:title>
  <dc:creator>David</dc:creator>
  <cp:lastModifiedBy>Pavlíček Michal</cp:lastModifiedBy>
  <cp:revision>402</cp:revision>
  <cp:lastPrinted>2018-03-06T08:59:50Z</cp:lastPrinted>
  <dcterms:created xsi:type="dcterms:W3CDTF">2015-09-30T19:28:52Z</dcterms:created>
  <dcterms:modified xsi:type="dcterms:W3CDTF">2018-09-06T13:20:42Z</dcterms:modified>
  <dc:language>cs-CZ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19</vt:i4>
  </property>
  <property fmtid="{D5CDD505-2E9C-101B-9397-08002B2CF9AE}" pid="8" name="PresentationFormat">
    <vt:lpwstr>Předvádění na obrazovce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125</vt:i4>
  </property>
</Properties>
</file>