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Raleway" panose="020B0604020202020204" charset="-18"/>
      <p:regular r:id="rId13"/>
      <p:bold r:id="rId14"/>
      <p:italic r:id="rId15"/>
      <p:boldItalic r:id="rId16"/>
    </p:embeddedFont>
    <p:embeddedFont>
      <p:font typeface="Lato" panose="020B060402020202020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714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7c43c49507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7c43c49507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7c43c49507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7c43c49507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7b771e03e6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7b771e03e6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7b771e03e6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7b771e03e6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7c43c4950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7c43c49507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7b771e03e6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7b771e03e6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7c43c49507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7c43c49507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7c43c49507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7c43c49507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7c43c49507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7c43c49507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ilvie.pychova@skav.cz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400" dirty="0"/>
              <a:t>I</a:t>
            </a:r>
            <a:r>
              <a:rPr lang="cs" sz="2400" b="1" dirty="0">
                <a:solidFill>
                  <a:schemeClr val="dk2"/>
                </a:solidFill>
              </a:rPr>
              <a:t>mplementation of</a:t>
            </a:r>
            <a:r>
              <a:rPr lang="cs" sz="2400" dirty="0"/>
              <a:t> the The European Code of Conduct on Partnership in the Czech Republic</a:t>
            </a:r>
            <a:endParaRPr sz="2000" dirty="0"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"/>
          </p:nvPr>
        </p:nvSpPr>
        <p:spPr>
          <a:xfrm>
            <a:off x="729450" y="3242100"/>
            <a:ext cx="7688100" cy="15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 b="1">
                <a:solidFill>
                  <a:schemeClr val="dk1"/>
                </a:solidFill>
              </a:rPr>
              <a:t>Meeting of the Committee on the EU, Government Council for NGOs,</a:t>
            </a:r>
            <a:endParaRPr sz="20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 b="1">
                <a:solidFill>
                  <a:schemeClr val="dk1"/>
                </a:solidFill>
              </a:rPr>
              <a:t>with Mr. Pascal Boijmans and Kateřina Kapounová, DG Regional and Urban Policy, Competence Centre Administrative Capacity Building, Solidarity Fund</a:t>
            </a:r>
            <a:endParaRPr sz="20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9499"/>
              <a:buFont typeface="Arial"/>
              <a:buNone/>
            </a:pPr>
            <a:r>
              <a:rPr lang="cs" sz="2000" b="1">
                <a:solidFill>
                  <a:schemeClr val="dk1"/>
                </a:solidFill>
              </a:rPr>
              <a:t>November 4, 2022, Prague</a:t>
            </a:r>
            <a:endParaRPr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9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500"/>
              <a:t>Contacts and links:</a:t>
            </a:r>
            <a:endParaRPr sz="2500"/>
          </a:p>
        </p:txBody>
      </p:sp>
      <p:sp>
        <p:nvSpPr>
          <p:cNvPr id="141" name="Google Shape;141;p22"/>
          <p:cNvSpPr txBox="1">
            <a:spLocks noGrp="1"/>
          </p:cNvSpPr>
          <p:nvPr>
            <p:ph type="body" idx="1"/>
          </p:nvPr>
        </p:nvSpPr>
        <p:spPr>
          <a:xfrm>
            <a:off x="729450" y="1511350"/>
            <a:ext cx="7688700" cy="336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500" b="1"/>
              <a:t>Silvie Pýchová, Chair of the Committee on the EU of the Czech Government Council for NGOs - </a:t>
            </a:r>
            <a:r>
              <a:rPr lang="cs" sz="1500" b="1" u="sng">
                <a:solidFill>
                  <a:schemeClr val="hlink"/>
                </a:solidFill>
                <a:hlinkClick r:id="rId3"/>
              </a:rPr>
              <a:t>silvie.pychova@skav.cz</a:t>
            </a:r>
            <a:r>
              <a:rPr lang="cs" sz="1500" b="1"/>
              <a:t> </a:t>
            </a:r>
            <a:endParaRPr sz="1500" b="1"/>
          </a:p>
          <a:p>
            <a:pPr marL="0" marR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15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9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500"/>
              <a:t>Agenda of the meeting</a:t>
            </a:r>
            <a:endParaRPr sz="2500"/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729450" y="1657625"/>
            <a:ext cx="7688700" cy="296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AutoNum type="arabicPeriod"/>
            </a:pPr>
            <a:r>
              <a:rPr lang="cs" sz="1600" b="1">
                <a:solidFill>
                  <a:schemeClr val="dk2"/>
                </a:solidFill>
              </a:rPr>
              <a:t>Goals of the meeting</a:t>
            </a:r>
            <a:endParaRPr sz="1600" b="1">
              <a:solidFill>
                <a:schemeClr val="dk2"/>
              </a:solidFill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AutoNum type="arabicPeriod"/>
            </a:pPr>
            <a:r>
              <a:rPr lang="cs" sz="1600" b="1">
                <a:solidFill>
                  <a:schemeClr val="dk2"/>
                </a:solidFill>
              </a:rPr>
              <a:t>Introducing the mandate and issue areas</a:t>
            </a:r>
            <a:r>
              <a:rPr lang="cs" sz="1600">
                <a:solidFill>
                  <a:schemeClr val="dk2"/>
                </a:solidFill>
              </a:rPr>
              <a:t> of the Committee on the EU of the Government Council for NGOs</a:t>
            </a:r>
            <a:endParaRPr sz="1600">
              <a:solidFill>
                <a:schemeClr val="dk2"/>
              </a:solidFill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AutoNum type="arabicPeriod"/>
            </a:pPr>
            <a:r>
              <a:rPr lang="cs" sz="1600">
                <a:solidFill>
                  <a:schemeClr val="dk2"/>
                </a:solidFill>
              </a:rPr>
              <a:t>Committee’s view on the </a:t>
            </a:r>
            <a:r>
              <a:rPr lang="cs" sz="1600" b="1">
                <a:solidFill>
                  <a:schemeClr val="dk2"/>
                </a:solidFill>
              </a:rPr>
              <a:t>key issues of the implementation</a:t>
            </a:r>
            <a:r>
              <a:rPr lang="cs" sz="1600">
                <a:solidFill>
                  <a:schemeClr val="dk2"/>
                </a:solidFill>
              </a:rPr>
              <a:t> of the The European Code of Conduct on Partnership (ECCP)</a:t>
            </a:r>
            <a:endParaRPr sz="1600">
              <a:solidFill>
                <a:schemeClr val="dk2"/>
              </a:solidFill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AutoNum type="arabicPeriod"/>
            </a:pPr>
            <a:r>
              <a:rPr lang="cs" sz="1600" b="1">
                <a:solidFill>
                  <a:schemeClr val="dk2"/>
                </a:solidFill>
              </a:rPr>
              <a:t>Building the capacity of stakeholders </a:t>
            </a:r>
            <a:r>
              <a:rPr lang="cs" sz="1600">
                <a:solidFill>
                  <a:schemeClr val="dk2"/>
                </a:solidFill>
              </a:rPr>
              <a:t>to actively participate in monitoring committees and platforms and resources </a:t>
            </a:r>
            <a:endParaRPr sz="1600">
              <a:solidFill>
                <a:schemeClr val="dk2"/>
              </a:solidFill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1000"/>
              </a:spcAft>
              <a:buClr>
                <a:schemeClr val="dk2"/>
              </a:buClr>
              <a:buSzPts val="1600"/>
              <a:buAutoNum type="arabicPeriod"/>
            </a:pPr>
            <a:r>
              <a:rPr lang="cs" sz="1600">
                <a:solidFill>
                  <a:schemeClr val="dk2"/>
                </a:solidFill>
              </a:rPr>
              <a:t>ECCP and synergies with </a:t>
            </a:r>
            <a:r>
              <a:rPr lang="cs" sz="1600" b="1">
                <a:solidFill>
                  <a:schemeClr val="dk2"/>
                </a:solidFill>
              </a:rPr>
              <a:t>the RRF/Recovery and Resilience Plan</a:t>
            </a:r>
            <a:r>
              <a:rPr lang="cs" sz="1600">
                <a:solidFill>
                  <a:schemeClr val="dk2"/>
                </a:solidFill>
              </a:rPr>
              <a:t> </a:t>
            </a:r>
            <a:endParaRPr sz="16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9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500"/>
              <a:t>Goals of the meeting</a:t>
            </a:r>
            <a:endParaRPr sz="2500"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729450" y="1511350"/>
            <a:ext cx="7688700" cy="310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0200" algn="just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AutoNum type="arabicParenR"/>
            </a:pPr>
            <a:r>
              <a:rPr lang="cs" sz="1600" b="1">
                <a:solidFill>
                  <a:schemeClr val="dk2"/>
                </a:solidFill>
              </a:rPr>
              <a:t>To increase the understanding </a:t>
            </a:r>
            <a:r>
              <a:rPr lang="cs" sz="1600">
                <a:solidFill>
                  <a:schemeClr val="dk2"/>
                </a:solidFill>
              </a:rPr>
              <a:t>of the partnership principle and the evaluation of its implementation by the Czech Republic.</a:t>
            </a:r>
            <a:endParaRPr sz="1600">
              <a:solidFill>
                <a:schemeClr val="dk2"/>
              </a:solidFill>
            </a:endParaRPr>
          </a:p>
          <a:p>
            <a:pPr marL="457200" lvl="0" indent="-330200" algn="just" rtl="0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AutoNum type="arabicParenR"/>
            </a:pPr>
            <a:r>
              <a:rPr lang="cs" sz="1600">
                <a:solidFill>
                  <a:schemeClr val="dk2"/>
                </a:solidFill>
              </a:rPr>
              <a:t>To clarify what can be done at different levels to </a:t>
            </a:r>
            <a:r>
              <a:rPr lang="cs" sz="1600" b="1">
                <a:solidFill>
                  <a:schemeClr val="dk2"/>
                </a:solidFill>
              </a:rPr>
              <a:t>further develop and improve the partnership principle </a:t>
            </a:r>
            <a:r>
              <a:rPr lang="cs" sz="1600">
                <a:solidFill>
                  <a:schemeClr val="dk2"/>
                </a:solidFill>
              </a:rPr>
              <a:t>(mechanisms, resources and capacities) and what are the </a:t>
            </a:r>
            <a:r>
              <a:rPr lang="cs" sz="1600" b="1">
                <a:solidFill>
                  <a:schemeClr val="dk2"/>
                </a:solidFill>
              </a:rPr>
              <a:t>priorities </a:t>
            </a:r>
            <a:r>
              <a:rPr lang="cs" sz="1600">
                <a:solidFill>
                  <a:schemeClr val="dk2"/>
                </a:solidFill>
              </a:rPr>
              <a:t>for the upcoming implementation phases of the current programming period or the preparation of the next one.</a:t>
            </a:r>
            <a:endParaRPr sz="1600">
              <a:solidFill>
                <a:schemeClr val="dk2"/>
              </a:solidFill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1000"/>
              </a:spcAft>
              <a:buClr>
                <a:schemeClr val="dk2"/>
              </a:buClr>
              <a:buSzPts val="1600"/>
              <a:buAutoNum type="arabicParenR"/>
            </a:pPr>
            <a:r>
              <a:rPr lang="cs" sz="1600">
                <a:solidFill>
                  <a:schemeClr val="dk2"/>
                </a:solidFill>
              </a:rPr>
              <a:t>To explore if and how the principle of partnership </a:t>
            </a:r>
            <a:r>
              <a:rPr lang="cs" sz="1600" b="1">
                <a:solidFill>
                  <a:schemeClr val="dk2"/>
                </a:solidFill>
              </a:rPr>
              <a:t>can be applied as a principled approach to the design and implementation of EU financial facilities, incl. National Recovery Plan</a:t>
            </a:r>
            <a:r>
              <a:rPr lang="cs" sz="1600">
                <a:solidFill>
                  <a:schemeClr val="dk2"/>
                </a:solidFill>
              </a:rPr>
              <a:t>.</a:t>
            </a:r>
            <a:endParaRPr sz="1600" b="1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9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500"/>
              <a:t>Introduction of the mandate and issue areas of the Committee on the EU</a:t>
            </a:r>
            <a:endParaRPr sz="2500"/>
          </a:p>
        </p:txBody>
      </p:sp>
      <p:sp>
        <p:nvSpPr>
          <p:cNvPr id="105" name="Google Shape;105;p16"/>
          <p:cNvSpPr txBox="1">
            <a:spLocks noGrp="1"/>
          </p:cNvSpPr>
          <p:nvPr>
            <p:ph type="body" idx="1"/>
          </p:nvPr>
        </p:nvSpPr>
        <p:spPr>
          <a:xfrm>
            <a:off x="727650" y="1639925"/>
            <a:ext cx="7688700" cy="33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1787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5"/>
              <a:buChar char="●"/>
            </a:pPr>
            <a:r>
              <a:rPr lang="cs" sz="1625"/>
              <a:t>The Committee is a </a:t>
            </a:r>
            <a:r>
              <a:rPr lang="cs" sz="1625" b="1"/>
              <a:t>permanent working body </a:t>
            </a:r>
            <a:r>
              <a:rPr lang="cs" sz="1625"/>
              <a:t>of the Government Council for NGOs</a:t>
            </a:r>
            <a:endParaRPr sz="1625"/>
          </a:p>
          <a:p>
            <a:pPr marL="457200" lvl="0" indent="-331787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25"/>
              <a:buChar char="●"/>
            </a:pPr>
            <a:r>
              <a:rPr lang="cs" sz="1625"/>
              <a:t>It </a:t>
            </a:r>
            <a:r>
              <a:rPr lang="cs" sz="1625" b="1"/>
              <a:t>monitors information on the status of NGOs within the EU and related financial resources</a:t>
            </a:r>
            <a:r>
              <a:rPr lang="cs" sz="1625"/>
              <a:t> related to the Czech Republic's EU membership.</a:t>
            </a:r>
            <a:endParaRPr sz="1625"/>
          </a:p>
          <a:p>
            <a:pPr marL="457200" lvl="0" indent="-331787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25"/>
              <a:buChar char="●"/>
            </a:pPr>
            <a:r>
              <a:rPr lang="cs" sz="1625"/>
              <a:t>It cooperates with ministries, other administrative authorities and local authorities responsible for the implementation of EU financial resources in the Czech Republic, and </a:t>
            </a:r>
            <a:r>
              <a:rPr lang="cs" sz="1625" b="1"/>
              <a:t>prepares proposals for measures to include NGOs in the use of these financial resources</a:t>
            </a:r>
            <a:r>
              <a:rPr lang="cs" sz="1625"/>
              <a:t> (mainly the Structural Funds, the Cohesion Fund and other EU funds).</a:t>
            </a:r>
            <a:endParaRPr sz="1625"/>
          </a:p>
          <a:p>
            <a:pPr marL="457200" marR="0" lvl="0" indent="0" algn="r" rtl="0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None/>
            </a:pPr>
            <a:r>
              <a:rPr lang="cs" sz="1625" i="1"/>
              <a:t>See the Statute of the Committee</a:t>
            </a:r>
            <a:endParaRPr sz="1625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9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500"/>
              <a:t>The Committee’s efforts so far:</a:t>
            </a:r>
            <a:endParaRPr sz="2500"/>
          </a:p>
        </p:txBody>
      </p:sp>
      <p:sp>
        <p:nvSpPr>
          <p:cNvPr id="111" name="Google Shape;111;p17"/>
          <p:cNvSpPr txBox="1">
            <a:spLocks noGrp="1"/>
          </p:cNvSpPr>
          <p:nvPr>
            <p:ph type="body" idx="1"/>
          </p:nvPr>
        </p:nvSpPr>
        <p:spPr>
          <a:xfrm>
            <a:off x="736950" y="1340725"/>
            <a:ext cx="7670100" cy="3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317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5"/>
              <a:buChar char="●"/>
            </a:pPr>
            <a:r>
              <a:rPr lang="cs" sz="1625"/>
              <a:t>Re-established membership and </a:t>
            </a:r>
            <a:r>
              <a:rPr lang="cs" sz="1625" b="1"/>
              <a:t>renewed functioning since January 2022</a:t>
            </a:r>
            <a:r>
              <a:rPr lang="cs" sz="1625"/>
              <a:t>.</a:t>
            </a:r>
            <a:endParaRPr sz="1625"/>
          </a:p>
          <a:p>
            <a:pPr marL="457200" marR="0" lvl="0" indent="-331787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25"/>
              <a:buChar char="●"/>
            </a:pPr>
            <a:r>
              <a:rPr lang="cs" sz="1625"/>
              <a:t>Supported the </a:t>
            </a:r>
            <a:r>
              <a:rPr lang="cs" sz="1625" b="1"/>
              <a:t>preferred method of nominating representatives </a:t>
            </a:r>
            <a:r>
              <a:rPr lang="cs" sz="1625"/>
              <a:t>as in the new methodology of participation of NGOs in consulting bodies - i.e. an open call for nominations through the Government Council for NGOs.</a:t>
            </a:r>
            <a:endParaRPr sz="1625"/>
          </a:p>
          <a:p>
            <a:pPr marL="457200" marR="0" lvl="0" indent="-331787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25"/>
              <a:buChar char="●"/>
            </a:pPr>
            <a:r>
              <a:rPr lang="cs" sz="1625"/>
              <a:t>Opened </a:t>
            </a:r>
            <a:r>
              <a:rPr lang="cs" sz="1625" b="1"/>
              <a:t>discussion on the first findings</a:t>
            </a:r>
            <a:r>
              <a:rPr lang="cs" sz="1625"/>
              <a:t> </a:t>
            </a:r>
            <a:r>
              <a:rPr lang="cs" sz="1625" b="1"/>
              <a:t>on composition of the monitoring committees </a:t>
            </a:r>
            <a:r>
              <a:rPr lang="cs" sz="1625"/>
              <a:t>based on two brief analyses (Glopolis, Roman Haken). </a:t>
            </a:r>
            <a:endParaRPr sz="1625"/>
          </a:p>
          <a:p>
            <a:pPr marL="457200" marR="0" lvl="0" indent="-331787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25"/>
              <a:buChar char="●"/>
            </a:pPr>
            <a:r>
              <a:rPr lang="cs" sz="1625"/>
              <a:t>Organised </a:t>
            </a:r>
            <a:r>
              <a:rPr lang="cs" sz="1625" b="1"/>
              <a:t>a meeting with the representatives of Government Council for NGOs in monitoring committees</a:t>
            </a:r>
            <a:r>
              <a:rPr lang="cs" sz="1625"/>
              <a:t> to identify shared issues across the monitoring committees and establish regular communication.</a:t>
            </a:r>
            <a:endParaRPr sz="1625"/>
          </a:p>
          <a:p>
            <a:pPr marL="457200" marR="0" lvl="0" indent="-331787" algn="just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625"/>
              <a:buChar char="●"/>
            </a:pPr>
            <a:r>
              <a:rPr lang="cs" sz="1625"/>
              <a:t>EU Principle of Partnership presented at the </a:t>
            </a:r>
            <a:r>
              <a:rPr lang="cs" sz="1625" b="1"/>
              <a:t>Conference on Strategic Partnerships for Building a Democratic Society in Europe</a:t>
            </a:r>
            <a:r>
              <a:rPr lang="cs" sz="1625"/>
              <a:t> (Oct 17-18, Prague) to representatives of the ministries and NGOs.</a:t>
            </a:r>
            <a:endParaRPr sz="1625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9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500"/>
              <a:t>Committee’s view on the key issues of the implementation of the ECCP</a:t>
            </a:r>
            <a:endParaRPr sz="2500"/>
          </a:p>
        </p:txBody>
      </p:sp>
      <p:sp>
        <p:nvSpPr>
          <p:cNvPr id="117" name="Google Shape;117;p18"/>
          <p:cNvSpPr txBox="1">
            <a:spLocks noGrp="1"/>
          </p:cNvSpPr>
          <p:nvPr>
            <p:ph type="body" idx="1"/>
          </p:nvPr>
        </p:nvSpPr>
        <p:spPr>
          <a:xfrm>
            <a:off x="729450" y="1511350"/>
            <a:ext cx="7688700" cy="336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302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AutoNum type="arabicParenR"/>
            </a:pPr>
            <a:r>
              <a:rPr lang="cs" sz="1600"/>
              <a:t>On a positive note, </a:t>
            </a:r>
            <a:r>
              <a:rPr lang="cs" sz="1600" b="1"/>
              <a:t>ESF+ Monitoring Committees </a:t>
            </a:r>
            <a:r>
              <a:rPr lang="cs" sz="1600"/>
              <a:t>are the few areas that pursue the involvement of stakeholders in policy making.</a:t>
            </a:r>
            <a:endParaRPr sz="1600"/>
          </a:p>
          <a:p>
            <a:pPr marL="457200" marR="0" lvl="0" indent="-33020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600"/>
              <a:buAutoNum type="arabicParenR"/>
            </a:pPr>
            <a:r>
              <a:rPr lang="cs" sz="1600" b="1"/>
              <a:t>Proportionality of representation of the sectors and the expertise </a:t>
            </a:r>
            <a:r>
              <a:rPr lang="cs" sz="1600"/>
              <a:t>across operational programmes has not been balanced nor mainstreamed.</a:t>
            </a:r>
            <a:endParaRPr sz="1600"/>
          </a:p>
          <a:p>
            <a:pPr marL="457200" marR="0" lvl="0" indent="-330200" algn="just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1600"/>
              <a:buAutoNum type="arabicParenR"/>
            </a:pPr>
            <a:r>
              <a:rPr lang="cs" sz="1600" b="1"/>
              <a:t>The nomination procedure</a:t>
            </a:r>
            <a:r>
              <a:rPr lang="cs" sz="1600"/>
              <a:t> to the monitoring committees is in the hands of the governing bodies of the operational programmes, therefore the system of nomination of representatives is </a:t>
            </a:r>
            <a:r>
              <a:rPr lang="cs" sz="1600" b="1"/>
              <a:t>not uniform</a:t>
            </a:r>
            <a:r>
              <a:rPr lang="cs" sz="1600"/>
              <a:t> and is governed by the statutes and rules of procedure of each monitoring committee. In some cases, the governing body approaches the actual members of the committees 2014-2020 period with the invitation to continue their membership without any open procedure or reviewing their mandates and nominating organisation.</a:t>
            </a:r>
            <a:endParaRPr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9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500"/>
              <a:t>Committee’s view on the key issues of the implementation of the ECCP</a:t>
            </a:r>
            <a:endParaRPr sz="2500"/>
          </a:p>
        </p:txBody>
      </p:sp>
      <p:sp>
        <p:nvSpPr>
          <p:cNvPr id="123" name="Google Shape;123;p19"/>
          <p:cNvSpPr txBox="1">
            <a:spLocks noGrp="1"/>
          </p:cNvSpPr>
          <p:nvPr>
            <p:ph type="body" idx="1"/>
          </p:nvPr>
        </p:nvSpPr>
        <p:spPr>
          <a:xfrm>
            <a:off x="729450" y="1511350"/>
            <a:ext cx="7688700" cy="336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23850" algn="just" rtl="0">
              <a:spcBef>
                <a:spcPts val="0"/>
              </a:spcBef>
              <a:spcAft>
                <a:spcPts val="0"/>
              </a:spcAft>
              <a:buSzPts val="1500"/>
              <a:buAutoNum type="arabicParenR" startAt="4"/>
            </a:pPr>
            <a:r>
              <a:rPr lang="cs" sz="1500" dirty="0"/>
              <a:t>The </a:t>
            </a:r>
            <a:r>
              <a:rPr lang="cs" sz="1500" b="1" dirty="0"/>
              <a:t>identification of representatives on behalf of civil society </a:t>
            </a:r>
            <a:r>
              <a:rPr lang="cs" sz="1500" dirty="0"/>
              <a:t>has not been examined in a uniform </a:t>
            </a:r>
            <a:r>
              <a:rPr lang="cs" sz="1500" smtClean="0"/>
              <a:t>manner.</a:t>
            </a:r>
            <a:endParaRPr sz="1500" dirty="0"/>
          </a:p>
          <a:p>
            <a:pPr marL="457200" lvl="0" indent="-323850" algn="just" rtl="0">
              <a:spcBef>
                <a:spcPts val="1000"/>
              </a:spcBef>
              <a:spcAft>
                <a:spcPts val="0"/>
              </a:spcAft>
              <a:buSzPts val="1500"/>
              <a:buAutoNum type="arabicParenR" startAt="4"/>
            </a:pPr>
            <a:r>
              <a:rPr lang="cs" sz="1500" dirty="0"/>
              <a:t>Civil society representatives provide expertise in variety of topics. However, there has </a:t>
            </a:r>
            <a:r>
              <a:rPr lang="cs" sz="1500" b="1" dirty="0"/>
              <a:t>not been any coordinated approach to develop their capacities and provide the resources </a:t>
            </a:r>
            <a:r>
              <a:rPr lang="cs" sz="1500" dirty="0"/>
              <a:t>for their effective representation in the committees (which goes far beyond travel costs).</a:t>
            </a:r>
            <a:endParaRPr sz="1500" dirty="0"/>
          </a:p>
          <a:p>
            <a:pPr marL="457200" lvl="0" indent="-323850" algn="just" rtl="0">
              <a:spcBef>
                <a:spcPts val="1000"/>
              </a:spcBef>
              <a:spcAft>
                <a:spcPts val="1000"/>
              </a:spcAft>
              <a:buSzPts val="1500"/>
              <a:buAutoNum type="arabicParenR" startAt="4"/>
            </a:pPr>
            <a:r>
              <a:rPr lang="cs" sz="1500" dirty="0"/>
              <a:t>There is also a </a:t>
            </a:r>
            <a:r>
              <a:rPr lang="cs" sz="1500" b="1" dirty="0"/>
              <a:t>lack of communication with a wider NGOs constituency </a:t>
            </a:r>
            <a:r>
              <a:rPr lang="cs" sz="1500" dirty="0"/>
              <a:t>about the developments and decision-making in the platforms, so that the representatives can not only relay suggestions to the non-profit sector, but also bring additional ideas to the deliberations of the platforms and committees.</a:t>
            </a:r>
            <a:endParaRPr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9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500"/>
              <a:t>Key issues to clarify and discuss:</a:t>
            </a:r>
            <a:endParaRPr sz="2500"/>
          </a:p>
        </p:txBody>
      </p:sp>
      <p:sp>
        <p:nvSpPr>
          <p:cNvPr id="129" name="Google Shape;129;p20"/>
          <p:cNvSpPr txBox="1">
            <a:spLocks noGrp="1"/>
          </p:cNvSpPr>
          <p:nvPr>
            <p:ph type="body" idx="1"/>
          </p:nvPr>
        </p:nvSpPr>
        <p:spPr>
          <a:xfrm>
            <a:off x="729450" y="1511350"/>
            <a:ext cx="7688700" cy="288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302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AutoNum type="arabicParenR"/>
            </a:pPr>
            <a:r>
              <a:rPr lang="cs" sz="1600" b="1"/>
              <a:t>Composition of the monitoring committees and balance of the number of representatives in the MC - what are the criteria and guidelines to be followed?</a:t>
            </a:r>
            <a:endParaRPr sz="1600" b="1"/>
          </a:p>
          <a:p>
            <a:pPr marL="457200" marR="0" lvl="0" indent="-33020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600"/>
              <a:buAutoNum type="arabicParenR"/>
            </a:pPr>
            <a:r>
              <a:rPr lang="cs" sz="1600" b="1"/>
              <a:t>Procedures of nomination of NGO representatives to the MC - from diverse approaches towards open and transparent nomination processes and under what conditions?</a:t>
            </a:r>
            <a:endParaRPr sz="1600" b="1"/>
          </a:p>
          <a:p>
            <a:pPr marL="457200" marR="0" lvl="0" indent="-330200" algn="just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1600"/>
              <a:buAutoNum type="arabicParenR"/>
            </a:pPr>
            <a:r>
              <a:rPr lang="cs" sz="1600" b="1"/>
              <a:t>The mandates and legitimacy of the representatives - how to identify “civil society representatives”?</a:t>
            </a:r>
            <a:endParaRPr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9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500"/>
              <a:t>Key issues to clarify and discuss:</a:t>
            </a:r>
            <a:endParaRPr sz="2500"/>
          </a:p>
        </p:txBody>
      </p:sp>
      <p:sp>
        <p:nvSpPr>
          <p:cNvPr id="135" name="Google Shape;135;p21"/>
          <p:cNvSpPr txBox="1">
            <a:spLocks noGrp="1"/>
          </p:cNvSpPr>
          <p:nvPr>
            <p:ph type="body" idx="1"/>
          </p:nvPr>
        </p:nvSpPr>
        <p:spPr>
          <a:xfrm>
            <a:off x="729450" y="1511350"/>
            <a:ext cx="7688700" cy="33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just" rtl="0">
              <a:spcBef>
                <a:spcPts val="0"/>
              </a:spcBef>
              <a:spcAft>
                <a:spcPts val="0"/>
              </a:spcAft>
              <a:buSzPts val="1600"/>
              <a:buAutoNum type="arabicParenR" startAt="4"/>
            </a:pPr>
            <a:r>
              <a:rPr lang="cs" sz="1600" b="1" dirty="0"/>
              <a:t>What shall be the priorities for improving the implementation of the partnership principle in the </a:t>
            </a:r>
            <a:r>
              <a:rPr lang="cs" sz="1600" b="1"/>
              <a:t>current multiannual financial framework </a:t>
            </a:r>
            <a:r>
              <a:rPr lang="cs" sz="1600" b="1" dirty="0"/>
              <a:t>period? To increase the share of NGO representation, or the expertise needed for operational programmes? Methods of nominating representatives? Secure the resources for capacity development?</a:t>
            </a:r>
            <a:endParaRPr sz="1600" b="1" dirty="0"/>
          </a:p>
          <a:p>
            <a:pPr marL="457200" lvl="0" indent="-330200" algn="just" rtl="0">
              <a:spcBef>
                <a:spcPts val="1000"/>
              </a:spcBef>
              <a:spcAft>
                <a:spcPts val="0"/>
              </a:spcAft>
              <a:buSzPts val="1600"/>
              <a:buAutoNum type="arabicParenR" startAt="4"/>
            </a:pPr>
            <a:r>
              <a:rPr lang="cs" sz="1600" b="1" dirty="0"/>
              <a:t>How to ensure the principle of partnership for the evaluation phase of the programming period and the preparation of the next one?</a:t>
            </a:r>
            <a:endParaRPr sz="1600" b="1" dirty="0"/>
          </a:p>
          <a:p>
            <a:pPr marL="457200" marR="0" lvl="0" indent="-330200" algn="just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1600"/>
              <a:buAutoNum type="arabicParenR" startAt="4"/>
            </a:pPr>
            <a:r>
              <a:rPr lang="cs" sz="1600" b="1" dirty="0"/>
              <a:t>How the principle of partnership can be applied as a principled approach to the design and implementation of EU financial facilities, incl. National Recovery Plan?</a:t>
            </a:r>
            <a:endParaRPr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926</Words>
  <Application>Microsoft Office PowerPoint</Application>
  <PresentationFormat>Předvádění na obrazovce (16:9)</PresentationFormat>
  <Paragraphs>44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Raleway</vt:lpstr>
      <vt:lpstr>Arial</vt:lpstr>
      <vt:lpstr>Lato</vt:lpstr>
      <vt:lpstr>Streamline</vt:lpstr>
      <vt:lpstr>Implementation of the The European Code of Conduct on Partnership in the Czech Republic</vt:lpstr>
      <vt:lpstr>Agenda of the meeting</vt:lpstr>
      <vt:lpstr>Goals of the meeting</vt:lpstr>
      <vt:lpstr>Introduction of the mandate and issue areas of the Committee on the EU</vt:lpstr>
      <vt:lpstr>The Committee’s efforts so far:</vt:lpstr>
      <vt:lpstr>Committee’s view on the key issues of the implementation of the ECCP</vt:lpstr>
      <vt:lpstr>Committee’s view on the key issues of the implementation of the ECCP</vt:lpstr>
      <vt:lpstr>Key issues to clarify and discuss:</vt:lpstr>
      <vt:lpstr>Key issues to clarify and discuss:</vt:lpstr>
      <vt:lpstr>Contacts and links: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Implementation of the The European Code of Conduct on Partnership in the Czech Republic</dc:title>
  <dc:creator>Nguyen Thuy</dc:creator>
  <cp:lastModifiedBy>Nguyen Dieu</cp:lastModifiedBy>
  <cp:revision>4</cp:revision>
  <dcterms:modified xsi:type="dcterms:W3CDTF">2022-11-21T16:32:18Z</dcterms:modified>
</cp:coreProperties>
</file>