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6" r:id="rId2"/>
    <p:sldId id="276" r:id="rId3"/>
    <p:sldId id="290" r:id="rId4"/>
    <p:sldId id="277" r:id="rId5"/>
    <p:sldId id="291" r:id="rId6"/>
    <p:sldId id="278" r:id="rId7"/>
    <p:sldId id="292" r:id="rId8"/>
    <p:sldId id="287" r:id="rId9"/>
    <p:sldId id="285" r:id="rId10"/>
    <p:sldId id="288" r:id="rId11"/>
    <p:sldId id="289" r:id="rId12"/>
    <p:sldId id="281" r:id="rId13"/>
  </p:sldIdLst>
  <p:sldSz cx="6858000" cy="9144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64" autoAdjust="0"/>
    <p:restoredTop sz="81471" autoAdjust="0"/>
  </p:normalViewPr>
  <p:slideViewPr>
    <p:cSldViewPr>
      <p:cViewPr varScale="1">
        <p:scale>
          <a:sx n="87" d="100"/>
          <a:sy n="87" d="100"/>
        </p:scale>
        <p:origin x="3138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B7B0F4-AC35-49FA-8CE3-4513B805507C}" type="datetimeFigureOut">
              <a:rPr lang="cs-CZ" smtClean="0"/>
              <a:t>28.01.2022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3EE3C-6EE9-45CB-846B-D37417343B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842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4F7FE-AE0D-41F2-B135-42F49104CC08}" type="datetimeFigureOut">
              <a:rPr lang="cs-CZ" smtClean="0"/>
              <a:t>28.01.2022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54C14C-350A-4637-B8B4-B0DBB46DE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796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4C14C-350A-4637-B8B4-B0DBB46DEC2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1613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4C14C-350A-4637-B8B4-B0DBB46DEC23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7950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4C14C-350A-4637-B8B4-B0DBB46DEC23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4795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4C14C-350A-4637-B8B4-B0DBB46DEC23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834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4C14C-350A-4637-B8B4-B0DBB46DEC2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3007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4C14C-350A-4637-B8B4-B0DBB46DEC2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759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4C14C-350A-4637-B8B4-B0DBB46DEC2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888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4C14C-350A-4637-B8B4-B0DBB46DEC2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00950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4C14C-350A-4637-B8B4-B0DBB46DEC23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913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4C14C-350A-4637-B8B4-B0DBB46DEC23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5720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4C14C-350A-4637-B8B4-B0DBB46DEC23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0948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4C14C-350A-4637-B8B4-B0DBB46DEC23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017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3B514-FD21-40D3-9159-7A30A714238B}" type="datetimeFigureOut">
              <a:rPr lang="cs-CZ" smtClean="0"/>
              <a:t>28.01.2022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7E2A6-19EF-4772-B29F-A5855AE42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653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3B514-FD21-40D3-9159-7A30A714238B}" type="datetimeFigureOut">
              <a:rPr lang="cs-CZ" smtClean="0"/>
              <a:t>28.01.2022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7E2A6-19EF-4772-B29F-A5855AE42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172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3729038" y="488951"/>
            <a:ext cx="1157288" cy="104013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3B514-FD21-40D3-9159-7A30A714238B}" type="datetimeFigureOut">
              <a:rPr lang="cs-CZ" smtClean="0"/>
              <a:t>28.01.2022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7E2A6-19EF-4772-B29F-A5855AE42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717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3B514-FD21-40D3-9159-7A30A714238B}" type="datetimeFigureOut">
              <a:rPr lang="cs-CZ" smtClean="0"/>
              <a:t>28.01.2022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7E2A6-19EF-4772-B29F-A5855AE42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815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1735" y="3875622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3B514-FD21-40D3-9159-7A30A714238B}" type="datetimeFigureOut">
              <a:rPr lang="cs-CZ" smtClean="0"/>
              <a:t>28.01.2022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7E2A6-19EF-4772-B29F-A5855AE42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260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7176" y="2844804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628901" y="2844804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3B514-FD21-40D3-9159-7A30A714238B}" type="datetimeFigureOut">
              <a:rPr lang="cs-CZ" smtClean="0"/>
              <a:t>28.01.2022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7E2A6-19EF-4772-B29F-A5855AE42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6977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3B514-FD21-40D3-9159-7A30A714238B}" type="datetimeFigureOut">
              <a:rPr lang="cs-CZ" smtClean="0"/>
              <a:t>28.01.2022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7E2A6-19EF-4772-B29F-A5855AE42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8652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3B514-FD21-40D3-9159-7A30A714238B}" type="datetimeFigureOut">
              <a:rPr lang="cs-CZ" smtClean="0"/>
              <a:t>28.01.2022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7E2A6-19EF-4772-B29F-A5855AE42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053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3B514-FD21-40D3-9159-7A30A714238B}" type="datetimeFigureOut">
              <a:rPr lang="cs-CZ" smtClean="0"/>
              <a:t>28.01.2022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7E2A6-19EF-4772-B29F-A5855AE42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484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1288" y="364071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42901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3B514-FD21-40D3-9159-7A30A714238B}" type="datetimeFigureOut">
              <a:rPr lang="cs-CZ" smtClean="0"/>
              <a:t>28.01.2022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7E2A6-19EF-4772-B29F-A5855AE42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342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4217" y="6400804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344217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344217" y="7156455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3B514-FD21-40D3-9159-7A30A714238B}" type="datetimeFigureOut">
              <a:rPr lang="cs-CZ" smtClean="0"/>
              <a:t>28.01.2022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7E2A6-19EF-4772-B29F-A5855AE42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71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133605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42901" y="847513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3B514-FD21-40D3-9159-7A30A714238B}" type="datetimeFigureOut">
              <a:rPr lang="cs-CZ" smtClean="0"/>
              <a:t>28.01.2022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343151" y="8475138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7E2A6-19EF-4772-B29F-A5855AE42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543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lada.cz/cz/ppov/rnno/zakladni-informace-767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900" y="971600"/>
            <a:ext cx="6172200" cy="74888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b="1" dirty="0">
                <a:solidFill>
                  <a:srgbClr val="C00000"/>
                </a:solidFill>
              </a:rPr>
              <a:t>Strategie spolupráce veřejné správy s </a:t>
            </a:r>
            <a:r>
              <a:rPr lang="cs-CZ" b="1" dirty="0" smtClean="0">
                <a:solidFill>
                  <a:srgbClr val="C00000"/>
                </a:solidFill>
              </a:rPr>
              <a:t>NNO na </a:t>
            </a:r>
            <a:r>
              <a:rPr lang="cs-CZ" b="1" dirty="0">
                <a:solidFill>
                  <a:srgbClr val="C00000"/>
                </a:solidFill>
              </a:rPr>
              <a:t>léta 2021 až </a:t>
            </a:r>
            <a:r>
              <a:rPr lang="cs-CZ" b="1" dirty="0" smtClean="0">
                <a:solidFill>
                  <a:srgbClr val="C00000"/>
                </a:solidFill>
              </a:rPr>
              <a:t>2030</a:t>
            </a:r>
          </a:p>
          <a:p>
            <a:pPr marL="0" indent="0">
              <a:buNone/>
            </a:pPr>
            <a:endParaRPr lang="cs-CZ" sz="26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600" b="1" dirty="0" smtClean="0">
                <a:solidFill>
                  <a:srgbClr val="C00000"/>
                </a:solidFill>
              </a:rPr>
              <a:t>3 strategické </a:t>
            </a:r>
            <a:r>
              <a:rPr lang="cs-CZ" sz="2600" b="1" dirty="0">
                <a:solidFill>
                  <a:srgbClr val="C00000"/>
                </a:solidFill>
              </a:rPr>
              <a:t>cíle </a:t>
            </a:r>
          </a:p>
          <a:p>
            <a:pPr marL="0" indent="0">
              <a:buNone/>
            </a:pPr>
            <a:r>
              <a:rPr lang="cs-CZ" sz="2600" b="1" dirty="0"/>
              <a:t>A) Zlepšení společenského klimatu pro činnost NNO</a:t>
            </a:r>
          </a:p>
          <a:p>
            <a:pPr marL="0" indent="0">
              <a:buNone/>
            </a:pPr>
            <a:r>
              <a:rPr lang="cs-CZ" sz="2600" b="1" dirty="0"/>
              <a:t>B) Podpora efektivního partnerství a spolupráce veřejné správy a neziskového sektoru</a:t>
            </a:r>
          </a:p>
          <a:p>
            <a:pPr marL="0" indent="0">
              <a:buNone/>
            </a:pPr>
            <a:r>
              <a:rPr lang="cs-CZ" sz="2600" b="1" dirty="0"/>
              <a:t>C) Zajištění a udržení vhodných podmínek pro existenci a činnost NNO</a:t>
            </a:r>
          </a:p>
          <a:p>
            <a:pPr marL="0" indent="0">
              <a:buNone/>
            </a:pPr>
            <a:r>
              <a:rPr lang="cs-CZ" sz="2600" b="1" dirty="0" smtClean="0">
                <a:solidFill>
                  <a:srgbClr val="C00000"/>
                </a:solidFill>
              </a:rPr>
              <a:t>Akční plán 2021-2024 – </a:t>
            </a:r>
            <a:r>
              <a:rPr lang="cs-CZ" sz="2600" b="1" dirty="0" smtClean="0"/>
              <a:t>37 opatření</a:t>
            </a:r>
            <a:endParaRPr lang="cs-CZ" sz="2600" b="1" dirty="0"/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39" y="251523"/>
            <a:ext cx="6280151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226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899592"/>
            <a:ext cx="6172200" cy="1080120"/>
          </a:xfrm>
        </p:spPr>
        <p:txBody>
          <a:bodyPr>
            <a:normAutofit fontScale="90000"/>
          </a:bodyPr>
          <a:lstStyle/>
          <a:p>
            <a:pPr algn="l"/>
            <a:r>
              <a:rPr lang="cs-CZ" sz="3200" b="1" dirty="0"/>
              <a:t>C) Zajištění a udržení vhodných podmínek pro existenci a činnost NNO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4890" y="2267744"/>
            <a:ext cx="6172200" cy="61926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500" b="1" dirty="0">
                <a:solidFill>
                  <a:srgbClr val="C00000"/>
                </a:solidFill>
              </a:rPr>
              <a:t>C. 4 Sledování dat o poskytnutých dotacích NNO na veřejně prospěšné </a:t>
            </a:r>
            <a:r>
              <a:rPr lang="cs-CZ" sz="2500" b="1" dirty="0" smtClean="0">
                <a:solidFill>
                  <a:srgbClr val="C00000"/>
                </a:solidFill>
              </a:rPr>
              <a:t>činnosti</a:t>
            </a:r>
          </a:p>
          <a:p>
            <a:pPr marL="0" indent="0">
              <a:buNone/>
            </a:pPr>
            <a:r>
              <a:rPr lang="cs-CZ" sz="2500" b="1" dirty="0" smtClean="0">
                <a:solidFill>
                  <a:srgbClr val="C00000"/>
                </a:solidFill>
              </a:rPr>
              <a:t>Opatření: </a:t>
            </a:r>
          </a:p>
          <a:p>
            <a:r>
              <a:rPr lang="cs-CZ" sz="2500" dirty="0" smtClean="0"/>
              <a:t>C.4.4 - Zajistit </a:t>
            </a:r>
            <a:r>
              <a:rPr lang="cs-CZ" sz="2500" dirty="0"/>
              <a:t>sledování a zveřejňování dat v oblasti veřejně prospěšných služeb v sociální </a:t>
            </a:r>
            <a:r>
              <a:rPr lang="cs-CZ" sz="2500" dirty="0" smtClean="0"/>
              <a:t>oblasti </a:t>
            </a:r>
            <a:r>
              <a:rPr lang="cs-CZ" sz="2500" b="1" dirty="0" smtClean="0"/>
              <a:t>(MPSV). </a:t>
            </a:r>
            <a:endParaRPr lang="cs-CZ" sz="2500" b="1" dirty="0"/>
          </a:p>
          <a:p>
            <a:pPr marL="0" indent="0">
              <a:buNone/>
            </a:pPr>
            <a:endParaRPr lang="cs-CZ" sz="2500" b="1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39" y="251523"/>
            <a:ext cx="6280151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396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899592"/>
            <a:ext cx="6172200" cy="792088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/>
              <a:t>Opatření v oblasti poskytování dotací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4890" y="1691680"/>
            <a:ext cx="6172200" cy="67687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C00000"/>
                </a:solidFill>
              </a:rPr>
              <a:t>Porada s dotujícími resorty 05/2022 </a:t>
            </a:r>
          </a:p>
          <a:p>
            <a:r>
              <a:rPr lang="cs-CZ" sz="2500" dirty="0" smtClean="0"/>
              <a:t>Umožnit </a:t>
            </a:r>
            <a:r>
              <a:rPr lang="cs-CZ" sz="2500" dirty="0"/>
              <a:t>uznatelnost nákladů spojených s propagací přínosu a dopadu projektů v rámci stávajících a nových dotačních programů ze SR.</a:t>
            </a:r>
          </a:p>
          <a:p>
            <a:r>
              <a:rPr lang="cs-CZ" sz="2500" dirty="0"/>
              <a:t>Podpořit udržitelnost střešních </a:t>
            </a:r>
            <a:r>
              <a:rPr lang="cs-CZ" sz="2500" dirty="0" smtClean="0"/>
              <a:t>NNO</a:t>
            </a:r>
            <a:r>
              <a:rPr lang="cs-CZ" sz="2500" dirty="0"/>
              <a:t>.</a:t>
            </a:r>
          </a:p>
          <a:p>
            <a:r>
              <a:rPr lang="cs-CZ" sz="2500" dirty="0"/>
              <a:t>Umožnit uznatelnost nákladu na úhradu členských příspěvků placených ze strany NNO střešním organizacím a sítím NNO, pokud  tento náklad souvisí s účelem dotace.</a:t>
            </a:r>
          </a:p>
          <a:p>
            <a:r>
              <a:rPr lang="cs-CZ" sz="2500" dirty="0"/>
              <a:t>Propagovat spolufinancování projektů formou dobrovolnické činnosti a každoročně sledovat napříč státní správou podíl dobrovolnické činnosti na spolufinancování projektu.</a:t>
            </a:r>
          </a:p>
          <a:p>
            <a:pPr marL="0" indent="0">
              <a:buNone/>
            </a:pPr>
            <a:endParaRPr lang="cs-CZ" sz="25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5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500" b="1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39" y="251523"/>
            <a:ext cx="6280151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622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0914" y="1979712"/>
            <a:ext cx="6172200" cy="61926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4000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cs-CZ" sz="40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cs-CZ" sz="4000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cs-CZ" sz="4000" dirty="0" smtClean="0">
                <a:solidFill>
                  <a:srgbClr val="C00000"/>
                </a:solidFill>
              </a:rPr>
              <a:t>Více na:</a:t>
            </a:r>
          </a:p>
          <a:p>
            <a:pPr marL="0" indent="0" algn="ctr">
              <a:buNone/>
            </a:pPr>
            <a:r>
              <a:rPr lang="cs-CZ" sz="2800" b="1" dirty="0" smtClean="0">
                <a:hlinkClick r:id="rId3"/>
              </a:rPr>
              <a:t>http</a:t>
            </a:r>
            <a:r>
              <a:rPr lang="cs-CZ" sz="2800" b="1" dirty="0">
                <a:hlinkClick r:id="rId3"/>
              </a:rPr>
              <a:t>://www.vlada.cz/cz/ppov/rnno/zakladni-informace-767</a:t>
            </a:r>
            <a:r>
              <a:rPr lang="cs-CZ" sz="2800" b="1" dirty="0" smtClean="0">
                <a:hlinkClick r:id="rId3"/>
              </a:rPr>
              <a:t>/</a:t>
            </a:r>
            <a:r>
              <a:rPr lang="cs-CZ" sz="2800" b="1" dirty="0" smtClean="0"/>
              <a:t> </a:t>
            </a:r>
          </a:p>
          <a:p>
            <a:pPr marL="0" indent="0" algn="ctr">
              <a:buNone/>
            </a:pPr>
            <a:endParaRPr lang="cs-CZ" sz="40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8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39" y="251523"/>
            <a:ext cx="6280151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975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899592"/>
            <a:ext cx="6172200" cy="1080120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/>
              <a:t>A) Zlepšení společenského klimatu pro činnost NNO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0999" y="1979712"/>
            <a:ext cx="6172200" cy="61926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rgbClr val="C00000"/>
                </a:solidFill>
              </a:rPr>
              <a:t>Opatření: </a:t>
            </a:r>
            <a:endParaRPr lang="cs-CZ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800" b="1" dirty="0"/>
              <a:t>A.1.1 </a:t>
            </a:r>
            <a:r>
              <a:rPr lang="cs-CZ" sz="2800" b="1" dirty="0" smtClean="0"/>
              <a:t>- Pořádat </a:t>
            </a:r>
            <a:r>
              <a:rPr lang="cs-CZ" sz="2800" b="1" dirty="0"/>
              <a:t>a podílet se na osvětových aktivitách, jejichž tématem je role a přínos neziskového sektoru</a:t>
            </a:r>
            <a:r>
              <a:rPr lang="cs-CZ" sz="2800" dirty="0" smtClean="0"/>
              <a:t>.</a:t>
            </a:r>
          </a:p>
          <a:p>
            <a:r>
              <a:rPr lang="cs-CZ" sz="2800" dirty="0" smtClean="0">
                <a:solidFill>
                  <a:srgbClr val="C00000"/>
                </a:solidFill>
              </a:rPr>
              <a:t>Historie a role spolků v ČR</a:t>
            </a:r>
          </a:p>
          <a:p>
            <a:pPr lvl="1"/>
            <a:r>
              <a:rPr lang="cs-CZ" sz="2400" dirty="0"/>
              <a:t>v</a:t>
            </a:r>
            <a:r>
              <a:rPr lang="cs-CZ" sz="2400" dirty="0" smtClean="0"/>
              <a:t>hodný formát akce (výstava,  seminář, konference) v řešení</a:t>
            </a:r>
          </a:p>
          <a:p>
            <a:pPr lvl="1"/>
            <a:r>
              <a:rPr lang="cs-CZ" sz="2400" dirty="0"/>
              <a:t>t</a:t>
            </a:r>
            <a:r>
              <a:rPr lang="cs-CZ" sz="2400" dirty="0" smtClean="0"/>
              <a:t>ermín: 05-06/2022 </a:t>
            </a:r>
          </a:p>
          <a:p>
            <a:r>
              <a:rPr lang="cs-CZ" sz="2800" dirty="0">
                <a:solidFill>
                  <a:srgbClr val="C00000"/>
                </a:solidFill>
              </a:rPr>
              <a:t>Přínos občanské společnosti </a:t>
            </a:r>
          </a:p>
          <a:p>
            <a:pPr lvl="1"/>
            <a:r>
              <a:rPr lang="cs-CZ" sz="2400" dirty="0"/>
              <a:t>k</a:t>
            </a:r>
            <a:r>
              <a:rPr lang="cs-CZ" sz="2400" dirty="0" smtClean="0"/>
              <a:t>onference o participativní roli OS ve spolupráci s platformou </a:t>
            </a:r>
            <a:r>
              <a:rPr lang="cs-CZ" sz="2400" dirty="0" err="1" smtClean="0"/>
              <a:t>NeoN</a:t>
            </a:r>
            <a:endParaRPr lang="cs-CZ" sz="2400" dirty="0" smtClean="0"/>
          </a:p>
          <a:p>
            <a:pPr lvl="1"/>
            <a:r>
              <a:rPr lang="cs-CZ" sz="2400" dirty="0"/>
              <a:t>t</a:t>
            </a:r>
            <a:r>
              <a:rPr lang="cs-CZ" sz="2400" dirty="0" smtClean="0"/>
              <a:t>ermín: 08-09/2022</a:t>
            </a:r>
          </a:p>
          <a:p>
            <a:pPr lvl="1"/>
            <a:r>
              <a:rPr lang="cs-CZ" sz="2400" dirty="0"/>
              <a:t>d</a:t>
            </a:r>
            <a:r>
              <a:rPr lang="cs-CZ" sz="2400" dirty="0" smtClean="0"/>
              <a:t>oprovodná akce k předsednictví ČR v Radě EU </a:t>
            </a:r>
          </a:p>
          <a:p>
            <a:pPr lvl="1"/>
            <a:r>
              <a:rPr lang="cs-CZ" sz="2400" dirty="0"/>
              <a:t>n</a:t>
            </a:r>
            <a:r>
              <a:rPr lang="cs-CZ" sz="2400" dirty="0" smtClean="0"/>
              <a:t>ávrh doplnit online mezinárodní panel  </a:t>
            </a:r>
            <a:endParaRPr lang="cs-CZ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39" y="251523"/>
            <a:ext cx="6280151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422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899592"/>
            <a:ext cx="6172200" cy="108012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/>
              <a:t>A) Zlepšení společenského klimatu pro činnost NNO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900" y="1979712"/>
            <a:ext cx="6172200" cy="63367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Opatření: </a:t>
            </a: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800" b="1" dirty="0" smtClean="0"/>
              <a:t>A.1.3 - Pravidelně </a:t>
            </a:r>
            <a:r>
              <a:rPr lang="cs-CZ" sz="2800" b="1" dirty="0"/>
              <a:t>informovat o zasedáních </a:t>
            </a:r>
            <a:r>
              <a:rPr lang="cs-CZ" sz="2800" b="1" dirty="0" smtClean="0"/>
              <a:t>RVNNO</a:t>
            </a:r>
          </a:p>
          <a:p>
            <a:pPr>
              <a:buFontTx/>
              <a:buChar char="-"/>
            </a:pPr>
            <a:r>
              <a:rPr lang="cs-CZ" sz="2800" dirty="0">
                <a:solidFill>
                  <a:srgbClr val="C00000"/>
                </a:solidFill>
              </a:rPr>
              <a:t>Z</a:t>
            </a:r>
            <a:r>
              <a:rPr lang="cs-CZ" sz="2800" dirty="0" smtClean="0">
                <a:solidFill>
                  <a:srgbClr val="C00000"/>
                </a:solidFill>
              </a:rPr>
              <a:t>výšit povědomí veřejnosti a NNO o existenci a činnosti Rady </a:t>
            </a:r>
            <a:r>
              <a:rPr lang="cs-CZ" sz="2800" dirty="0" smtClean="0"/>
              <a:t>(online aktivita – web, FB, pravidelná rozesílka, prezentace na NNO veřejných akcích)</a:t>
            </a:r>
            <a:endParaRPr lang="cs-CZ" sz="2800" dirty="0"/>
          </a:p>
          <a:p>
            <a:pPr marL="0" indent="0">
              <a:buNone/>
            </a:pPr>
            <a:r>
              <a:rPr lang="cs-CZ" sz="2800" b="1" dirty="0" smtClean="0"/>
              <a:t>A.2.3 - Informovat </a:t>
            </a:r>
            <a:r>
              <a:rPr lang="cs-CZ" sz="2800" b="1" dirty="0"/>
              <a:t>veřejnost o praktických přínosech dotačních programů ze </a:t>
            </a:r>
            <a:r>
              <a:rPr lang="cs-CZ" sz="2800" b="1" dirty="0" smtClean="0"/>
              <a:t>SR.</a:t>
            </a:r>
          </a:p>
          <a:p>
            <a:pPr>
              <a:buFontTx/>
              <a:buChar char="-"/>
            </a:pPr>
            <a:r>
              <a:rPr lang="cs-CZ" sz="2800" dirty="0" smtClean="0">
                <a:solidFill>
                  <a:srgbClr val="C00000"/>
                </a:solidFill>
              </a:rPr>
              <a:t>Uspořádat </a:t>
            </a:r>
            <a:r>
              <a:rPr lang="cs-CZ" sz="2800" dirty="0">
                <a:solidFill>
                  <a:srgbClr val="C00000"/>
                </a:solidFill>
              </a:rPr>
              <a:t>setkání s </a:t>
            </a:r>
            <a:r>
              <a:rPr lang="cs-CZ" sz="2800" dirty="0" smtClean="0">
                <a:solidFill>
                  <a:srgbClr val="C00000"/>
                </a:solidFill>
              </a:rPr>
              <a:t>resortními </a:t>
            </a:r>
            <a:r>
              <a:rPr lang="cs-CZ" sz="2800" dirty="0">
                <a:solidFill>
                  <a:srgbClr val="C00000"/>
                </a:solidFill>
              </a:rPr>
              <a:t>pracovníky pro styk s veřejností </a:t>
            </a:r>
            <a:endParaRPr lang="cs-CZ" sz="2800" dirty="0" smtClean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cs-CZ" sz="2400" dirty="0" smtClean="0"/>
              <a:t>zahrnout do komunikačních strategii povinnost informovat o podpořených projektech a jejich výsledcích</a:t>
            </a:r>
          </a:p>
          <a:p>
            <a:pPr>
              <a:buFontTx/>
              <a:buChar char="-"/>
            </a:pPr>
            <a:r>
              <a:rPr lang="cs-CZ" sz="2400" dirty="0" smtClean="0"/>
              <a:t>termín: 05/2022</a:t>
            </a:r>
            <a:endParaRPr lang="cs-CZ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39" y="251523"/>
            <a:ext cx="6280151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328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3890" y="1098109"/>
            <a:ext cx="6398468" cy="1157384"/>
          </a:xfrm>
        </p:spPr>
        <p:txBody>
          <a:bodyPr>
            <a:noAutofit/>
          </a:bodyPr>
          <a:lstStyle/>
          <a:p>
            <a:pPr algn="l"/>
            <a:r>
              <a:rPr lang="cs-CZ" sz="3200" b="1" dirty="0"/>
              <a:t>B) Podpora efektivního partnerství a spolupráce veřejné správy a neziskového sektoru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3890" y="2555776"/>
            <a:ext cx="6172200" cy="63367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Opatření: </a:t>
            </a:r>
            <a:endParaRPr lang="cs-CZ" dirty="0"/>
          </a:p>
          <a:p>
            <a:pPr marL="0" indent="0">
              <a:buNone/>
            </a:pPr>
            <a:r>
              <a:rPr lang="cs-CZ" sz="2800" b="1" dirty="0" smtClean="0"/>
              <a:t>B.1.1 - Zpracovat </a:t>
            </a:r>
            <a:r>
              <a:rPr lang="cs-CZ" sz="2800" b="1" dirty="0"/>
              <a:t>metodiku pro účast zástupců občanské společnosti v participativních procesech</a:t>
            </a:r>
            <a:r>
              <a:rPr lang="cs-CZ" sz="2800" b="1" dirty="0" smtClean="0"/>
              <a:t>.</a:t>
            </a:r>
          </a:p>
          <a:p>
            <a:pPr marL="0" indent="0">
              <a:buNone/>
            </a:pPr>
            <a:r>
              <a:rPr lang="cs-CZ" sz="2800" b="1" dirty="0" smtClean="0"/>
              <a:t>B.1.2 - Implementovat </a:t>
            </a:r>
            <a:r>
              <a:rPr lang="cs-CZ" sz="2800" b="1" dirty="0"/>
              <a:t>metodiku pro účast zástupců občanské společnosti v participativních procesech do praxe</a:t>
            </a:r>
            <a:r>
              <a:rPr lang="cs-CZ" sz="2800" b="1" dirty="0" smtClean="0"/>
              <a:t>.</a:t>
            </a:r>
          </a:p>
          <a:p>
            <a:pPr>
              <a:buFontTx/>
              <a:buChar char="-"/>
            </a:pPr>
            <a:r>
              <a:rPr lang="cs-CZ" sz="2800" dirty="0" smtClean="0">
                <a:solidFill>
                  <a:srgbClr val="C00000"/>
                </a:solidFill>
              </a:rPr>
              <a:t>Veřejná konzultace k Metodice (1/2022)</a:t>
            </a:r>
          </a:p>
          <a:p>
            <a:pPr>
              <a:buFontTx/>
              <a:buChar char="-"/>
            </a:pPr>
            <a:r>
              <a:rPr lang="cs-CZ" sz="2800" dirty="0" smtClean="0">
                <a:solidFill>
                  <a:srgbClr val="C00000"/>
                </a:solidFill>
              </a:rPr>
              <a:t>Předložení Metodiky na Radu (03/2022)</a:t>
            </a:r>
          </a:p>
          <a:p>
            <a:pPr>
              <a:buFontTx/>
              <a:buChar char="-"/>
            </a:pPr>
            <a:r>
              <a:rPr lang="cs-CZ" sz="2800" dirty="0" smtClean="0">
                <a:solidFill>
                  <a:srgbClr val="C00000"/>
                </a:solidFill>
              </a:rPr>
              <a:t>Pilotování Metodiky (03 – 10/2022)</a:t>
            </a:r>
          </a:p>
          <a:p>
            <a:pPr>
              <a:buFontTx/>
              <a:buChar char="-"/>
            </a:pPr>
            <a:r>
              <a:rPr lang="cs-CZ" sz="2800" dirty="0" smtClean="0">
                <a:solidFill>
                  <a:srgbClr val="C00000"/>
                </a:solidFill>
              </a:rPr>
              <a:t>Revize Metodiky (10 – 12/2022) </a:t>
            </a:r>
          </a:p>
          <a:p>
            <a:pPr>
              <a:buFontTx/>
              <a:buChar char="-"/>
            </a:pPr>
            <a:endParaRPr lang="cs-CZ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39" y="251523"/>
            <a:ext cx="6280151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292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6780" y="1043608"/>
            <a:ext cx="6398468" cy="1157384"/>
          </a:xfrm>
        </p:spPr>
        <p:txBody>
          <a:bodyPr>
            <a:noAutofit/>
          </a:bodyPr>
          <a:lstStyle/>
          <a:p>
            <a:pPr algn="l"/>
            <a:r>
              <a:rPr lang="cs-CZ" sz="3200" b="1" dirty="0"/>
              <a:t>B) Podpora efektivního partnerství a spolupráce veřejné správy a neziskového sektoru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3890" y="2483768"/>
            <a:ext cx="6172200" cy="64087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Opatření: </a:t>
            </a:r>
            <a:endParaRPr lang="cs-CZ" dirty="0"/>
          </a:p>
          <a:p>
            <a:pPr marL="0" indent="0">
              <a:buNone/>
            </a:pPr>
            <a:r>
              <a:rPr lang="cs-CZ" sz="2600" b="1" dirty="0" smtClean="0"/>
              <a:t>B.2.1 - Revidovat </a:t>
            </a:r>
            <a:r>
              <a:rPr lang="cs-CZ" sz="2600" b="1" dirty="0"/>
              <a:t>definice oborové a mezioborové střešní organizace a sítě NNO. </a:t>
            </a:r>
          </a:p>
          <a:p>
            <a:pPr marL="0" indent="0">
              <a:buNone/>
            </a:pPr>
            <a:r>
              <a:rPr lang="cs-CZ" sz="2600" b="1" dirty="0" smtClean="0"/>
              <a:t>B.2.2 - Analyzovat </a:t>
            </a:r>
            <a:r>
              <a:rPr lang="cs-CZ" sz="2600" b="1" dirty="0"/>
              <a:t>stávající spolupráci veřejné správy a střech a sítí NNO a kritéria jejich výběru</a:t>
            </a:r>
            <a:r>
              <a:rPr lang="cs-CZ" sz="2600" b="1" dirty="0" smtClean="0"/>
              <a:t>.</a:t>
            </a:r>
            <a:endParaRPr lang="cs-CZ" sz="2600" b="1" dirty="0"/>
          </a:p>
          <a:p>
            <a:pPr marL="0" indent="0">
              <a:buNone/>
            </a:pPr>
            <a:r>
              <a:rPr lang="cs-CZ" sz="2600" b="1" dirty="0"/>
              <a:t>B.2.3 Zahájit systematickou komunikaci mezi veřejnou správou a </a:t>
            </a:r>
            <a:r>
              <a:rPr lang="cs-CZ" sz="2600" b="1" dirty="0" smtClean="0"/>
              <a:t>střechami a sítěmi </a:t>
            </a:r>
            <a:r>
              <a:rPr lang="cs-CZ" sz="2600" b="1" dirty="0"/>
              <a:t>NNO. </a:t>
            </a:r>
            <a:endParaRPr lang="cs-CZ" sz="2600" b="1" dirty="0" smtClean="0"/>
          </a:p>
          <a:p>
            <a:pPr>
              <a:buFontTx/>
              <a:buChar char="-"/>
            </a:pPr>
            <a:r>
              <a:rPr lang="cs-CZ" sz="2600" dirty="0">
                <a:solidFill>
                  <a:srgbClr val="C00000"/>
                </a:solidFill>
              </a:rPr>
              <a:t>D</a:t>
            </a:r>
            <a:r>
              <a:rPr lang="cs-CZ" sz="2600" dirty="0" smtClean="0">
                <a:solidFill>
                  <a:srgbClr val="C00000"/>
                </a:solidFill>
              </a:rPr>
              <a:t>otazníkové šetření (02/2022)</a:t>
            </a:r>
          </a:p>
          <a:p>
            <a:pPr>
              <a:buFontTx/>
              <a:buChar char="-"/>
            </a:pPr>
            <a:r>
              <a:rPr lang="cs-CZ" sz="2600" dirty="0" smtClean="0">
                <a:solidFill>
                  <a:srgbClr val="C00000"/>
                </a:solidFill>
              </a:rPr>
              <a:t>Analýza spolupráce státní správy a střech a sítí NNO (03 – 05/2022)</a:t>
            </a:r>
          </a:p>
          <a:p>
            <a:pPr>
              <a:buFontTx/>
              <a:buChar char="-"/>
            </a:pPr>
            <a:r>
              <a:rPr lang="cs-CZ" sz="2600" dirty="0" smtClean="0">
                <a:solidFill>
                  <a:srgbClr val="C00000"/>
                </a:solidFill>
              </a:rPr>
              <a:t>Kulatý stůl k revizi definice (05/2022) </a:t>
            </a:r>
          </a:p>
          <a:p>
            <a:pPr>
              <a:buFontTx/>
              <a:buChar char="-"/>
            </a:pPr>
            <a:r>
              <a:rPr lang="cs-CZ" sz="2600" dirty="0">
                <a:solidFill>
                  <a:srgbClr val="C00000"/>
                </a:solidFill>
              </a:rPr>
              <a:t>S</a:t>
            </a:r>
            <a:r>
              <a:rPr lang="cs-CZ" sz="2600" dirty="0" smtClean="0">
                <a:solidFill>
                  <a:srgbClr val="C00000"/>
                </a:solidFill>
              </a:rPr>
              <a:t>etkání se zástupci zastřešujících subjektů  (06/2022)</a:t>
            </a:r>
            <a:endParaRPr lang="cs-CZ" sz="26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939" y="295411"/>
            <a:ext cx="6280151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255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611560"/>
            <a:ext cx="6172200" cy="1368152"/>
          </a:xfrm>
        </p:spPr>
        <p:txBody>
          <a:bodyPr>
            <a:normAutofit fontScale="90000"/>
          </a:bodyPr>
          <a:lstStyle/>
          <a:p>
            <a:pPr algn="l"/>
            <a:r>
              <a:rPr lang="cs-CZ" sz="3200" b="1" dirty="0"/>
              <a:t>C) Zajištění a udržení vhodných podmínek pro existenci a činnost NNO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900" y="1792856"/>
            <a:ext cx="6172200" cy="70996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500" b="1" dirty="0">
                <a:solidFill>
                  <a:srgbClr val="C00000"/>
                </a:solidFill>
              </a:rPr>
              <a:t>C. 1 Podpora rozvoje soukromého </a:t>
            </a:r>
            <a:r>
              <a:rPr lang="cs-CZ" sz="2500" b="1" dirty="0" smtClean="0">
                <a:solidFill>
                  <a:srgbClr val="C00000"/>
                </a:solidFill>
              </a:rPr>
              <a:t>dárcovství</a:t>
            </a:r>
            <a:endParaRPr lang="cs-CZ" sz="25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600" b="1" dirty="0" smtClean="0">
                <a:solidFill>
                  <a:srgbClr val="C00000"/>
                </a:solidFill>
              </a:rPr>
              <a:t>Opatření:</a:t>
            </a:r>
          </a:p>
          <a:p>
            <a:pPr marL="0" indent="0">
              <a:buNone/>
            </a:pPr>
            <a:r>
              <a:rPr lang="cs-CZ" sz="2400" b="1" dirty="0"/>
              <a:t>C.1.2 - Iniciovat diskusi se zástupci veřejné správy a dalších relevantních subjektů s  cílem navrhnout opatření nejen v daňové oblasti, která by motivovala soukromoprávní subjekty poskytovat nefinanční dary </a:t>
            </a:r>
            <a:r>
              <a:rPr lang="cs-CZ" sz="2400" b="1" dirty="0" smtClean="0"/>
              <a:t>na </a:t>
            </a:r>
            <a:r>
              <a:rPr lang="cs-CZ" sz="2400" b="1" dirty="0"/>
              <a:t>veřejně prospěšné účely. </a:t>
            </a:r>
          </a:p>
          <a:p>
            <a:pPr marL="0" indent="0">
              <a:buNone/>
            </a:pPr>
            <a:r>
              <a:rPr lang="cs-CZ" sz="2400" b="1" dirty="0"/>
              <a:t>C.1.3 - Navrhnout opatření ke zvýšení motivace individuálních dárců darovat finanční prostředky na veřejně prospěšné účely.</a:t>
            </a:r>
          </a:p>
          <a:p>
            <a:r>
              <a:rPr lang="cs-CZ" sz="2400" dirty="0" smtClean="0">
                <a:solidFill>
                  <a:srgbClr val="C00000"/>
                </a:solidFill>
              </a:rPr>
              <a:t>Expertní panel na téma soukromé dárcovství</a:t>
            </a:r>
          </a:p>
          <a:p>
            <a:pPr lvl="1"/>
            <a:r>
              <a:rPr lang="cs-CZ" sz="2400" dirty="0"/>
              <a:t>Tematické pracovní skupiny </a:t>
            </a:r>
            <a:r>
              <a:rPr lang="cs-CZ" sz="2400" dirty="0" smtClean="0"/>
              <a:t>(</a:t>
            </a:r>
            <a:r>
              <a:rPr lang="cs-CZ" sz="2400" dirty="0" err="1" smtClean="0"/>
              <a:t>ind</a:t>
            </a:r>
            <a:r>
              <a:rPr lang="cs-CZ" sz="2400" dirty="0" smtClean="0"/>
              <a:t>., </a:t>
            </a:r>
            <a:r>
              <a:rPr lang="cs-CZ" sz="2400" dirty="0" err="1" smtClean="0"/>
              <a:t>fir</a:t>
            </a:r>
            <a:r>
              <a:rPr lang="cs-CZ" sz="2400" dirty="0" smtClean="0"/>
              <a:t>., daň.)</a:t>
            </a:r>
          </a:p>
          <a:p>
            <a:pPr lvl="1"/>
            <a:r>
              <a:rPr lang="cs-CZ" sz="2400" dirty="0" smtClean="0"/>
              <a:t>Diskuse o současných výzvách, trendech, překážkách </a:t>
            </a:r>
            <a:r>
              <a:rPr lang="cs-CZ" sz="2400" dirty="0"/>
              <a:t>a </a:t>
            </a:r>
            <a:r>
              <a:rPr lang="cs-CZ" sz="2400" dirty="0" smtClean="0"/>
              <a:t>možnostech státní podpory  </a:t>
            </a:r>
          </a:p>
          <a:p>
            <a:pPr lvl="1"/>
            <a:r>
              <a:rPr lang="cs-CZ" sz="2400" dirty="0" smtClean="0"/>
              <a:t>Termín: 04-05/2022</a:t>
            </a:r>
          </a:p>
          <a:p>
            <a:pPr marL="457188" lvl="1" indent="0">
              <a:buNone/>
            </a:pPr>
            <a:endParaRPr lang="cs-CZ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39" y="251523"/>
            <a:ext cx="6280151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15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611560"/>
            <a:ext cx="6172200" cy="1368152"/>
          </a:xfrm>
        </p:spPr>
        <p:txBody>
          <a:bodyPr>
            <a:normAutofit fontScale="90000"/>
          </a:bodyPr>
          <a:lstStyle/>
          <a:p>
            <a:pPr algn="l"/>
            <a:r>
              <a:rPr lang="cs-CZ" sz="3200" b="1" dirty="0"/>
              <a:t>C) Zajištění a udržení vhodných podmínek pro existenci a činnost NNO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900" y="1792856"/>
            <a:ext cx="6172200" cy="61926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600" b="1" dirty="0">
                <a:solidFill>
                  <a:srgbClr val="C00000"/>
                </a:solidFill>
              </a:rPr>
              <a:t>C. 1 Podpora rozvoje soukromého </a:t>
            </a:r>
            <a:r>
              <a:rPr lang="cs-CZ" sz="2600" b="1" dirty="0" smtClean="0">
                <a:solidFill>
                  <a:srgbClr val="C00000"/>
                </a:solidFill>
              </a:rPr>
              <a:t>dárcovství</a:t>
            </a:r>
            <a:endParaRPr lang="cs-CZ" sz="26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600" b="1" dirty="0" smtClean="0">
                <a:solidFill>
                  <a:srgbClr val="C00000"/>
                </a:solidFill>
              </a:rPr>
              <a:t>Opatření:</a:t>
            </a:r>
          </a:p>
          <a:p>
            <a:pPr marL="0" indent="0">
              <a:buNone/>
            </a:pPr>
            <a:r>
              <a:rPr lang="cs-CZ" sz="2400" dirty="0" smtClean="0"/>
              <a:t>C.1.4 </a:t>
            </a:r>
            <a:r>
              <a:rPr lang="cs-CZ" sz="2400" dirty="0"/>
              <a:t>- Vyhodnotit aplikační praxi zákona o veřejných sbírkách a navrhnout vhodná řešení prostřednictvím Pracovní skupiny k veřejným sbírkám založené při Výboru pro legislativu a financování</a:t>
            </a:r>
            <a:r>
              <a:rPr lang="cs-CZ" sz="2400" dirty="0" smtClean="0"/>
              <a:t>. </a:t>
            </a:r>
            <a:endParaRPr lang="cs-CZ" sz="2400" dirty="0"/>
          </a:p>
          <a:p>
            <a:pPr>
              <a:buFontTx/>
              <a:buChar char="-"/>
            </a:pPr>
            <a:r>
              <a:rPr lang="cs-CZ" sz="2400" dirty="0" smtClean="0">
                <a:solidFill>
                  <a:srgbClr val="C00000"/>
                </a:solidFill>
              </a:rPr>
              <a:t>Předložení podkladu </a:t>
            </a:r>
            <a:r>
              <a:rPr lang="cs-CZ" sz="2400" dirty="0">
                <a:solidFill>
                  <a:srgbClr val="C00000"/>
                </a:solidFill>
              </a:rPr>
              <a:t>pro novelu stávajícího zákona </a:t>
            </a:r>
            <a:r>
              <a:rPr lang="cs-CZ" sz="2400" dirty="0" smtClean="0">
                <a:solidFill>
                  <a:srgbClr val="C00000"/>
                </a:solidFill>
              </a:rPr>
              <a:t>o veřejných sbírkách</a:t>
            </a:r>
          </a:p>
          <a:p>
            <a:pPr>
              <a:buFontTx/>
              <a:buChar char="-"/>
            </a:pPr>
            <a:r>
              <a:rPr lang="cs-CZ" sz="2400" dirty="0" smtClean="0"/>
              <a:t>Výbor pro legislativu a financování (hlasování per </a:t>
            </a:r>
            <a:r>
              <a:rPr lang="cs-CZ" sz="2400" dirty="0" err="1" smtClean="0"/>
              <a:t>rollam</a:t>
            </a:r>
            <a:r>
              <a:rPr lang="cs-CZ" sz="2400" dirty="0" smtClean="0"/>
              <a:t>) – 02/2022</a:t>
            </a:r>
          </a:p>
          <a:p>
            <a:pPr>
              <a:buFontTx/>
              <a:buChar char="-"/>
            </a:pPr>
            <a:r>
              <a:rPr lang="cs-CZ" sz="2400" dirty="0" smtClean="0"/>
              <a:t>Rada vlády pro NNO – 03/2022</a:t>
            </a:r>
          </a:p>
          <a:p>
            <a:pPr>
              <a:buFontTx/>
              <a:buChar char="-"/>
            </a:pPr>
            <a:r>
              <a:rPr lang="cs-CZ" sz="2400" dirty="0" smtClean="0"/>
              <a:t>Pracovní skupina k veřejným sbírkám při Ministerstvu vnitra – 04/2022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800" b="1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39" y="251523"/>
            <a:ext cx="6280151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902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899591"/>
            <a:ext cx="6172200" cy="858837"/>
          </a:xfrm>
        </p:spPr>
        <p:txBody>
          <a:bodyPr>
            <a:normAutofit fontScale="90000"/>
          </a:bodyPr>
          <a:lstStyle/>
          <a:p>
            <a:pPr algn="l"/>
            <a:r>
              <a:rPr lang="cs-CZ" sz="3200" b="1" dirty="0"/>
              <a:t>C) Zajištění a udržení vhodných podmínek pro existenci a činnost NNO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900" y="1979712"/>
            <a:ext cx="6172200" cy="63367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C00000"/>
                </a:solidFill>
              </a:rPr>
              <a:t>C. 2 Podpora rozvoje dobrovolnictví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rgbClr val="C00000"/>
                </a:solidFill>
              </a:rPr>
              <a:t>Opatření:</a:t>
            </a:r>
            <a:endParaRPr lang="cs-CZ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400" dirty="0" smtClean="0"/>
              <a:t>C.2.1 </a:t>
            </a:r>
            <a:r>
              <a:rPr lang="cs-CZ" sz="2400" dirty="0"/>
              <a:t>Na základě vyhodnocení realizovaného projektu k rozvoji dobrovolnictví zpracovat a předložit vládě ke schválení koncepční strategický materiál v oblasti rozvoje dobrovolnictví v </a:t>
            </a:r>
            <a:r>
              <a:rPr lang="cs-CZ" sz="2400" dirty="0" smtClean="0"/>
              <a:t>ČR. </a:t>
            </a:r>
            <a:r>
              <a:rPr lang="cs-CZ" sz="2400" b="1" dirty="0" smtClean="0"/>
              <a:t>(1.1.2023 </a:t>
            </a:r>
            <a:r>
              <a:rPr lang="cs-CZ" sz="2400" b="1" dirty="0"/>
              <a:t>- </a:t>
            </a:r>
            <a:r>
              <a:rPr lang="cs-CZ" sz="2400" b="1" dirty="0" smtClean="0"/>
              <a:t>31.12.2024)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C.2.3 </a:t>
            </a:r>
            <a:r>
              <a:rPr lang="cs-CZ" sz="2400" dirty="0"/>
              <a:t>Navýšit finanční alokaci dotačního programu MV s názvem Rozvoj dobrovolnické služby </a:t>
            </a:r>
            <a:r>
              <a:rPr lang="cs-CZ" sz="2400" dirty="0" smtClean="0"/>
              <a:t>o </a:t>
            </a:r>
            <a:r>
              <a:rPr lang="cs-CZ" sz="2400" dirty="0"/>
              <a:t>min 50 </a:t>
            </a:r>
            <a:r>
              <a:rPr lang="cs-CZ" sz="2400" dirty="0" smtClean="0"/>
              <a:t>%. </a:t>
            </a:r>
            <a:r>
              <a:rPr lang="cs-CZ" sz="2400" b="1" dirty="0" smtClean="0"/>
              <a:t>(1.6.2021 </a:t>
            </a:r>
            <a:r>
              <a:rPr lang="cs-CZ" sz="2400" b="1" dirty="0"/>
              <a:t>- </a:t>
            </a:r>
            <a:r>
              <a:rPr lang="cs-CZ" sz="2400" b="1" dirty="0" smtClean="0"/>
              <a:t>31.12.2024)</a:t>
            </a:r>
          </a:p>
          <a:p>
            <a:pPr marL="0" indent="0">
              <a:buNone/>
            </a:pPr>
            <a:r>
              <a:rPr lang="cs-CZ" sz="2400" dirty="0" smtClean="0"/>
              <a:t>C.2. 5 - Realizovat </a:t>
            </a:r>
            <a:r>
              <a:rPr lang="cs-CZ" sz="2400" dirty="0"/>
              <a:t>reprezentativní výběrové šetření dobrovolnictví v pravidelných </a:t>
            </a:r>
            <a:r>
              <a:rPr lang="cs-CZ" sz="2400" dirty="0" smtClean="0"/>
              <a:t>intervalech </a:t>
            </a:r>
            <a:r>
              <a:rPr lang="cs-CZ" sz="2400" b="1" dirty="0" smtClean="0"/>
              <a:t>(ČSÚ, první šetření 2023) </a:t>
            </a:r>
          </a:p>
          <a:p>
            <a:pPr>
              <a:buFontTx/>
              <a:buChar char="-"/>
            </a:pPr>
            <a:r>
              <a:rPr lang="cs-CZ" sz="2400" dirty="0" smtClean="0">
                <a:solidFill>
                  <a:srgbClr val="C00000"/>
                </a:solidFill>
              </a:rPr>
              <a:t>Předložit </a:t>
            </a:r>
            <a:r>
              <a:rPr lang="cs-CZ" sz="2400" dirty="0">
                <a:solidFill>
                  <a:srgbClr val="C00000"/>
                </a:solidFill>
              </a:rPr>
              <a:t>návrh otázek pro šetření dobrovolnické činnosti v </a:t>
            </a:r>
            <a:r>
              <a:rPr lang="cs-CZ" sz="2400" dirty="0" smtClean="0">
                <a:solidFill>
                  <a:srgbClr val="C00000"/>
                </a:solidFill>
              </a:rPr>
              <a:t>ČR  - 12/2022</a:t>
            </a:r>
            <a:endParaRPr lang="cs-CZ" sz="2400" dirty="0">
              <a:solidFill>
                <a:srgbClr val="C00000"/>
              </a:solidFill>
            </a:endParaRPr>
          </a:p>
          <a:p>
            <a:endParaRPr lang="cs-CZ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39" y="251523"/>
            <a:ext cx="6280151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135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899592"/>
            <a:ext cx="6254452" cy="1080120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/>
              <a:t>Zapojení NNO do </a:t>
            </a:r>
            <a:r>
              <a:rPr lang="cs-CZ" sz="3200" b="1" dirty="0" smtClean="0"/>
              <a:t>realizace </a:t>
            </a:r>
            <a:r>
              <a:rPr lang="cs-CZ" sz="3200" b="1" dirty="0"/>
              <a:t>Strategie </a:t>
            </a:r>
            <a:r>
              <a:rPr lang="cs-CZ" sz="3200" b="1" dirty="0" smtClean="0"/>
              <a:t>Oblast C)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900" y="1979712"/>
            <a:ext cx="6172200" cy="64807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500" b="1" dirty="0">
                <a:solidFill>
                  <a:srgbClr val="C00000"/>
                </a:solidFill>
              </a:rPr>
              <a:t>C. 3 Zefektivnění systému financování NNO z veřejných rozpočtů</a:t>
            </a:r>
          </a:p>
          <a:p>
            <a:pPr marL="0" indent="0">
              <a:buNone/>
            </a:pPr>
            <a:r>
              <a:rPr lang="cs-CZ" sz="2500" b="1" dirty="0" smtClean="0">
                <a:solidFill>
                  <a:srgbClr val="C00000"/>
                </a:solidFill>
              </a:rPr>
              <a:t>Opatření</a:t>
            </a:r>
            <a:r>
              <a:rPr lang="cs-CZ" sz="2500" b="1" dirty="0">
                <a:solidFill>
                  <a:srgbClr val="C00000"/>
                </a:solidFill>
              </a:rPr>
              <a:t>: </a:t>
            </a:r>
            <a:endParaRPr lang="cs-CZ" sz="2500" dirty="0" smtClean="0"/>
          </a:p>
          <a:p>
            <a:r>
              <a:rPr lang="cs-CZ" sz="2400" dirty="0" smtClean="0"/>
              <a:t>C.3.1  - Zpracovat </a:t>
            </a:r>
            <a:r>
              <a:rPr lang="cs-CZ" sz="2400" dirty="0"/>
              <a:t>analýzu administrativní zátěže v oblasti řízení o poskytnutí dotací v souvislosti s přijetím novely zákona o rozpočtových pravidlech, která uvedla proces poskytování dotací ze státního rozpočtu do souladu se správním </a:t>
            </a:r>
            <a:r>
              <a:rPr lang="cs-CZ" sz="2400" dirty="0" smtClean="0"/>
              <a:t>řádem </a:t>
            </a:r>
            <a:r>
              <a:rPr lang="cs-CZ" sz="2400" b="1" dirty="0" smtClean="0"/>
              <a:t>(2023).</a:t>
            </a:r>
            <a:endParaRPr lang="cs-CZ" sz="2400" b="1" dirty="0"/>
          </a:p>
          <a:p>
            <a:r>
              <a:rPr lang="cs-CZ" sz="2400" dirty="0"/>
              <a:t>C.3.6 </a:t>
            </a:r>
            <a:r>
              <a:rPr lang="cs-CZ" sz="2400" dirty="0" smtClean="0"/>
              <a:t>- Ustavení </a:t>
            </a:r>
            <a:r>
              <a:rPr lang="cs-CZ" sz="2400" dirty="0"/>
              <a:t>expertní skupiny, která by vyhodnotila možnosti případné systémové změny </a:t>
            </a:r>
            <a:r>
              <a:rPr lang="cs-CZ" sz="2400" dirty="0" smtClean="0"/>
              <a:t>financování </a:t>
            </a:r>
            <a:r>
              <a:rPr lang="cs-CZ" sz="2400" b="1" dirty="0" smtClean="0"/>
              <a:t>(samostatný bod VLF).</a:t>
            </a:r>
            <a:endParaRPr lang="cs-CZ" sz="2400" b="1" dirty="0"/>
          </a:p>
          <a:p>
            <a:r>
              <a:rPr lang="cs-CZ" sz="2400" dirty="0" smtClean="0"/>
              <a:t>C.3.7 - Iniciovat </a:t>
            </a:r>
            <a:r>
              <a:rPr lang="cs-CZ" sz="2400" dirty="0"/>
              <a:t>zavedení jednotného metodického prostředí pro poskytování dotací v oblasti sociálních služeb na národní a regionální </a:t>
            </a:r>
            <a:r>
              <a:rPr lang="cs-CZ" sz="2400" dirty="0" smtClean="0"/>
              <a:t>úrovni </a:t>
            </a:r>
            <a:r>
              <a:rPr lang="cs-CZ" sz="2400" b="1" dirty="0" smtClean="0"/>
              <a:t>(MPSV).</a:t>
            </a:r>
            <a:endParaRPr lang="cs-CZ" sz="2400" b="1" dirty="0"/>
          </a:p>
          <a:p>
            <a:endParaRPr lang="cs-CZ" sz="2400" dirty="0"/>
          </a:p>
          <a:p>
            <a:pPr marL="0" indent="0">
              <a:buNone/>
            </a:pPr>
            <a:endParaRPr lang="cs-CZ" sz="28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500" dirty="0" smtClean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39" y="251523"/>
            <a:ext cx="6280151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541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1362</TotalTime>
  <Words>907</Words>
  <Application>Microsoft Office PowerPoint</Application>
  <PresentationFormat>Předvádění na obrazovce (4:3)</PresentationFormat>
  <Paragraphs>123</Paragraphs>
  <Slides>12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systému Office</vt:lpstr>
      <vt:lpstr>Prezentace aplikace PowerPoint</vt:lpstr>
      <vt:lpstr>A) Zlepšení společenského klimatu pro činnost NNO</vt:lpstr>
      <vt:lpstr>A) Zlepšení společenského klimatu pro činnost NNO</vt:lpstr>
      <vt:lpstr>B) Podpora efektivního partnerství a spolupráce veřejné správy a neziskového sektoru</vt:lpstr>
      <vt:lpstr>B) Podpora efektivního partnerství a spolupráce veřejné správy a neziskového sektoru</vt:lpstr>
      <vt:lpstr>C) Zajištění a udržení vhodných podmínek pro existenci a činnost NNO</vt:lpstr>
      <vt:lpstr>C) Zajištění a udržení vhodných podmínek pro existenci a činnost NNO</vt:lpstr>
      <vt:lpstr>C) Zajištění a udržení vhodných podmínek pro existenci a činnost NNO</vt:lpstr>
      <vt:lpstr>Zapojení NNO do realizace Strategie Oblast C)</vt:lpstr>
      <vt:lpstr>C) Zajištění a udržení vhodných podmínek pro existenci a činnost NNO</vt:lpstr>
      <vt:lpstr>Opatření v oblasti poskytování dotací</vt:lpstr>
      <vt:lpstr>Prezentace aplikace PowerPoint</vt:lpstr>
    </vt:vector>
  </TitlesOfParts>
  <Company>UVCR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pro zpřístupnění rámcových informací o poskytnutých finančních prostředcích formou dotací nestátním neziskovým organizacím ze státního rozpočtu za předchozí kalendářní rok</dc:title>
  <dc:creator>Najmanová Karolína</dc:creator>
  <cp:lastModifiedBy>McGehee Alexandra</cp:lastModifiedBy>
  <cp:revision>106</cp:revision>
  <cp:lastPrinted>2022-01-17T06:37:45Z</cp:lastPrinted>
  <dcterms:created xsi:type="dcterms:W3CDTF">2020-01-13T11:02:15Z</dcterms:created>
  <dcterms:modified xsi:type="dcterms:W3CDTF">2022-01-28T10:15:24Z</dcterms:modified>
</cp:coreProperties>
</file>