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3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ff38f737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ff38f737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596b9fb4e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596b9fb4e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596b9fb4e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596b9fb4e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96b9fb4e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596b9fb4e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596b9fb4e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596b9fb4e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596b9fb4e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596b9fb4e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596b9fb4ec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596b9fb4ec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596b9fb4ec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596b9fb4ec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jmilerova@glopolis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ec.europa.eu/info/policies/justice-and-fundamental-rights/upholding-rule-law/rule-law/rule-law-mechanism/2022-rule-law-report_en" TargetMode="External"/><Relationship Id="rId7" Type="http://schemas.openxmlformats.org/officeDocument/2006/relationships/hyperlink" Target="https://ec.europa.eu/info/publications/2022-rule-law-report-targeted-stakeholder-consultation_e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c.europa.eu/commission/presscorner/detail/en/ip_22_4467" TargetMode="External"/><Relationship Id="rId5" Type="http://schemas.openxmlformats.org/officeDocument/2006/relationships/hyperlink" Target="https://ec.europa.eu/info/sites/default/files/12_1_193978_coun_chap_czechia_en.pdf" TargetMode="External"/><Relationship Id="rId4" Type="http://schemas.openxmlformats.org/officeDocument/2006/relationships/hyperlink" Target="https://ec.europa.eu/info/sites/default/files/13_1_193978_coun_chap_czechia_cs.pdf" TargetMode="Externa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jmilerova@glopoli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8" y="9639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/>
              <a:t>ZPRÁVA O PRÁVNÍM STÁTU V EVROPĚ 2022</a:t>
            </a: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endParaRPr sz="1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endParaRPr sz="1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4098"/>
              <a:buFont typeface="Arial"/>
              <a:buNone/>
            </a:pPr>
            <a:r>
              <a:rPr lang="cs" sz="2033" b="1"/>
              <a:t>Představení účelu, procesu vzniku a závěrů pro ČR</a:t>
            </a:r>
            <a:endParaRPr sz="2033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4098"/>
              <a:buFont typeface="Arial"/>
              <a:buNone/>
            </a:pPr>
            <a:r>
              <a:rPr lang="cs" sz="2033" b="1"/>
              <a:t>k diskusi na zasedání Výboru pro EU 26.9. 2022</a:t>
            </a:r>
            <a:endParaRPr sz="2033" b="1"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Jana Miléřová, Glopolis a koordinátorka sítě NeoN, </a:t>
            </a:r>
            <a:r>
              <a:rPr lang="c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jmilerova@glopolis.org</a:t>
            </a:r>
            <a:r>
              <a:rPr lang="c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8700" y="3949775"/>
            <a:ext cx="1590675" cy="69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288413" y="706425"/>
            <a:ext cx="8520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20" b="1" u="sng">
                <a:latin typeface="Calibri"/>
                <a:ea typeface="Calibri"/>
                <a:cs typeface="Calibri"/>
                <a:sym typeface="Calibri"/>
              </a:rPr>
              <a:t>Základní odkazy </a:t>
            </a:r>
            <a:endParaRPr sz="2020" b="1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501375"/>
            <a:ext cx="8520600" cy="24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Zpráva, její jednotlivé kapitoly a související materiály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Kapitola o stavu právního státu v Česku v</a:t>
            </a:r>
            <a:r>
              <a:rPr lang="cs" sz="2000" b="1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 </a:t>
            </a:r>
            <a:r>
              <a:rPr lang="cs" sz="20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češtině</a:t>
            </a:r>
            <a:r>
              <a:rPr lang="cs" sz="20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cs" sz="2000" b="1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 </a:t>
            </a:r>
            <a:r>
              <a:rPr lang="cs" sz="20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angličtině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Tisková zpráva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Evropské komise k uvedení 13.7. 2022.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Shrnutí výsledků veřejné konzultace a příspěvky do ní na</a:t>
            </a:r>
            <a:r>
              <a:rPr lang="cs" sz="2000" b="1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 této stránce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88700" y="3949775"/>
            <a:ext cx="1590675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9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288425" y="413900"/>
            <a:ext cx="8520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20" b="1" u="sng">
                <a:latin typeface="Calibri"/>
                <a:ea typeface="Calibri"/>
                <a:cs typeface="Calibri"/>
                <a:sym typeface="Calibri"/>
              </a:rPr>
              <a:t>EU Rule of Law mechanismus a účel zprávy</a:t>
            </a:r>
            <a:endParaRPr sz="2020" b="1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288425" y="957475"/>
            <a:ext cx="8520600" cy="39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Evropský mechanismus právního státu byl vytvořen na ochranu a podporu právního státu v EU a má podněcovat interinstitucionální spolupráci na úrovni EU i národní.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Zpráva vychází potřetí v řadě, jedním z nástrojů (European Semester, článek 7, Budget Conditionality Instrument, EU RoL ToolBox…).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Soustředí se na čtyři pilíře: justiční systém, protikorupční rámec, pluralita médií a další institucionální otázky týkající se kontroly a rovnováhy.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Letos poprvé obsahuje specifická doporučení pro každý členský stát.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“Stále se vyvíjející zpráva” - každý rok na základě podnětů a zpětné vazby upravují metodologii i obsah zprávy.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000"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925800"/>
            <a:ext cx="8520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000" b="1" i="1">
                <a:solidFill>
                  <a:srgbClr val="FF9900"/>
                </a:solidFill>
                <a:latin typeface="Calibri"/>
                <a:ea typeface="Calibri"/>
                <a:cs typeface="Calibri"/>
                <a:sym typeface="Calibri"/>
              </a:rPr>
              <a:t>Christa Schweng: “Hlavně v dnešní době je potřeba budovat kulturu právního státu napříč kontinentem, kde rostou populismus a anti-liberální snahy.”</a:t>
            </a:r>
            <a:endParaRPr sz="2000" b="1" i="1">
              <a:solidFill>
                <a:srgbClr val="FF99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603450"/>
            <a:ext cx="8520600" cy="31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Právní stát je</a:t>
            </a:r>
            <a:r>
              <a:rPr lang="cs" sz="2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společnou odpovědností 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nejen institucí EU a EK, ale i národních států a občanské společnosti.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Zpráva je </a:t>
            </a:r>
            <a:r>
              <a:rPr lang="cs" sz="2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preventivním nástrojem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má předcházet problémům monitoringem stavu v členských státech a podpořením sdílení a učení mezi státy.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 chce podpořit </a:t>
            </a:r>
            <a:r>
              <a:rPr lang="cs" sz="20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proces politického dialogu </a:t>
            </a: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na úrovni EP/EK/Rady, ale i národní - stimulovat debatu se všemi aktéry.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 chce zapojovat občanskou společnost do hodnocení zprávy, aby se vytvořila sdílená hodnota právního státu v Evropě, kdy se na tom mají podílet všichni aktéři.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403175" y="298175"/>
            <a:ext cx="8520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2000" b="1" u="sng">
                <a:latin typeface="Calibri"/>
                <a:ea typeface="Calibri"/>
                <a:cs typeface="Calibri"/>
                <a:sym typeface="Calibri"/>
              </a:rPr>
              <a:t>Hlavní sdělení:</a:t>
            </a:r>
            <a:endParaRPr sz="2000" b="1" u="sng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288413" y="255450"/>
            <a:ext cx="8520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20" b="1" u="sng">
                <a:latin typeface="Calibri"/>
                <a:ea typeface="Calibri"/>
                <a:cs typeface="Calibri"/>
                <a:sym typeface="Calibri"/>
              </a:rPr>
              <a:t>Metodologie - roční cyklus:</a:t>
            </a:r>
            <a:endParaRPr sz="2020" b="1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713725"/>
            <a:ext cx="8520600" cy="442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Zprávu zpracovává Evropská komise - DG Just, DG Home, DG Connect, DG BUDG, DG ECFIN a SG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Objektivní přístup - hodnotí vstupy od různých aktérů a v kontextu: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prostřednictvím dotazníku / veřejnou konzultací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příspěvky od aktérů - hlavně organizací občanské společnosti (se souhlasem je zveřejňují, aby byla zajištěna transparentnost)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souhrnný příspěvek od členských států (tj. sestavené na úrovni vlády)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virtuální country visits s členskými státy - v březnu-dubnu (500 schůzek se 700 partnery, vč. státními institucemi, asociacemi a horizontálními organizacemi na úrovni EU)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přípravy samotné zprávy, která ale představuje vlastní hodnocení zpracované Evropskou komisí.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Poprvé country recommendations - cílem je podpořit členské státy, aby podstoupily reformy a učily se navzájem od sebe.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250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20" b="1">
                <a:latin typeface="Calibri"/>
                <a:ea typeface="Calibri"/>
                <a:cs typeface="Calibri"/>
                <a:sym typeface="Calibri"/>
              </a:rPr>
              <a:t>Doporučení pro Českou republiku</a:t>
            </a:r>
            <a:endParaRPr sz="202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524975"/>
            <a:ext cx="8520600" cy="439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cs" sz="146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Kromě závazků, které Česko přijalo v rámci národního plánu pro oživení a odolnost a které se týkaly některých aspektů soudního systému a protikorupčního rámce se Česku doporučuje:</a:t>
            </a:r>
            <a:endParaRPr sz="146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1310" algn="just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60"/>
              <a:buFont typeface="Calibri"/>
              <a:buAutoNum type="arabicPeriod"/>
            </a:pP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pokročit v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reformě státního zastupitelství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zachovat původní cíl, kterým bylo zavést záruky pro odvolání nejvyššího státního zástupce a dalších hlavních státních zástupců, a to s ohledem na evropské normy týkající se nezávislosti a autonomie státního zastupitelství,  </a:t>
            </a:r>
            <a:endParaRPr sz="146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1310" algn="just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60"/>
              <a:buFont typeface="Calibri"/>
              <a:buAutoNum type="arabicPeriod"/>
            </a:pP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případů 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korupce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na vysoké úrovni přijmout opatření ke 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zkrácení délky řízení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cílem zajistit spolehlivé výsledky vyšetřování, stíhání a pravomocných rozsudků,  </a:t>
            </a:r>
            <a:endParaRPr sz="146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1310" algn="just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60"/>
              <a:buFont typeface="Calibri"/>
              <a:buAutoNum type="arabicPeriod"/>
            </a:pP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posílit rámec pro integritu poslanců Parlamentu a členů Senátu, zejména zajistit, aby pro obě komory parlamentu byly zavedeny 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kodexy profesní etiky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sz="146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1310" algn="just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60"/>
              <a:buFont typeface="Calibri"/>
              <a:buAutoNum type="arabicPeriod"/>
            </a:pP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dokončit revizi právních předpisů týkajících se majetkových přiznání a střetu zájmů, mimo jiné tím, že bude vyjasněna 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definice skutečného vlastnictví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pokročí se v dalších reformách týkajících se transparentnosti informací o vlastnictví sdělovacích prostředků, </a:t>
            </a:r>
            <a:endParaRPr sz="146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1310" algn="just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60"/>
              <a:buFont typeface="Calibri"/>
              <a:buAutoNum type="arabicPeriod"/>
            </a:pP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posílit pravidla a mechanismy pro posílení 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nezávislé správy veřejnoprávních sdělovacích prostředků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přihlédnutím k evropským normám pro veřejnoprávní sdělovací prostředky,  </a:t>
            </a:r>
            <a:endParaRPr sz="146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1310" algn="just" rtl="0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60"/>
              <a:buFont typeface="Calibri"/>
              <a:buAutoNum type="arabicPeriod"/>
            </a:pP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podniknout kroky ke zřízení </a:t>
            </a:r>
            <a:r>
              <a:rPr lang="cs" sz="146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národní instituce pro lidská práva</a:t>
            </a:r>
            <a:r>
              <a:rPr lang="cs" sz="146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 přihlédnutím k pařížským zásadám OSN. </a:t>
            </a:r>
            <a:endParaRPr sz="146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11700" y="7052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 u="sng">
                <a:latin typeface="Calibri"/>
                <a:ea typeface="Calibri"/>
                <a:cs typeface="Calibri"/>
                <a:sym typeface="Calibri"/>
              </a:rPr>
              <a:t>Další kroky ze strany EK:</a:t>
            </a:r>
            <a:endParaRPr sz="2000" b="1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1070750"/>
            <a:ext cx="8520600" cy="38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 chce nejlepší uplatnění zprávy - tedy jako základ pro dialog co nejrůznorodějších aktérů.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EESC - právě dnes probíhá výroční konference. 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Horizontal discussion - již byly v září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Country specific discussions - listopad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Prezentace v EP - říjen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Country specific exchanges - také další způsob, jak se zapojit do dialogu.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Pracovní skupina EESC na právní stát a základní práva (FRRL group) zpracovává vlastní synthesis report.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národní úrovni - V rámci svých kontaktů s národními parlamenty místopředsedkyně EK Věra Jourová diskutuje i oblast právního státu.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EK dále spolupracuje s FRA agenturou.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288413" y="657650"/>
            <a:ext cx="8520600" cy="7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020" b="1" u="sng">
                <a:latin typeface="Calibri"/>
                <a:ea typeface="Calibri"/>
                <a:cs typeface="Calibri"/>
                <a:sym typeface="Calibri"/>
              </a:rPr>
              <a:t>Body k diskusi na Výboru pro EU:</a:t>
            </a:r>
            <a:endParaRPr sz="2020" b="1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0"/>
          <p:cNvSpPr txBox="1">
            <a:spLocks noGrp="1"/>
          </p:cNvSpPr>
          <p:nvPr>
            <p:ph type="body" idx="1"/>
          </p:nvPr>
        </p:nvSpPr>
        <p:spPr>
          <a:xfrm>
            <a:off x="288425" y="1396250"/>
            <a:ext cx="8520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podpořit a stimulovat politický dialog na národní úrovni?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využívat zprávu pro dlouhodobé reformy, o které různí aktéři usilují?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Roční cyklus pro zprávu 2023 již byl zahájen - jak se lépe zapojit do tvorby, podpořit společné sdílení a zapojování NNO?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podpořit naplnění vybraných doporučení, resp. zapojování NNO do tvorby legislativy, která je ve zprávě doporučena?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lnSpc>
                <a:spcPct val="10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c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se zapojit do akcí/debat, které bude pořádat EK? Zvážit uspořádat vlastní debaty?</a:t>
            </a:r>
            <a:endParaRPr sz="2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7000" y="4253225"/>
            <a:ext cx="1590675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4">
            <a:alphaModFix amt="27000"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53350"/>
            <a:ext cx="9097424" cy="144803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1"/>
          <p:cNvSpPr txBox="1">
            <a:spLocks noGrp="1"/>
          </p:cNvSpPr>
          <p:nvPr>
            <p:ph type="ctrTitle"/>
          </p:nvPr>
        </p:nvSpPr>
        <p:spPr>
          <a:xfrm>
            <a:off x="311708" y="9639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b="1"/>
              <a:t>Děkuji za pozornost.</a:t>
            </a:r>
            <a:endParaRPr sz="20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endParaRPr sz="1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4705"/>
              <a:buFont typeface="Arial"/>
              <a:buNone/>
            </a:pPr>
            <a:endParaRPr sz="1700"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54098"/>
              <a:buFont typeface="Arial"/>
              <a:buNone/>
            </a:pPr>
            <a:endParaRPr sz="2033" b="1"/>
          </a:p>
        </p:txBody>
      </p:sp>
      <p:sp>
        <p:nvSpPr>
          <p:cNvPr id="116" name="Google Shape;116;p2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Jana Miléřová, Glopolis a koordinátorka sítě NeoN, </a:t>
            </a:r>
            <a:r>
              <a:rPr lang="cs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jmilerova@glopolis.org</a:t>
            </a:r>
            <a:r>
              <a:rPr lang="c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8700" y="3949775"/>
            <a:ext cx="1590675" cy="69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Office PowerPoint</Application>
  <PresentationFormat>Předvádění na obrazovce (16:9)</PresentationFormat>
  <Paragraphs>71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Simple Light</vt:lpstr>
      <vt:lpstr>    ZPRÁVA O PRÁVNÍM STÁTU V EVROPĚ 2022   Představení účelu, procesu vzniku a závěrů pro ČR k diskusi na zasedání Výboru pro EU 26.9. 2022</vt:lpstr>
      <vt:lpstr>Základní odkazy </vt:lpstr>
      <vt:lpstr>EU Rule of Law mechanismus a účel zprávy</vt:lpstr>
      <vt:lpstr>Christa Schweng: “Hlavně v dnešní době je potřeba budovat kulturu právního státu napříč kontinentem, kde rostou populismus a anti-liberální snahy.”</vt:lpstr>
      <vt:lpstr>Metodologie - roční cyklus:</vt:lpstr>
      <vt:lpstr>Doporučení pro Českou republiku</vt:lpstr>
      <vt:lpstr>Další kroky ze strany EK:</vt:lpstr>
      <vt:lpstr>Body k diskusi na Výboru pro EU:</vt:lpstr>
      <vt:lpstr>    Děkuji za pozornost.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ZPRÁVA O PRÁVNÍM STÁTU V EVROPĚ 2022   Představení účelu, procesu vzniku a závěrů pro ČR k diskusi na zasedání Výboru pro EU 26.9. 2022</dc:title>
  <dc:creator>Nguyen Thuy</dc:creator>
  <cp:lastModifiedBy>Nguyen Dieu</cp:lastModifiedBy>
  <cp:revision>1</cp:revision>
  <dcterms:modified xsi:type="dcterms:W3CDTF">2022-10-04T11:29:05Z</dcterms:modified>
</cp:coreProperties>
</file>