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65" r:id="rId5"/>
    <p:sldId id="260" r:id="rId6"/>
    <p:sldId id="264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74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0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0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68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14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95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5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6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77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934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A428AA-761B-4444-99C3-5B5E8EB5573B}" type="datetimeFigureOut">
              <a:rPr lang="cs-CZ" smtClean="0"/>
              <a:t>17.01.2022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2EF764C-E721-4E4F-98FF-363FA86BEC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09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 smtClean="0"/>
              <a:t>Výbor pro Evropskou Unii Rady vlády pro nestátní neziskové organizace</a:t>
            </a: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18. ledna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560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4400" dirty="0"/>
              <a:t>Statut </a:t>
            </a:r>
            <a:r>
              <a:rPr lang="cs-CZ" sz="4400" dirty="0" smtClean="0"/>
              <a:t>Rady </a:t>
            </a:r>
            <a:r>
              <a:rPr lang="cs-CZ" sz="4400" dirty="0"/>
              <a:t>vlády pro nestátní neziskové organizace </a:t>
            </a:r>
            <a:r>
              <a:rPr lang="cs-CZ" sz="4400" dirty="0" smtClean="0"/>
              <a:t>(RVNNO)</a:t>
            </a:r>
            <a:endParaRPr lang="cs-CZ" sz="4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400" dirty="0"/>
              <a:t>Jednací řád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4400" dirty="0" smtClean="0"/>
              <a:t>Statut Výboru pro EU RVNNO</a:t>
            </a:r>
          </a:p>
        </p:txBody>
      </p:sp>
    </p:spTree>
    <p:extLst>
      <p:ext uri="{BB962C8B-B14F-4D97-AF65-F5344CB8AC3E}">
        <p14:creationId xmlns:p14="http://schemas.microsoft.com/office/powerpoint/2010/main" val="11654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Statut Výboru pro EU (VEU)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700" dirty="0" smtClean="0"/>
              <a:t>VEU je stálým pracovním orgánem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700" dirty="0"/>
              <a:t>P</a:t>
            </a:r>
            <a:r>
              <a:rPr lang="cs-CZ" sz="2700" dirty="0" smtClean="0"/>
              <a:t>ředseda RVNNO na návrh RVNNO rozhoduje o složení VEU včetně předsedy a místopředsedy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700" dirty="0" smtClean="0"/>
              <a:t>VEU se skládá z předsedy, místopředsedy a dalších členů</a:t>
            </a:r>
          </a:p>
          <a:p>
            <a:r>
              <a:rPr lang="cs-CZ" sz="2700" b="1" u="sng" dirty="0" smtClean="0"/>
              <a:t>Předseda VEU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700" dirty="0" smtClean="0"/>
              <a:t>Je členem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700" dirty="0"/>
              <a:t>O</a:t>
            </a:r>
            <a:r>
              <a:rPr lang="cs-CZ" sz="2700" dirty="0" smtClean="0"/>
              <a:t>dpovídá za činnost VEU předsedovi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700" dirty="0"/>
              <a:t>S</a:t>
            </a:r>
            <a:r>
              <a:rPr lang="cs-CZ" sz="2700" dirty="0" smtClean="0"/>
              <a:t>volává a řídí schůze VEU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700" dirty="0"/>
              <a:t>P</a:t>
            </a:r>
            <a:r>
              <a:rPr lang="cs-CZ" sz="2700" dirty="0" smtClean="0"/>
              <a:t>ředkládá RVNNO návrhy a doporučení přijaté VEU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1309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Statut Výboru pro EU (VEU)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sz="2700" b="1" u="sng" dirty="0" smtClean="0"/>
              <a:t>Místopředseda</a:t>
            </a:r>
          </a:p>
          <a:p>
            <a:endParaRPr lang="cs-CZ" dirty="0"/>
          </a:p>
          <a:p>
            <a:r>
              <a:rPr lang="cs-CZ" sz="2700" dirty="0" smtClean="0"/>
              <a:t>- </a:t>
            </a:r>
            <a:r>
              <a:rPr lang="cs-CZ" sz="2700" dirty="0"/>
              <a:t>v nepřítomnosti předsedy </a:t>
            </a:r>
            <a:r>
              <a:rPr lang="cs-CZ" sz="2700" dirty="0" smtClean="0"/>
              <a:t>svolává jednání VEU</a:t>
            </a:r>
            <a:endParaRPr lang="cs-CZ" sz="2700" dirty="0"/>
          </a:p>
          <a:p>
            <a:r>
              <a:rPr lang="cs-CZ" sz="2700" dirty="0"/>
              <a:t>- v nepřítomnosti předsedy řídí </a:t>
            </a:r>
            <a:r>
              <a:rPr lang="cs-CZ" sz="2700" dirty="0" smtClean="0"/>
              <a:t>jednání VEU</a:t>
            </a:r>
            <a:endParaRPr lang="cs-CZ" sz="2700" dirty="0"/>
          </a:p>
          <a:p>
            <a:r>
              <a:rPr lang="cs-CZ" sz="2700" dirty="0"/>
              <a:t>- v nepřítomnosti předsedy podepisuje zápis z jednání VEU</a:t>
            </a:r>
          </a:p>
        </p:txBody>
      </p:sp>
    </p:spTree>
    <p:extLst>
      <p:ext uri="{BB962C8B-B14F-4D97-AF65-F5344CB8AC3E}">
        <p14:creationId xmlns:p14="http://schemas.microsoft.com/office/powerpoint/2010/main" val="143561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Výboru pro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u="sng" dirty="0" smtClean="0"/>
              <a:t>Článek 5 Jednacího řádu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Schůze svolává a řídí předseda VEU nebo místopředseda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Termín schůze určuje a program stanoví předseda VEU ve spolupráci se sekretariátem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Jednání se konají dle potřeby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Povinná účast členů VEU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Zápis z jednání VEU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0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Výboru pro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b="1" u="sng" dirty="0"/>
              <a:t>Působnost VEU </a:t>
            </a:r>
            <a:r>
              <a:rPr lang="cs-CZ" sz="2800" b="1" u="sng" dirty="0" smtClean="0"/>
              <a:t>dle článku </a:t>
            </a:r>
            <a:r>
              <a:rPr lang="cs-CZ" sz="2800" b="1" u="sng" dirty="0"/>
              <a:t>7</a:t>
            </a:r>
            <a:r>
              <a:rPr lang="cs-CZ" sz="2800" b="1" u="sng" dirty="0" smtClean="0"/>
              <a:t> Statutu RVNNO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Sleduje a analyzuje informace o postavení NNO v rámci EU, o zapojení ČR do EU s ohledem na NNO a o finančních zdrojích s tím souvisejících;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Spolupracuje s ministerstvy a jinými správními úřady, odpovědnými za implementaci finančních zdrojů EU v ČR, a zpracovává návrhy na opatření k začlenění NNO do využívání těchto finančních zdrojů;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Informuje RVNNO o své činnosti a předkládá jí návrhy na opatření</a:t>
            </a:r>
            <a:r>
              <a:rPr lang="cs-CZ" sz="3000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Spolupracuje s mezinárodními NNO, které mají vztah k EU (čl. 2 </a:t>
            </a:r>
            <a:r>
              <a:rPr lang="cs-CZ" sz="3000" dirty="0" smtClean="0"/>
              <a:t>statut </a:t>
            </a:r>
            <a:r>
              <a:rPr lang="cs-CZ" sz="3000" dirty="0"/>
              <a:t>VEU</a:t>
            </a:r>
            <a:r>
              <a:rPr lang="cs-CZ" sz="3000" dirty="0" smtClean="0"/>
              <a:t>).</a:t>
            </a:r>
            <a:endParaRPr lang="cs-CZ" sz="3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36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Výboru za poslední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700" b="1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Překážky limitující NNO v přístupu k prostředkům ESIF z pohledu jejich zástupců v monitorovacích </a:t>
            </a:r>
            <a:r>
              <a:rPr lang="cs-CZ" sz="3000" dirty="0" smtClean="0"/>
              <a:t>výborech</a:t>
            </a:r>
            <a:endParaRPr lang="cs-CZ" sz="2700" b="1" dirty="0" smtClean="0"/>
          </a:p>
          <a:p>
            <a:pPr marL="0" indent="0">
              <a:buNone/>
            </a:pPr>
            <a:r>
              <a:rPr lang="cs-CZ" sz="2700" b="1" dirty="0" smtClean="0"/>
              <a:t>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Připomínkování návrhu textu OPZ+ 2021-2027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Připomínkování strategie sociálního začleňování 2021-2030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Nominace členů za NNO do přípravných výborů jednotlivých operačních programů v rámci ESIF 2021+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Usnesení ve věci spolufinancování a ex-ante platby v ESIF 2021+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Usnesení na podporu smluv o dlouhodobé spolupráci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72224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Výboru za poslední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700" b="1" dirty="0"/>
              <a:t>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Monitoring dění týkajícího se unijní legislativy pro nové období ESIF 2021+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Připomínkové řízení týkající se pravidel spolufinancování a metodiky finančních toků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Připomínkování dokumentu Návrh rozdělení alokace pro ČR v programovém období 2021-2027 mezi operační programy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Nominační proces o kandidátech z řad NNO do EHSV</a:t>
            </a:r>
          </a:p>
        </p:txBody>
      </p:sp>
    </p:spTree>
    <p:extLst>
      <p:ext uri="{BB962C8B-B14F-4D97-AF65-F5344CB8AC3E}">
        <p14:creationId xmlns:p14="http://schemas.microsoft.com/office/powerpoint/2010/main" val="26506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Priority Výboru pro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000" dirty="0"/>
              <a:t>Nové programové období operačních programů EU </a:t>
            </a:r>
            <a:r>
              <a:rPr lang="cs-CZ" sz="3000" dirty="0" smtClean="0"/>
              <a:t>fondů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Dohoda </a:t>
            </a:r>
            <a:r>
              <a:rPr lang="cs-CZ" sz="3000" dirty="0"/>
              <a:t>o </a:t>
            </a:r>
            <a:r>
              <a:rPr lang="cs-CZ" sz="3000" dirty="0" smtClean="0"/>
              <a:t>partnerství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Národní </a:t>
            </a:r>
            <a:r>
              <a:rPr lang="cs-CZ" sz="3000" dirty="0"/>
              <a:t>plán </a:t>
            </a:r>
            <a:r>
              <a:rPr lang="cs-CZ" sz="3000" dirty="0" smtClean="0"/>
              <a:t>obnovy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Národní </a:t>
            </a:r>
            <a:r>
              <a:rPr lang="cs-CZ" sz="3000" dirty="0"/>
              <a:t>program </a:t>
            </a:r>
            <a:r>
              <a:rPr lang="cs-CZ" sz="3000" dirty="0" smtClean="0"/>
              <a:t>reforem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000" dirty="0" smtClean="0"/>
              <a:t>Předsednictví </a:t>
            </a:r>
            <a:r>
              <a:rPr lang="cs-CZ" sz="3000" dirty="0"/>
              <a:t>ČR v EU</a:t>
            </a:r>
          </a:p>
        </p:txBody>
      </p:sp>
    </p:spTree>
    <p:extLst>
      <p:ext uri="{BB962C8B-B14F-4D97-AF65-F5344CB8AC3E}">
        <p14:creationId xmlns:p14="http://schemas.microsoft.com/office/powerpoint/2010/main" val="32247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Metropole</Template>
  <TotalTime>128</TotalTime>
  <Words>406</Words>
  <Application>Microsoft Office PowerPoint</Application>
  <PresentationFormat>Širokoúhlá obrazovka</PresentationFormat>
  <Paragraphs>56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 Light</vt:lpstr>
      <vt:lpstr>Metropolitní</vt:lpstr>
      <vt:lpstr>Výbor pro Evropskou Unii Rady vlády pro nestátní neziskové organizace</vt:lpstr>
      <vt:lpstr>Dokumenty</vt:lpstr>
      <vt:lpstr>Statut Výboru pro EU (VEU)</vt:lpstr>
      <vt:lpstr>Statut Výboru pro EU (VEU)</vt:lpstr>
      <vt:lpstr>Jednání Výboru pro EU</vt:lpstr>
      <vt:lpstr>Jednání Výboru pro EU</vt:lpstr>
      <vt:lpstr>Činnost Výboru za poslední období</vt:lpstr>
      <vt:lpstr>Činnost Výboru za poslední období</vt:lpstr>
      <vt:lpstr>Priority Výboru pro EU 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Nguyen Dieu</dc:creator>
  <cp:lastModifiedBy>Nguyen Dieu</cp:lastModifiedBy>
  <cp:revision>17</cp:revision>
  <dcterms:created xsi:type="dcterms:W3CDTF">2022-01-03T09:19:33Z</dcterms:created>
  <dcterms:modified xsi:type="dcterms:W3CDTF">2022-01-17T13:23:45Z</dcterms:modified>
</cp:coreProperties>
</file>