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1" r:id="rId2"/>
    <p:sldId id="272" r:id="rId3"/>
    <p:sldId id="282" r:id="rId4"/>
    <p:sldId id="273" r:id="rId5"/>
    <p:sldId id="274" r:id="rId6"/>
    <p:sldId id="283" r:id="rId7"/>
    <p:sldId id="275" r:id="rId8"/>
    <p:sldId id="277" r:id="rId9"/>
    <p:sldId id="290" r:id="rId10"/>
    <p:sldId id="291" r:id="rId11"/>
    <p:sldId id="292" r:id="rId12"/>
    <p:sldId id="294" r:id="rId13"/>
    <p:sldId id="295" r:id="rId14"/>
    <p:sldId id="293" r:id="rId15"/>
    <p:sldId id="296" r:id="rId16"/>
    <p:sldId id="285" r:id="rId17"/>
    <p:sldId id="286" r:id="rId18"/>
    <p:sldId id="287" r:id="rId19"/>
    <p:sldId id="288" r:id="rId20"/>
    <p:sldId id="289" r:id="rId21"/>
    <p:sldId id="280" r:id="rId22"/>
    <p:sldId id="276" r:id="rId23"/>
    <p:sldId id="281" r:id="rId2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 autoAdjust="0"/>
    <p:restoredTop sz="94682" autoAdjust="0"/>
  </p:normalViewPr>
  <p:slideViewPr>
    <p:cSldViewPr>
      <p:cViewPr>
        <p:scale>
          <a:sx n="90" d="100"/>
          <a:sy n="90" d="100"/>
        </p:scale>
        <p:origin x="-13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/>
              <a:t>Následné kontroly v roce </a:t>
            </a:r>
            <a:r>
              <a:rPr lang="cs-CZ" dirty="0">
                <a:solidFill>
                  <a:srgbClr val="FF0000"/>
                </a:solidFill>
              </a:rPr>
              <a:t>2015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Následné kontroly v roce 2015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BEZ ZJIŠTĚNÍ</c:v>
                </c:pt>
                <c:pt idx="1">
                  <c:v>podnět FÚ</c:v>
                </c:pt>
                <c:pt idx="2">
                  <c:v>podnět OIP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17</c:v>
                </c:pt>
                <c:pt idx="1">
                  <c:v>11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/>
              <a:t>Následné kontroly v roce </a:t>
            </a:r>
            <a:r>
              <a:rPr lang="cs-CZ" dirty="0" smtClean="0">
                <a:solidFill>
                  <a:srgbClr val="FF0000"/>
                </a:solidFill>
              </a:rPr>
              <a:t>2016</a:t>
            </a:r>
            <a:endParaRPr lang="cs-CZ" dirty="0">
              <a:solidFill>
                <a:srgbClr val="FF0000"/>
              </a:solidFill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Následné kontroly v roce 2015</c:v>
                </c:pt>
              </c:strCache>
            </c:strRef>
          </c:tx>
          <c:cat>
            <c:strRef>
              <c:f>List1!$A$2:$A$4</c:f>
              <c:strCache>
                <c:ptCount val="3"/>
                <c:pt idx="0">
                  <c:v>BEZ ZJIŠTĚNÍ</c:v>
                </c:pt>
                <c:pt idx="1">
                  <c:v>podnět FÚ</c:v>
                </c:pt>
                <c:pt idx="2">
                  <c:v>podnět OIP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21</c:v>
                </c:pt>
                <c:pt idx="1">
                  <c:v>6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B9E5E-0641-4151-A99D-2F748BFB4F59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CF429-004C-47E8-8094-35DA77805B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081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CC390-2183-46F4-BA15-BC120E95D338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5F084-01DA-4CAA-90BB-EE71E7591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118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5F084-01DA-4CAA-90BB-EE71E7591E1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55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85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16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61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27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513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90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40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91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13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19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33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CC1BE-4BA7-47D0-BB3D-8361E5B23CCC}" type="datetimeFigureOut">
              <a:rPr lang="cs-CZ" smtClean="0"/>
              <a:t>3.8.2016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25887-97EC-4A2A-93B8-3393418D85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63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z/url?sa=i&amp;rct=j&amp;q=&amp;esrc=s&amp;source=images&amp;cd=&amp;cad=rja&amp;uact=8&amp;ved=0ahUKEwjB-vKywKTOAhVIlxQKHSV3CRwQjRwIBw&amp;url=http://silvie-and-her-life.blog.cz/1503&amp;bvm=bv.128617741,d.d24&amp;psig=AFQjCNHDXKIMJcP60EF4eEqc3f0b58DCrA&amp;ust=147028807631647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z/url?sa=i&amp;rct=j&amp;q=&amp;esrc=s&amp;source=images&amp;cd=&amp;cad=rja&amp;uact=8&amp;ved=0ahUKEwjI9bqQwqTOAhXBtBQKHdDTDuEQjRwIBw&amp;url=http://inzerce-pujcek-katalog.eu/inzerce-pujcek/zobrazit-inzerat/3635/express-pujcka-od-nebankovni-spolecnosti/plzen/nebankovni-pujcky/&amp;bvm=bv.128617741,d.d24&amp;psig=AFQjCNHDXKIMJcP60EF4eEqc3f0b58DCrA&amp;ust=147028807631647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2880320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+mn-lt"/>
                <a:cs typeface="Arial" panose="020B0604020202020204" pitchFamily="34" charset="0"/>
              </a:rPr>
              <a:t>PROVÁDĚNÉ KONTROLY PLNĚNÍ PODMÍNEK ROZHODNUTÍ</a:t>
            </a:r>
            <a:endParaRPr lang="cs-CZ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37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ZMĚNY V OBLASTI OSOBNÍCH NÁKLADŮ </a:t>
            </a:r>
            <a:br>
              <a:rPr lang="cs-CZ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platné pro rok 2017</a:t>
            </a:r>
            <a:endParaRPr lang="cs-CZ" sz="16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b="1" dirty="0" smtClean="0"/>
              <a:t>roční</a:t>
            </a:r>
            <a:r>
              <a:rPr lang="cs-CZ" sz="2800" dirty="0" smtClean="0"/>
              <a:t> </a:t>
            </a:r>
            <a:r>
              <a:rPr lang="cs-CZ" sz="2800" dirty="0"/>
              <a:t>průměr</a:t>
            </a:r>
          </a:p>
          <a:p>
            <a:pPr>
              <a:buFontTx/>
              <a:buChar char="-"/>
            </a:pPr>
            <a:r>
              <a:rPr lang="cs-CZ" sz="2800" dirty="0" smtClean="0"/>
              <a:t>poměrné krácení dle </a:t>
            </a:r>
            <a:r>
              <a:rPr lang="cs-CZ" sz="2800" b="1" dirty="0" smtClean="0"/>
              <a:t>počtu neodpracovaných </a:t>
            </a:r>
            <a:r>
              <a:rPr lang="cs-CZ" sz="2800" b="1" dirty="0"/>
              <a:t>měsíců</a:t>
            </a:r>
          </a:p>
          <a:p>
            <a:pPr>
              <a:buFontTx/>
              <a:buChar char="-"/>
            </a:pPr>
            <a:r>
              <a:rPr lang="cs-CZ" sz="2800" dirty="0" smtClean="0"/>
              <a:t>poměrné krácení při </a:t>
            </a:r>
            <a:r>
              <a:rPr lang="cs-CZ" sz="2800" b="1" dirty="0" smtClean="0"/>
              <a:t>nižším </a:t>
            </a:r>
            <a:r>
              <a:rPr lang="cs-CZ" sz="2800" b="1" dirty="0"/>
              <a:t>úvazku</a:t>
            </a:r>
          </a:p>
          <a:p>
            <a:pPr>
              <a:buFontTx/>
              <a:buChar char="-"/>
            </a:pPr>
            <a:r>
              <a:rPr lang="cs-CZ" sz="2800" dirty="0"/>
              <a:t>maximální možná třída je </a:t>
            </a:r>
            <a:r>
              <a:rPr lang="cs-CZ" sz="2800" b="1" dirty="0" smtClean="0"/>
              <a:t>13</a:t>
            </a:r>
          </a:p>
          <a:p>
            <a:pPr>
              <a:buFontTx/>
              <a:buChar char="-"/>
            </a:pPr>
            <a:r>
              <a:rPr lang="cs-CZ" sz="2800" b="1" dirty="0" smtClean="0"/>
              <a:t>vždy 1. platový stupeň </a:t>
            </a:r>
            <a:r>
              <a:rPr lang="cs-CZ" sz="2800" dirty="0" smtClean="0"/>
              <a:t>(první řádek přílohy č. 2 NV)</a:t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53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3405" y="2069976"/>
            <a:ext cx="8229600" cy="1143000"/>
          </a:xfrm>
        </p:spPr>
        <p:txBody>
          <a:bodyPr>
            <a:no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příloha č. 2 nařízení 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vlády č. 564/2006 Sb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. </a:t>
            </a:r>
            <a:endParaRPr lang="cs-CZ" sz="2000" b="1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159"/>
          <a:stretch/>
        </p:blipFill>
        <p:spPr>
          <a:xfrm>
            <a:off x="127933" y="3501008"/>
            <a:ext cx="8864964" cy="9921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10002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PŘÍKLAD</a:t>
            </a:r>
            <a:endParaRPr lang="cs-CZ" sz="1200" b="1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19944" y="278931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sz="2800" dirty="0"/>
              <a:t>z</a:t>
            </a:r>
            <a:r>
              <a:rPr lang="cs-CZ" sz="2800" dirty="0" smtClean="0"/>
              <a:t>aměstnanec – </a:t>
            </a:r>
            <a:r>
              <a:rPr lang="cs-CZ" sz="2800" dirty="0" smtClean="0"/>
              <a:t>0,5 úvazku (pracovní smlouva)</a:t>
            </a:r>
          </a:p>
          <a:p>
            <a:pPr>
              <a:buFontTx/>
              <a:buChar char="-"/>
            </a:pPr>
            <a:r>
              <a:rPr lang="cs-CZ" sz="2800" dirty="0"/>
              <a:t>d</a:t>
            </a:r>
            <a:r>
              <a:rPr lang="cs-CZ" sz="2800" dirty="0" smtClean="0"/>
              <a:t>le pracovní činnosti zařazen </a:t>
            </a:r>
            <a:r>
              <a:rPr lang="cs-CZ" sz="2800" dirty="0" smtClean="0"/>
              <a:t>do 9. platové třídy,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3 </a:t>
            </a:r>
            <a:r>
              <a:rPr lang="cs-CZ" sz="2800" dirty="0" smtClean="0"/>
              <a:t>roky praxe</a:t>
            </a:r>
          </a:p>
          <a:p>
            <a:pPr>
              <a:buFontTx/>
              <a:buChar char="-"/>
            </a:pPr>
            <a:r>
              <a:rPr lang="cs-CZ" sz="2800" dirty="0" smtClean="0"/>
              <a:t>zaměstnán po celý rok </a:t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1028" name="Picture 4" descr="http://www.coleman.cz/ImgGalery/Img6/Clanky/aotazk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869160"/>
            <a:ext cx="941653" cy="11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3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VÝSLEDEK</a:t>
            </a:r>
            <a:endParaRPr lang="cs-CZ" sz="1200" b="1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638275" y="242088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cs-CZ" sz="2400" dirty="0" smtClean="0"/>
              <a:t>1. platový stupeň, 9. platová třída</a:t>
            </a:r>
          </a:p>
          <a:p>
            <a:pPr>
              <a:buFontTx/>
              <a:buChar char="-"/>
            </a:pPr>
            <a:r>
              <a:rPr lang="cs-CZ" sz="2400" dirty="0" smtClean="0"/>
              <a:t>poměrné krácení o 50 %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do průměrné výše za měsíc 27.680 Kč (maximální výše prostředků z dotace činí 332.160 Kč/rok – krácení za poloviční úvazek)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 marL="0" indent="0" algn="ctr">
              <a:buNone/>
            </a:pP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=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 možno čerpat z dotace do průměrné výše 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13.840 Kč za měsíc 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cs-CZ" sz="2400" b="1" dirty="0" smtClean="0">
                <a:solidFill>
                  <a:schemeClr val="accent6">
                    <a:lumMod val="50000"/>
                  </a:schemeClr>
                </a:solidFill>
              </a:rPr>
              <a:t>166.080 Kč/rok</a:t>
            </a:r>
            <a:r>
              <a:rPr lang="cs-CZ" sz="24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pPr marL="0" indent="0" algn="ctr"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částka zahrnuje veškeré příplatky, mimořádné odměny apod.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2050" name="Picture 2" descr="http://inzerce-pujcek-katalog.eu/wp-content/uploads/awpcp/images/panacek_yes_zatrzitko-300x239-a6797b2a-larg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420888"/>
            <a:ext cx="1115633" cy="88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98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ZMĚNY V OBLASTI OSOBNÍCH NÁKLADŮ </a:t>
            </a:r>
            <a:br>
              <a:rPr lang="cs-CZ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platné pro rok 2017</a:t>
            </a:r>
            <a:endParaRPr lang="cs-CZ" sz="16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b="1" dirty="0" smtClean="0"/>
              <a:t>část odměn z dohod konaných mimo pracovní poměr (DPČ, DPP)</a:t>
            </a:r>
            <a:r>
              <a:rPr lang="cs-CZ" sz="2800" dirty="0" smtClean="0"/>
              <a:t>, vč. zákonných náhrad</a:t>
            </a:r>
          </a:p>
          <a:p>
            <a:pPr>
              <a:buFontTx/>
              <a:buChar char="-"/>
            </a:pPr>
            <a:r>
              <a:rPr lang="cs-CZ" sz="2800" b="1" dirty="0" smtClean="0"/>
              <a:t>přepočet na hodinové odměny </a:t>
            </a:r>
            <a:r>
              <a:rPr lang="cs-CZ" sz="2800" dirty="0" smtClean="0"/>
              <a:t>dle pravidla pro mzdy/platy dle nařízení vlády</a:t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4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ZMĚNY V ROZPOČTU PROJEKTU</a:t>
            </a:r>
            <a:br>
              <a:rPr lang="cs-CZ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platné pro rok 2017</a:t>
            </a:r>
            <a:endParaRPr lang="cs-CZ" sz="16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z="2800" b="1" dirty="0" smtClean="0"/>
              <a:t>nová struktura projektu</a:t>
            </a:r>
            <a:r>
              <a:rPr lang="cs-CZ" sz="1800" dirty="0" smtClean="0"/>
              <a:t> (viz informace z úvodu semináře)</a:t>
            </a:r>
          </a:p>
          <a:p>
            <a:pPr>
              <a:buFontTx/>
              <a:buChar char="-"/>
            </a:pPr>
            <a:r>
              <a:rPr lang="cs-CZ" sz="2800" b="1" dirty="0" smtClean="0"/>
              <a:t>nutno dodržet sloupec Rozpočtu dotace </a:t>
            </a:r>
            <a:r>
              <a:rPr lang="cs-CZ" sz="2800" b="1" dirty="0" smtClean="0">
                <a:solidFill>
                  <a:srgbClr val="FF0000"/>
                </a:solidFill>
              </a:rPr>
              <a:t>včetně specifikace jednotlivých položek</a:t>
            </a:r>
          </a:p>
          <a:p>
            <a:pPr>
              <a:buFontTx/>
              <a:buChar char="-"/>
            </a:pPr>
            <a:r>
              <a:rPr lang="cs-CZ" sz="2800" b="1" dirty="0" smtClean="0"/>
              <a:t>možné navýšení </a:t>
            </a:r>
            <a:r>
              <a:rPr lang="cs-CZ" sz="2800" b="1" u="sng" dirty="0" smtClean="0">
                <a:solidFill>
                  <a:srgbClr val="FF0000"/>
                </a:solidFill>
              </a:rPr>
              <a:t>jednotlivých položek </a:t>
            </a:r>
            <a:r>
              <a:rPr lang="cs-CZ" sz="2800" b="1" dirty="0"/>
              <a:t> </a:t>
            </a:r>
            <a:r>
              <a:rPr lang="cs-CZ" sz="2800" b="1" dirty="0" smtClean="0"/>
              <a:t>až o 20 % </a:t>
            </a:r>
            <a:r>
              <a:rPr lang="cs-CZ" sz="2800" dirty="0" smtClean="0"/>
              <a:t>(dříve skupiny položek)</a:t>
            </a:r>
          </a:p>
          <a:p>
            <a:pPr>
              <a:buFontTx/>
              <a:buChar char="-"/>
            </a:pPr>
            <a:r>
              <a:rPr lang="cs-CZ" sz="2800" b="1" dirty="0" smtClean="0"/>
              <a:t>výjimka</a:t>
            </a:r>
            <a:r>
              <a:rPr lang="cs-CZ" sz="2800" dirty="0" smtClean="0"/>
              <a:t> pro </a:t>
            </a:r>
            <a:r>
              <a:rPr lang="cs-CZ" sz="2800" b="1" dirty="0" smtClean="0"/>
              <a:t>skupinu položek </a:t>
            </a:r>
            <a:r>
              <a:rPr lang="cs-CZ" sz="2400" b="1" dirty="0" smtClean="0"/>
              <a:t>OSOBNÍ NÁKLADY CELKEM</a:t>
            </a:r>
          </a:p>
          <a:p>
            <a:pPr>
              <a:buFontTx/>
              <a:buChar char="-"/>
            </a:pPr>
            <a:endParaRPr lang="cs-CZ" sz="2400" b="1" dirty="0" smtClean="0"/>
          </a:p>
          <a:p>
            <a:pPr>
              <a:buFontTx/>
              <a:buChar char="-"/>
            </a:pPr>
            <a:r>
              <a:rPr lang="cs-CZ" sz="2800" dirty="0" smtClean="0"/>
              <a:t>dotaci nelze použít na položku s nulovou hodnotou</a:t>
            </a:r>
          </a:p>
          <a:p>
            <a:pPr>
              <a:buFontTx/>
              <a:buChar char="-"/>
            </a:pPr>
            <a:r>
              <a:rPr lang="cs-CZ" sz="2800" dirty="0" smtClean="0"/>
              <a:t>nelze doplnit novou položku</a:t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72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POVINNOSTI PŘÍJEMCE DOTACE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2) OBLAST PROVOZNÍCH NÁKLADŮ – </a:t>
            </a:r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cestovní náhrady</a:t>
            </a:r>
          </a:p>
          <a:p>
            <a:pPr marL="0" indent="0">
              <a:buNone/>
            </a:pPr>
            <a:endParaRPr lang="cs-CZ" sz="2800" dirty="0" smtClean="0"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dodržování pravidel při poskytování </a:t>
            </a:r>
            <a:r>
              <a:rPr lang="cs-CZ" sz="2400" b="1" dirty="0" smtClean="0">
                <a:cs typeface="Arial" panose="020B0604020202020204" pitchFamily="34" charset="0"/>
              </a:rPr>
              <a:t>cestovních náhrad </a:t>
            </a:r>
            <a:r>
              <a:rPr lang="cs-CZ" sz="2400" dirty="0" smtClean="0">
                <a:cs typeface="Arial" panose="020B0604020202020204" pitchFamily="34" charset="0"/>
              </a:rPr>
              <a:t>(jízdné, stravné, ostatní náklady)</a:t>
            </a:r>
            <a:endParaRPr lang="cs-CZ" sz="2400" b="1" dirty="0" smtClean="0"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sjednání možnosti </a:t>
            </a:r>
            <a:r>
              <a:rPr lang="cs-CZ" sz="2400" b="1" dirty="0" smtClean="0">
                <a:cs typeface="Arial" panose="020B0604020202020204" pitchFamily="34" charset="0"/>
              </a:rPr>
              <a:t>vyslat zaměstnance na pracovní cestu </a:t>
            </a:r>
            <a:r>
              <a:rPr lang="cs-CZ" sz="2400" dirty="0" smtClean="0">
                <a:cs typeface="Arial" panose="020B0604020202020204" pitchFamily="34" charset="0"/>
              </a:rPr>
              <a:t>ve smlouvě či dohodách o pracích konaných mimo pracovní poměr</a:t>
            </a: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používání soukromého vozidla</a:t>
            </a:r>
          </a:p>
          <a:p>
            <a:pPr marL="0" indent="0"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POVINNOSTI PŘÍJEMCE DOTACE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3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OBLAST PROVOZNÍCH NÁKLADŮ</a:t>
            </a:r>
          </a:p>
          <a:p>
            <a:pPr marL="0" indent="0">
              <a:buNone/>
            </a:pPr>
            <a:endParaRPr lang="cs-CZ" sz="2800" dirty="0" smtClean="0"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nutno zřetelně </a:t>
            </a:r>
            <a:r>
              <a:rPr lang="cs-CZ" sz="2400" b="1" dirty="0" smtClean="0">
                <a:cs typeface="Arial" panose="020B0604020202020204" pitchFamily="34" charset="0"/>
              </a:rPr>
              <a:t>označit účetní doklady </a:t>
            </a:r>
            <a:r>
              <a:rPr lang="cs-CZ" sz="2400" dirty="0" smtClean="0">
                <a:cs typeface="Arial" panose="020B0604020202020204" pitchFamily="34" charset="0"/>
              </a:rPr>
              <a:t>(dotace ÚV ČR)</a:t>
            </a:r>
          </a:p>
          <a:p>
            <a:pPr>
              <a:buFontTx/>
              <a:buChar char="-"/>
            </a:pPr>
            <a:r>
              <a:rPr lang="cs-CZ" sz="2400" b="1" dirty="0" smtClean="0">
                <a:cs typeface="Arial" panose="020B0604020202020204" pitchFamily="34" charset="0"/>
              </a:rPr>
              <a:t>přímá a bezprostřední souvislost </a:t>
            </a:r>
            <a:r>
              <a:rPr lang="cs-CZ" sz="2400" dirty="0" smtClean="0">
                <a:cs typeface="Arial" panose="020B0604020202020204" pitchFamily="34" charset="0"/>
              </a:rPr>
              <a:t>s realizací projektu</a:t>
            </a: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použití dotace na </a:t>
            </a:r>
            <a:r>
              <a:rPr lang="cs-CZ" sz="2400" b="1" dirty="0" smtClean="0">
                <a:cs typeface="Arial" panose="020B0604020202020204" pitchFamily="34" charset="0"/>
              </a:rPr>
              <a:t>kalendářní rok 2017 </a:t>
            </a:r>
            <a:r>
              <a:rPr lang="cs-CZ" sz="2400" dirty="0" smtClean="0">
                <a:cs typeface="Arial" panose="020B0604020202020204" pitchFamily="34" charset="0"/>
              </a:rPr>
              <a:t>(např. energie)</a:t>
            </a: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čerpat prostředky pouze na schválené položky rozpočtu</a:t>
            </a:r>
          </a:p>
          <a:p>
            <a:pPr>
              <a:buFontTx/>
              <a:buChar char="-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04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POVINNOSTI PŘÍJEMCE DOTACE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4) OBLAST ÚČETNICTVÍ</a:t>
            </a:r>
          </a:p>
          <a:p>
            <a:pPr marL="0" indent="0">
              <a:buNone/>
            </a:pPr>
            <a:endParaRPr lang="cs-CZ" sz="2800" dirty="0" smtClean="0"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vést náklady </a:t>
            </a:r>
            <a:r>
              <a:rPr lang="cs-CZ" sz="2400" b="1" dirty="0" smtClean="0">
                <a:cs typeface="Arial" panose="020B0604020202020204" pitchFamily="34" charset="0"/>
              </a:rPr>
              <a:t>odděleně</a:t>
            </a:r>
            <a:r>
              <a:rPr lang="cs-CZ" sz="2400" dirty="0" smtClean="0">
                <a:cs typeface="Arial" panose="020B0604020202020204" pitchFamily="34" charset="0"/>
              </a:rPr>
              <a:t> od ostatních nákladů</a:t>
            </a: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shodnost </a:t>
            </a:r>
            <a:r>
              <a:rPr lang="cs-CZ" sz="2400" b="1" dirty="0" smtClean="0">
                <a:cs typeface="Arial" panose="020B0604020202020204" pitchFamily="34" charset="0"/>
              </a:rPr>
              <a:t>závěrečného vyúčtování </a:t>
            </a:r>
            <a:r>
              <a:rPr lang="cs-CZ" sz="2400" dirty="0" smtClean="0">
                <a:cs typeface="Arial" panose="020B0604020202020204" pitchFamily="34" charset="0"/>
              </a:rPr>
              <a:t>dotace se skutečným stavem</a:t>
            </a: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vedení účetnictví </a:t>
            </a:r>
            <a:r>
              <a:rPr lang="cs-CZ" sz="2400" b="1" dirty="0" smtClean="0">
                <a:cs typeface="Arial" panose="020B0604020202020204" pitchFamily="34" charset="0"/>
              </a:rPr>
              <a:t>průběžně</a:t>
            </a:r>
            <a:r>
              <a:rPr lang="cs-CZ" sz="2400" dirty="0" smtClean="0">
                <a:cs typeface="Arial" panose="020B0604020202020204" pitchFamily="34" charset="0"/>
              </a:rPr>
              <a:t> a průkazně </a:t>
            </a:r>
            <a:r>
              <a:rPr lang="cs-CZ" sz="2000" dirty="0" smtClean="0">
                <a:cs typeface="Arial" panose="020B0604020202020204" pitchFamily="34" charset="0"/>
              </a:rPr>
              <a:t>(v kalendářním roce je možné přeúčtovat)</a:t>
            </a:r>
          </a:p>
          <a:p>
            <a:pPr>
              <a:buFontTx/>
              <a:buChar char="-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POVINNOSTI PŘÍJEMCE DOTACE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5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) OBLAST VĚCNÉHO PLNĚNÍ</a:t>
            </a:r>
          </a:p>
          <a:p>
            <a:pPr marL="0" indent="0">
              <a:buNone/>
            </a:pPr>
            <a:endParaRPr lang="cs-CZ" sz="2800" dirty="0" smtClean="0"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vést dostatečnou </a:t>
            </a:r>
            <a:r>
              <a:rPr lang="cs-CZ" sz="2400" b="1" dirty="0" smtClean="0">
                <a:cs typeface="Arial" panose="020B0604020202020204" pitchFamily="34" charset="0"/>
              </a:rPr>
              <a:t>dokumentaci realizace projektu </a:t>
            </a:r>
            <a:r>
              <a:rPr lang="cs-CZ" sz="2400" dirty="0" smtClean="0">
                <a:cs typeface="Arial" panose="020B0604020202020204" pitchFamily="34" charset="0"/>
              </a:rPr>
              <a:t>(např. terénní deník, prezenční listiny při pořádání akcí, výstupy ze školení)</a:t>
            </a: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dodržet </a:t>
            </a:r>
            <a:r>
              <a:rPr lang="cs-CZ" sz="2400" b="1" dirty="0" smtClean="0">
                <a:cs typeface="Arial" panose="020B0604020202020204" pitchFamily="34" charset="0"/>
              </a:rPr>
              <a:t>účel projektu</a:t>
            </a:r>
          </a:p>
          <a:p>
            <a:pPr>
              <a:buFontTx/>
              <a:buChar char="-"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34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VEŘEJNOSPRÁVNÍ KONTROLY NA MÍSTĚ</a:t>
            </a:r>
            <a:endParaRPr lang="cs-CZ" sz="320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>
                <a:cs typeface="Arial" panose="020B0604020202020204" pitchFamily="34" charset="0"/>
              </a:rPr>
              <a:t>zajišťuje Oddělení kontroly </a:t>
            </a:r>
          </a:p>
          <a:p>
            <a:r>
              <a:rPr lang="cs-CZ" sz="2800" b="1" dirty="0" smtClean="0">
                <a:cs typeface="Arial" panose="020B0604020202020204" pitchFamily="34" charset="0"/>
              </a:rPr>
              <a:t>PRŮBĚŽNÉ KONTROLY </a:t>
            </a:r>
            <a:r>
              <a:rPr lang="cs-CZ" sz="2800" dirty="0" smtClean="0">
                <a:cs typeface="Arial" panose="020B0604020202020204" pitchFamily="34" charset="0"/>
              </a:rPr>
              <a:t>(v průběhu roku 2017)</a:t>
            </a:r>
          </a:p>
          <a:p>
            <a:r>
              <a:rPr lang="cs-CZ" sz="2800" b="1" dirty="0" smtClean="0">
                <a:cs typeface="Arial" panose="020B0604020202020204" pitchFamily="34" charset="0"/>
              </a:rPr>
              <a:t>NÁSLEDNÉ KONTROLY </a:t>
            </a:r>
            <a:r>
              <a:rPr lang="cs-CZ" sz="2800" dirty="0" smtClean="0">
                <a:cs typeface="Arial" panose="020B0604020202020204" pitchFamily="34" charset="0"/>
              </a:rPr>
              <a:t>(po závěrečném vyúčtování, </a:t>
            </a:r>
            <a:br>
              <a:rPr lang="cs-CZ" sz="2800" dirty="0" smtClean="0">
                <a:cs typeface="Arial" panose="020B0604020202020204" pitchFamily="34" charset="0"/>
              </a:rPr>
            </a:br>
            <a:r>
              <a:rPr lang="cs-CZ" sz="2800" dirty="0" smtClean="0">
                <a:cs typeface="Arial" panose="020B0604020202020204" pitchFamily="34" charset="0"/>
              </a:rPr>
              <a:t>½ roku 2018)</a:t>
            </a:r>
          </a:p>
          <a:p>
            <a:endParaRPr lang="cs-CZ" sz="1300" dirty="0">
              <a:cs typeface="Arial" panose="020B0604020202020204" pitchFamily="34" charset="0"/>
            </a:endParaRPr>
          </a:p>
          <a:p>
            <a:r>
              <a:rPr lang="cs-CZ" sz="2800" dirty="0" smtClean="0">
                <a:cs typeface="Arial" panose="020B0604020202020204" pitchFamily="34" charset="0"/>
              </a:rPr>
              <a:t>výkon kontroly dle zákona č. 320/2001 Sb., </a:t>
            </a:r>
            <a:br>
              <a:rPr lang="cs-CZ" sz="2800" dirty="0" smtClean="0">
                <a:cs typeface="Arial" panose="020B0604020202020204" pitchFamily="34" charset="0"/>
              </a:rPr>
            </a:br>
            <a:r>
              <a:rPr lang="cs-CZ" sz="2800" dirty="0" smtClean="0">
                <a:cs typeface="Arial" panose="020B0604020202020204" pitchFamily="34" charset="0"/>
              </a:rPr>
              <a:t>o finanční kontrole ve veřejné správě a o změně některých zákonů (zákon o finanční kontrole)</a:t>
            </a:r>
          </a:p>
          <a:p>
            <a:r>
              <a:rPr lang="cs-CZ" sz="2800" dirty="0" smtClean="0">
                <a:cs typeface="Arial" panose="020B0604020202020204" pitchFamily="34" charset="0"/>
              </a:rPr>
              <a:t>procesní postup dle zákona č. 255/2012 Sb., o kontrole (kontrolní řád)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20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POVINNOSTI PŘÍJEMCE DOTACE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6) OSTATNÍ OBLASTI </a:t>
            </a:r>
          </a:p>
          <a:p>
            <a:pPr marL="0" indent="0">
              <a:buNone/>
            </a:pPr>
            <a:endParaRPr lang="cs-CZ" sz="2800" dirty="0" smtClean="0"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nepředložení/pozdní předložení průběžné/závěrečné zprávy</a:t>
            </a: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čerpání nulové položky rozpočtu</a:t>
            </a:r>
          </a:p>
          <a:p>
            <a:pPr>
              <a:buFontTx/>
              <a:buChar char="-"/>
            </a:pPr>
            <a:endParaRPr lang="cs-CZ" sz="24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43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076673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+mn-lt"/>
                <a:cs typeface="Arial" panose="020B0604020202020204" pitchFamily="34" charset="0"/>
              </a:rPr>
              <a:t>PRAVIDLA </a:t>
            </a:r>
            <a:r>
              <a:rPr lang="cs-CZ" sz="4000" b="1" dirty="0" smtClean="0">
                <a:latin typeface="+mn-lt"/>
                <a:cs typeface="Arial" panose="020B0604020202020204" pitchFamily="34" charset="0"/>
              </a:rPr>
              <a:t>„3E“</a:t>
            </a:r>
            <a:endParaRPr lang="cs-CZ" sz="40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866" y="2332037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ÚČELNOST</a:t>
            </a:r>
          </a:p>
          <a:p>
            <a:pPr marL="0" indent="0">
              <a:buNone/>
            </a:pPr>
            <a:r>
              <a:rPr lang="cs-CZ" sz="2800" dirty="0" smtClean="0">
                <a:cs typeface="Arial" panose="020B0604020202020204" pitchFamily="34" charset="0"/>
              </a:rPr>
              <a:t>optimální míra dosažení cílů při plnění stanovených úkolů („dělat správné věci“)</a:t>
            </a:r>
          </a:p>
          <a:p>
            <a:pPr marL="0" indent="0">
              <a:buNone/>
            </a:pPr>
            <a:endParaRPr lang="cs-CZ" sz="28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HOSPODÁRNOST</a:t>
            </a:r>
          </a:p>
          <a:p>
            <a:pPr marL="0" indent="0">
              <a:buNone/>
            </a:pPr>
            <a:r>
              <a:rPr lang="cs-CZ" sz="2800" dirty="0" smtClean="0">
                <a:cs typeface="Arial" panose="020B0604020202020204" pitchFamily="34" charset="0"/>
              </a:rPr>
              <a:t>co nejnižší vynaložení finančních prostředků k zajištění stanovených úkolů při zachování kvality („dělat věci levně“)</a:t>
            </a:r>
          </a:p>
          <a:p>
            <a:pPr marL="0" indent="0">
              <a:buNone/>
            </a:pPr>
            <a:endParaRPr lang="cs-CZ" sz="2800" dirty="0" smtClean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EFEKTIVNOST</a:t>
            </a:r>
          </a:p>
          <a:p>
            <a:pPr marL="0" indent="0">
              <a:buNone/>
            </a:pPr>
            <a:r>
              <a:rPr lang="cs-CZ" sz="2800" dirty="0" smtClean="0">
                <a:cs typeface="Arial" panose="020B0604020202020204" pitchFamily="34" charset="0"/>
              </a:rPr>
              <a:t>dosáhnout kvality výstupu ve srovnání s objemem vynaložených prostředků („dělat věci správně“)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UKONČENÍ KONTROLY</a:t>
            </a:r>
            <a:endParaRPr lang="cs-CZ" sz="4000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>
                <a:cs typeface="Arial" panose="020B0604020202020204" pitchFamily="34" charset="0"/>
              </a:rPr>
              <a:t>Úřad vlády ČR je zjišťovacím orgánem</a:t>
            </a:r>
          </a:p>
          <a:p>
            <a:r>
              <a:rPr lang="cs-CZ" sz="2800" dirty="0" smtClean="0">
                <a:cs typeface="Arial" panose="020B0604020202020204" pitchFamily="34" charset="0"/>
              </a:rPr>
              <a:t>vyhotovení protokolu o výsledku kontroly</a:t>
            </a:r>
          </a:p>
          <a:p>
            <a:r>
              <a:rPr lang="cs-CZ" sz="2800" dirty="0" smtClean="0">
                <a:cs typeface="Arial" panose="020B0604020202020204" pitchFamily="34" charset="0"/>
              </a:rPr>
              <a:t>možnost podat námitky proti kontrolním zjištěním</a:t>
            </a:r>
          </a:p>
          <a:p>
            <a:r>
              <a:rPr lang="cs-CZ" sz="2800" dirty="0" smtClean="0">
                <a:cs typeface="Arial" panose="020B0604020202020204" pitchFamily="34" charset="0"/>
              </a:rPr>
              <a:t>další postup – postoupení kontrolního zjištění místně příslušnému finančnímu úřadu, oblastnímu inspektorátu práce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273630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KONTAKT</a:t>
            </a:r>
          </a:p>
          <a:p>
            <a:pPr marL="0" indent="0" algn="ctr">
              <a:buNone/>
            </a:pPr>
            <a:endParaRPr lang="cs-CZ" sz="2800" dirty="0"/>
          </a:p>
          <a:p>
            <a:pPr marL="0" indent="0" algn="ctr">
              <a:buNone/>
            </a:pPr>
            <a:r>
              <a:rPr lang="cs-CZ" sz="3600" dirty="0" smtClean="0"/>
              <a:t>Ing. Michal Sklenář</a:t>
            </a:r>
          </a:p>
          <a:p>
            <a:pPr marL="0" indent="0" algn="ctr">
              <a:buNone/>
            </a:pPr>
            <a:endParaRPr lang="cs-CZ" sz="2800" dirty="0" smtClean="0"/>
          </a:p>
          <a:p>
            <a:pPr marL="0" indent="0" algn="ctr">
              <a:buNone/>
            </a:pPr>
            <a:r>
              <a:rPr lang="cs-CZ" sz="2700" dirty="0" smtClean="0"/>
              <a:t>vedoucí Oddělení kontroly</a:t>
            </a:r>
          </a:p>
          <a:p>
            <a:pPr marL="0" indent="0" algn="ctr">
              <a:buNone/>
            </a:pPr>
            <a:r>
              <a:rPr lang="cs-CZ" sz="2900" dirty="0" smtClean="0"/>
              <a:t>Odbor právní a kontrolní</a:t>
            </a:r>
          </a:p>
          <a:p>
            <a:pPr marL="0" indent="0" algn="ctr">
              <a:buNone/>
            </a:pPr>
            <a:r>
              <a:rPr lang="cs-CZ" sz="2800" dirty="0" smtClean="0"/>
              <a:t>sklenar.michal@vlada.cz</a:t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0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VEŘEJNOSPRÁVNÍ KONTROLY NA MÍSTĚ</a:t>
            </a:r>
            <a:endParaRPr lang="cs-CZ" sz="320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8919" y="2996953"/>
            <a:ext cx="8229600" cy="259228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>
                <a:cs typeface="Arial" panose="020B0604020202020204" pitchFamily="34" charset="0"/>
              </a:rPr>
              <a:t>Oznámení o zahájení kontroly vč. požadavku na přípravu dokumentů ke kontrole</a:t>
            </a:r>
          </a:p>
          <a:p>
            <a:r>
              <a:rPr lang="cs-CZ" sz="2800" dirty="0" smtClean="0">
                <a:cs typeface="Arial" panose="020B0604020202020204" pitchFamily="34" charset="0"/>
              </a:rPr>
              <a:t>kontrolovaná</a:t>
            </a:r>
            <a:r>
              <a:rPr lang="cs-CZ" sz="2800" b="1" dirty="0" smtClean="0">
                <a:cs typeface="Arial" panose="020B0604020202020204" pitchFamily="34" charset="0"/>
              </a:rPr>
              <a:t> finanční část</a:t>
            </a:r>
            <a:r>
              <a:rPr lang="cs-CZ" sz="2200" b="1" dirty="0" smtClean="0">
                <a:cs typeface="Arial" panose="020B0604020202020204" pitchFamily="34" charset="0"/>
              </a:rPr>
              <a:t> </a:t>
            </a:r>
            <a:r>
              <a:rPr lang="cs-CZ" sz="1800" dirty="0" smtClean="0">
                <a:cs typeface="Arial" panose="020B0604020202020204" pitchFamily="34" charset="0"/>
              </a:rPr>
              <a:t>(nutná spolupráce s účetní organizace)</a:t>
            </a:r>
          </a:p>
          <a:p>
            <a:r>
              <a:rPr lang="cs-CZ" sz="2800" dirty="0" smtClean="0">
                <a:cs typeface="Arial" panose="020B0604020202020204" pitchFamily="34" charset="0"/>
              </a:rPr>
              <a:t>kontrolováno </a:t>
            </a:r>
            <a:r>
              <a:rPr lang="cs-CZ" sz="2800" b="1" dirty="0" smtClean="0">
                <a:cs typeface="Arial" panose="020B0604020202020204" pitchFamily="34" charset="0"/>
              </a:rPr>
              <a:t>věcné plnění projektu</a:t>
            </a:r>
            <a:r>
              <a:rPr lang="cs-CZ" sz="1800" b="1" dirty="0" smtClean="0">
                <a:cs typeface="Arial" panose="020B0604020202020204" pitchFamily="34" charset="0"/>
              </a:rPr>
              <a:t> </a:t>
            </a:r>
            <a:br>
              <a:rPr lang="cs-CZ" sz="1800" b="1" dirty="0" smtClean="0">
                <a:cs typeface="Arial" panose="020B0604020202020204" pitchFamily="34" charset="0"/>
              </a:rPr>
            </a:br>
            <a:r>
              <a:rPr lang="cs-CZ" sz="1800" dirty="0" smtClean="0">
                <a:cs typeface="Arial" panose="020B0604020202020204" pitchFamily="34" charset="0"/>
              </a:rPr>
              <a:t>(člen KS za poskytovatele dotace)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96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ZÁKLADNÍ PRAVIDLA</a:t>
            </a:r>
            <a:endParaRPr lang="cs-CZ" sz="4000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cs typeface="Arial" panose="020B0604020202020204" pitchFamily="34" charset="0"/>
              </a:rPr>
              <a:t>důležitá vazba </a:t>
            </a:r>
            <a:r>
              <a:rPr lang="cs-CZ" sz="2400" dirty="0" smtClean="0">
                <a:cs typeface="Arial" panose="020B0604020202020204" pitchFamily="34" charset="0"/>
              </a:rPr>
              <a:t>mezi </a:t>
            </a:r>
            <a:r>
              <a:rPr lang="cs-CZ" sz="2400" b="1" dirty="0" smtClean="0">
                <a:cs typeface="Arial" panose="020B0604020202020204" pitchFamily="34" charset="0"/>
              </a:rPr>
              <a:t>věcným vedením </a:t>
            </a:r>
            <a:r>
              <a:rPr lang="cs-CZ" sz="2400" dirty="0" smtClean="0">
                <a:cs typeface="Arial" panose="020B0604020202020204" pitchFamily="34" charset="0"/>
              </a:rPr>
              <a:t>projektu a </a:t>
            </a:r>
            <a:r>
              <a:rPr lang="cs-CZ" sz="2400" b="1" dirty="0" smtClean="0">
                <a:cs typeface="Arial" panose="020B0604020202020204" pitchFamily="34" charset="0"/>
              </a:rPr>
              <a:t>účetnictvím </a:t>
            </a:r>
            <a:endParaRPr lang="cs-CZ" sz="2400" b="1" dirty="0">
              <a:cs typeface="Arial" panose="020B0604020202020204" pitchFamily="34" charset="0"/>
            </a:endParaRPr>
          </a:p>
          <a:p>
            <a:r>
              <a:rPr lang="cs-CZ" sz="2400" b="1" dirty="0" smtClean="0">
                <a:cs typeface="Arial" panose="020B0604020202020204" pitchFamily="34" charset="0"/>
              </a:rPr>
              <a:t>Rozhodnutí</a:t>
            </a:r>
            <a:r>
              <a:rPr lang="cs-CZ" sz="2400" dirty="0" smtClean="0">
                <a:cs typeface="Arial" panose="020B0604020202020204" pitchFamily="34" charset="0"/>
              </a:rPr>
              <a:t> o poskytnutí neinvestiční dotace</a:t>
            </a:r>
          </a:p>
          <a:p>
            <a:r>
              <a:rPr lang="cs-CZ" sz="2400" b="1" dirty="0" smtClean="0">
                <a:cs typeface="Arial" panose="020B0604020202020204" pitchFamily="34" charset="0"/>
              </a:rPr>
              <a:t>Rozpočet projektu </a:t>
            </a:r>
            <a:r>
              <a:rPr lang="cs-CZ" sz="2400" dirty="0" smtClean="0">
                <a:cs typeface="Arial" panose="020B0604020202020204" pitchFamily="34" charset="0"/>
              </a:rPr>
              <a:t>(příloha Rozhodnutí)</a:t>
            </a:r>
          </a:p>
          <a:p>
            <a:r>
              <a:rPr lang="cs-CZ" sz="2400" b="1" dirty="0" smtClean="0">
                <a:cs typeface="Arial" panose="020B0604020202020204" pitchFamily="34" charset="0"/>
              </a:rPr>
              <a:t>dodržování</a:t>
            </a:r>
            <a:r>
              <a:rPr lang="cs-CZ" sz="2400" dirty="0" smtClean="0">
                <a:cs typeface="Arial" panose="020B0604020202020204" pitchFamily="34" charset="0"/>
              </a:rPr>
              <a:t> </a:t>
            </a:r>
            <a:r>
              <a:rPr lang="cs-CZ" sz="2400" dirty="0" smtClean="0">
                <a:cs typeface="Arial" panose="020B0604020202020204" pitchFamily="34" charset="0"/>
              </a:rPr>
              <a:t>příslušných </a:t>
            </a:r>
            <a:r>
              <a:rPr lang="cs-CZ" sz="2400" b="1" dirty="0" smtClean="0">
                <a:cs typeface="Arial" panose="020B0604020202020204" pitchFamily="34" charset="0"/>
              </a:rPr>
              <a:t>zákonů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64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+mn-lt"/>
                <a:cs typeface="Arial" panose="020B0604020202020204" pitchFamily="34" charset="0"/>
              </a:rPr>
              <a:t>VÝSLEDKY KONTROL</a:t>
            </a:r>
            <a:endParaRPr lang="cs-CZ" sz="4000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884249"/>
              </p:ext>
            </p:extLst>
          </p:nvPr>
        </p:nvGraphicFramePr>
        <p:xfrm>
          <a:off x="971600" y="2420888"/>
          <a:ext cx="677909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4936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+mn-lt"/>
                <a:cs typeface="Arial" panose="020B0604020202020204" pitchFamily="34" charset="0"/>
              </a:rPr>
              <a:t>VÝSLEDKY KONTROL</a:t>
            </a:r>
            <a:endParaRPr lang="cs-CZ" sz="4000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937977"/>
              </p:ext>
            </p:extLst>
          </p:nvPr>
        </p:nvGraphicFramePr>
        <p:xfrm>
          <a:off x="971600" y="2420888"/>
          <a:ext cx="677909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206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ČASTÁ POCHYBENÍ - rámcově</a:t>
            </a:r>
            <a:endParaRPr lang="cs-CZ" sz="4000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>
                <a:cs typeface="Arial" panose="020B0604020202020204" pitchFamily="34" charset="0"/>
              </a:rPr>
              <a:t>PORUŠENÍ </a:t>
            </a:r>
            <a:r>
              <a:rPr lang="cs-CZ" sz="2800" dirty="0" smtClean="0">
                <a:solidFill>
                  <a:srgbClr val="FF0000"/>
                </a:solidFill>
                <a:cs typeface="Arial" panose="020B0604020202020204" pitchFamily="34" charset="0"/>
              </a:rPr>
              <a:t>ROZHODNUTÍ</a:t>
            </a:r>
          </a:p>
          <a:p>
            <a:r>
              <a:rPr lang="cs-CZ" sz="2800" dirty="0" smtClean="0">
                <a:cs typeface="Arial" panose="020B0604020202020204" pitchFamily="34" charset="0"/>
              </a:rPr>
              <a:t>NEDODRŽENÍ ZÁVAZNÉHO </a:t>
            </a:r>
            <a:r>
              <a:rPr lang="cs-CZ" sz="2800" dirty="0" smtClean="0">
                <a:solidFill>
                  <a:srgbClr val="FF0000"/>
                </a:solidFill>
                <a:cs typeface="Arial" panose="020B0604020202020204" pitchFamily="34" charset="0"/>
              </a:rPr>
              <a:t>ROZPOČTU</a:t>
            </a:r>
          </a:p>
          <a:p>
            <a:r>
              <a:rPr lang="cs-CZ" sz="2800" dirty="0" smtClean="0">
                <a:cs typeface="Arial" panose="020B0604020202020204" pitchFamily="34" charset="0"/>
              </a:rPr>
              <a:t>NESPLNĚNÍ</a:t>
            </a:r>
            <a:r>
              <a:rPr lang="cs-CZ" sz="2800" dirty="0" smtClean="0">
                <a:solidFill>
                  <a:srgbClr val="FF0000"/>
                </a:solidFill>
                <a:cs typeface="Arial" panose="020B0604020202020204" pitchFamily="34" charset="0"/>
              </a:rPr>
              <a:t> ÚČELU PROJEKTU</a:t>
            </a:r>
          </a:p>
          <a:p>
            <a:r>
              <a:rPr lang="cs-CZ" sz="2800" dirty="0" smtClean="0">
                <a:cs typeface="Arial" panose="020B0604020202020204" pitchFamily="34" charset="0"/>
              </a:rPr>
              <a:t>NEDODRŽENÍ </a:t>
            </a:r>
            <a:r>
              <a:rPr lang="cs-CZ" sz="2800" dirty="0" smtClean="0">
                <a:solidFill>
                  <a:srgbClr val="FF0000"/>
                </a:solidFill>
                <a:cs typeface="Arial" panose="020B0604020202020204" pitchFamily="34" charset="0"/>
              </a:rPr>
              <a:t>ZÁKONA O ÚČETNICTVÍ</a:t>
            </a:r>
          </a:p>
          <a:p>
            <a:r>
              <a:rPr lang="cs-CZ" sz="2800" dirty="0" smtClean="0">
                <a:cs typeface="Arial" panose="020B0604020202020204" pitchFamily="34" charset="0"/>
              </a:rPr>
              <a:t>PORUŠENÍ </a:t>
            </a:r>
            <a:r>
              <a:rPr lang="cs-CZ" sz="2800" dirty="0" smtClean="0">
                <a:solidFill>
                  <a:srgbClr val="FF0000"/>
                </a:solidFill>
                <a:cs typeface="Arial" panose="020B0604020202020204" pitchFamily="34" charset="0"/>
              </a:rPr>
              <a:t>ZÁKONÍKU PRÁCE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7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POVINNOSTI PŘÍJEMCE DOTACE</a:t>
            </a:r>
            <a:endParaRPr lang="cs-CZ" sz="2400" dirty="0">
              <a:solidFill>
                <a:schemeClr val="accent6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1) OBLAST OSOBNÍCH NÁKLADŮ </a:t>
            </a:r>
            <a:r>
              <a:rPr lang="cs-CZ" sz="18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– pracovněprávní vztahy</a:t>
            </a:r>
            <a:endParaRPr lang="cs-CZ" sz="18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cs-CZ" sz="2800" dirty="0" smtClean="0"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dodržování </a:t>
            </a:r>
            <a:r>
              <a:rPr lang="cs-CZ" sz="2400" b="1" dirty="0" smtClean="0">
                <a:cs typeface="Arial" panose="020B0604020202020204" pitchFamily="34" charset="0"/>
              </a:rPr>
              <a:t>zákoníku práce </a:t>
            </a:r>
            <a:r>
              <a:rPr lang="cs-CZ" sz="2400" dirty="0" smtClean="0">
                <a:cs typeface="Arial" panose="020B0604020202020204" pitchFamily="34" charset="0"/>
              </a:rPr>
              <a:t>(pracovní smlouvy, DPČ, DPP </a:t>
            </a:r>
            <a:br>
              <a:rPr lang="cs-CZ" sz="2400" dirty="0" smtClean="0">
                <a:cs typeface="Arial" panose="020B0604020202020204" pitchFamily="34" charset="0"/>
              </a:rPr>
            </a:br>
            <a:r>
              <a:rPr lang="cs-CZ" sz="2400" dirty="0" smtClean="0">
                <a:cs typeface="Arial" panose="020B0604020202020204" pitchFamily="34" charset="0"/>
              </a:rPr>
              <a:t>vč. stanovené mzdy/odměny)</a:t>
            </a: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zaměstnání na ŽL (zákon o zaměstnanosti)</a:t>
            </a:r>
          </a:p>
          <a:p>
            <a:pPr>
              <a:buFontTx/>
              <a:buChar char="-"/>
            </a:pPr>
            <a:r>
              <a:rPr lang="cs-CZ" sz="2400" b="1" dirty="0" smtClean="0">
                <a:cs typeface="Arial" panose="020B0604020202020204" pitchFamily="34" charset="0"/>
              </a:rPr>
              <a:t>evidence pracovní doby </a:t>
            </a:r>
            <a:endParaRPr lang="cs-CZ" sz="2400" b="1" dirty="0"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cs-CZ" sz="2400" b="1" dirty="0" smtClean="0">
                <a:cs typeface="Arial" panose="020B0604020202020204" pitchFamily="34" charset="0"/>
              </a:rPr>
              <a:t>řetězení smluv </a:t>
            </a:r>
            <a:r>
              <a:rPr lang="cs-CZ" sz="2400" dirty="0" smtClean="0">
                <a:cs typeface="Arial" panose="020B0604020202020204" pitchFamily="34" charset="0"/>
              </a:rPr>
              <a:t>na dobu určitou</a:t>
            </a:r>
          </a:p>
          <a:p>
            <a:pPr>
              <a:buFontTx/>
              <a:buChar char="-"/>
            </a:pPr>
            <a:r>
              <a:rPr lang="cs-CZ" sz="2400" dirty="0" smtClean="0">
                <a:cs typeface="Arial" panose="020B0604020202020204" pitchFamily="34" charset="0"/>
              </a:rPr>
              <a:t>platy vs. mzdy (tvorba pracovněprávních smluv)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30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9603" y="1259632"/>
            <a:ext cx="8229600" cy="1143000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ZMĚNY V OBLASTI OSOBNÍCH NÁKLADŮ </a:t>
            </a:r>
            <a:br>
              <a:rPr lang="cs-CZ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</a:br>
            <a:r>
              <a:rPr lang="cs-CZ" sz="24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platné pro rok 2017</a:t>
            </a:r>
            <a:endParaRPr lang="cs-CZ" sz="16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4525963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cs-CZ" sz="2800" dirty="0" smtClean="0"/>
              <a:t>část hrubých mezd nebo platů vč. zákonných náhrad: maximálně </a:t>
            </a:r>
            <a:r>
              <a:rPr lang="cs-CZ" sz="2800" b="1" dirty="0" smtClean="0"/>
              <a:t>2násobek</a:t>
            </a:r>
            <a:r>
              <a:rPr lang="cs-CZ" sz="2800" dirty="0" smtClean="0"/>
              <a:t> </a:t>
            </a:r>
            <a:r>
              <a:rPr lang="cs-CZ" sz="2800" b="1" dirty="0" smtClean="0"/>
              <a:t>měsíčního tarifu </a:t>
            </a:r>
            <a:r>
              <a:rPr lang="cs-CZ" sz="2800" dirty="0" smtClean="0"/>
              <a:t>uvedeného </a:t>
            </a:r>
            <a:br>
              <a:rPr lang="cs-CZ" sz="2800" dirty="0" smtClean="0"/>
            </a:br>
            <a:r>
              <a:rPr lang="cs-CZ" sz="2800" dirty="0" smtClean="0"/>
              <a:t>v </a:t>
            </a:r>
            <a:r>
              <a:rPr lang="cs-CZ" sz="2800" b="1" dirty="0" smtClean="0"/>
              <a:t>prvním platovém stupni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příslušné platové třídy </a:t>
            </a:r>
            <a:b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2800" dirty="0" smtClean="0"/>
              <a:t>v příloze </a:t>
            </a:r>
            <a:r>
              <a:rPr lang="cs-CZ" sz="2800" b="1" dirty="0" smtClean="0"/>
              <a:t>č. 2 nařízení vlády </a:t>
            </a:r>
            <a:r>
              <a:rPr lang="cs-CZ" sz="2800" dirty="0" smtClean="0"/>
              <a:t>č. 564/2006 Sb., </a:t>
            </a:r>
            <a:br>
              <a:rPr lang="cs-CZ" sz="2800" dirty="0" smtClean="0"/>
            </a:br>
            <a:r>
              <a:rPr lang="cs-CZ" sz="2800" dirty="0" smtClean="0"/>
              <a:t>o platových poměrech zaměstnanců ve veřejných službách a správě, ve znění pozdějších předpisů</a:t>
            </a:r>
            <a:br>
              <a:rPr lang="cs-CZ" sz="2800" dirty="0" smtClean="0"/>
            </a:br>
            <a:endParaRPr lang="cs-CZ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3181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právní a kontrolní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21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752</Words>
  <Application>Microsoft Office PowerPoint</Application>
  <PresentationFormat>Předvádění na obrazovce (4:3)</PresentationFormat>
  <Paragraphs>174</Paragraphs>
  <Slides>23</Slides>
  <Notes>23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PROVÁDĚNÉ KONTROLY PLNĚNÍ PODMÍNEK ROZHODNUTÍ</vt:lpstr>
      <vt:lpstr>VEŘEJNOSPRÁVNÍ KONTROLY NA MÍSTĚ</vt:lpstr>
      <vt:lpstr>VEŘEJNOSPRÁVNÍ KONTROLY NA MÍSTĚ</vt:lpstr>
      <vt:lpstr>ZÁKLADNÍ PRAVIDLA</vt:lpstr>
      <vt:lpstr>VÝSLEDKY KONTROL</vt:lpstr>
      <vt:lpstr>VÝSLEDKY KONTROL</vt:lpstr>
      <vt:lpstr>ČASTÁ POCHYBENÍ - rámcově</vt:lpstr>
      <vt:lpstr>POVINNOSTI PŘÍJEMCE DOTACE</vt:lpstr>
      <vt:lpstr>ZMĚNY V OBLASTI OSOBNÍCH NÁKLADŮ  platné pro rok 2017</vt:lpstr>
      <vt:lpstr>ZMĚNY V OBLASTI OSOBNÍCH NÁKLADŮ  platné pro rok 2017</vt:lpstr>
      <vt:lpstr>příloha č. 2 nařízení vlády č. 564/2006 Sb. </vt:lpstr>
      <vt:lpstr>PŘÍKLAD</vt:lpstr>
      <vt:lpstr>VÝSLEDEK</vt:lpstr>
      <vt:lpstr>ZMĚNY V OBLASTI OSOBNÍCH NÁKLADŮ  platné pro rok 2017</vt:lpstr>
      <vt:lpstr>ZMĚNY V ROZPOČTU PROJEKTU platné pro rok 2017</vt:lpstr>
      <vt:lpstr>POVINNOSTI PŘÍJEMCE DOTACE</vt:lpstr>
      <vt:lpstr>POVINNOSTI PŘÍJEMCE DOTACE</vt:lpstr>
      <vt:lpstr>POVINNOSTI PŘÍJEMCE DOTACE</vt:lpstr>
      <vt:lpstr>POVINNOSTI PŘÍJEMCE DOTACE</vt:lpstr>
      <vt:lpstr>POVINNOSTI PŘÍJEMCE DOTACE</vt:lpstr>
      <vt:lpstr>PRAVIDLA „3E“</vt:lpstr>
      <vt:lpstr>UKONČENÍ KONTROLY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informace a změny v poskytování dotací pro rok 2016</dc:title>
  <dc:creator>Vitovská Hana</dc:creator>
  <cp:lastModifiedBy>internet</cp:lastModifiedBy>
  <cp:revision>74</cp:revision>
  <cp:lastPrinted>2015-08-18T16:38:44Z</cp:lastPrinted>
  <dcterms:created xsi:type="dcterms:W3CDTF">2015-07-30T10:40:41Z</dcterms:created>
  <dcterms:modified xsi:type="dcterms:W3CDTF">2016-08-03T09:01:30Z</dcterms:modified>
</cp:coreProperties>
</file>