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86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7675" cy="9926638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66481"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32962"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99443"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65925"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332406" algn="l" defTabSz="932962" rtl="0" eaLnBrk="1" latinLnBrk="0" hangingPunct="1"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98887" algn="l" defTabSz="932962" rtl="0" eaLnBrk="1" latinLnBrk="0" hangingPunct="1"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65368" algn="l" defTabSz="932962" rtl="0" eaLnBrk="1" latinLnBrk="0" hangingPunct="1"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731849" algn="l" defTabSz="932962" rtl="0" eaLnBrk="1" latinLnBrk="0" hangingPunct="1"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952" userDrawn="1">
          <p15:clr>
            <a:srgbClr val="A4A3A4"/>
          </p15:clr>
        </p15:guide>
        <p15:guide id="2" pos="544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0">
          <p15:clr>
            <a:srgbClr val="A4A3A4"/>
          </p15:clr>
        </p15:guide>
        <p15:guide id="2" pos="209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575756"/>
    <a:srgbClr val="C4241F"/>
    <a:srgbClr val="084686"/>
    <a:srgbClr val="004289"/>
    <a:srgbClr val="E41F18"/>
    <a:srgbClr val="5F5F5F"/>
    <a:srgbClr val="B0B1B3"/>
    <a:srgbClr val="98A2A8"/>
    <a:srgbClr val="0B24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1367" autoAdjust="0"/>
  </p:normalViewPr>
  <p:slideViewPr>
    <p:cSldViewPr snapToGrid="0">
      <p:cViewPr>
        <p:scale>
          <a:sx n="100" d="100"/>
          <a:sy n="100" d="100"/>
        </p:scale>
        <p:origin x="-1944" y="-234"/>
      </p:cViewPr>
      <p:guideLst>
        <p:guide orient="horz" pos="3952"/>
        <p:guide pos="54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2670" y="144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45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t" anchorCtr="0" compatLnSpc="1">
            <a:prstTxWarp prst="textNoShape">
              <a:avLst/>
            </a:prstTxWarp>
          </a:bodyPr>
          <a:lstStyle>
            <a:lvl1pPr algn="l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30" y="0"/>
            <a:ext cx="2946145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t" anchorCtr="0" compatLnSpc="1">
            <a:prstTxWarp prst="textNoShape">
              <a:avLst/>
            </a:prstTxWarp>
          </a:bodyPr>
          <a:lstStyle>
            <a:lvl1pPr algn="r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fld id="{457EA0C0-5B0D-4D8E-8448-29C33B29C874}" type="datetime1">
              <a:rPr lang="en-US"/>
              <a:pPr/>
              <a:t>12/18/2015</a:t>
            </a:fld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306"/>
            <a:ext cx="2946145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b" anchorCtr="0" compatLnSpc="1">
            <a:prstTxWarp prst="textNoShape">
              <a:avLst/>
            </a:prstTxWarp>
          </a:bodyPr>
          <a:lstStyle>
            <a:lvl1pPr algn="l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30" y="9430306"/>
            <a:ext cx="2946145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b" anchorCtr="0" compatLnSpc="1">
            <a:prstTxWarp prst="textNoShape">
              <a:avLst/>
            </a:prstTxWarp>
          </a:bodyPr>
          <a:lstStyle>
            <a:lvl1pPr algn="r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fld id="{93680765-A157-41AD-8F94-E152B15695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61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17538" y="487363"/>
            <a:ext cx="5626100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5628" y="5591625"/>
            <a:ext cx="5729738" cy="34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5127" name="pg num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33200" y="9548027"/>
            <a:ext cx="542583" cy="18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19699" eaLnBrk="1" hangingPunct="1">
              <a:spcBef>
                <a:spcPct val="0"/>
              </a:spcBef>
              <a:buClrTx/>
              <a:buFontTx/>
              <a:buNone/>
              <a:defRPr sz="1200" i="0"/>
            </a:lvl1pPr>
          </a:lstStyle>
          <a:p>
            <a:fld id="{42689D1E-D6FA-469F-A168-9573E3DAE98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5137" name="McK Separator" hidden="1"/>
          <p:cNvSpPr>
            <a:spLocks noChangeShapeType="1"/>
          </p:cNvSpPr>
          <p:nvPr/>
        </p:nvSpPr>
        <p:spPr bwMode="auto">
          <a:xfrm>
            <a:off x="814685" y="1509677"/>
            <a:ext cx="519907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2290" tIns="46145" rIns="92290" bIns="46145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92732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lnSpc>
        <a:spcPct val="90000"/>
      </a:lnSpc>
      <a:spcBef>
        <a:spcPct val="30000"/>
      </a:spcBef>
      <a:spcAft>
        <a:spcPct val="0"/>
      </a:spcAft>
      <a:defRPr sz="1632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194367" algn="l" rtl="0" fontAlgn="base">
      <a:spcBef>
        <a:spcPct val="30000"/>
      </a:spcBef>
      <a:spcAft>
        <a:spcPct val="0"/>
      </a:spcAft>
      <a:defRPr sz="1224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388734" algn="l" rtl="0" fontAlgn="base">
      <a:spcBef>
        <a:spcPct val="30000"/>
      </a:spcBef>
      <a:spcAft>
        <a:spcPct val="0"/>
      </a:spcAft>
      <a:defRPr sz="1224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583101" algn="l" rtl="0" fontAlgn="base">
      <a:spcBef>
        <a:spcPct val="30000"/>
      </a:spcBef>
      <a:spcAft>
        <a:spcPct val="0"/>
      </a:spcAft>
      <a:defRPr sz="1224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777469" algn="l" rtl="0" fontAlgn="base">
      <a:spcBef>
        <a:spcPct val="30000"/>
      </a:spcBef>
      <a:spcAft>
        <a:spcPct val="0"/>
      </a:spcAft>
      <a:defRPr sz="1224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332406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6pPr>
    <a:lvl7pPr marL="2798887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7pPr>
    <a:lvl8pPr marL="3265368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8pPr>
    <a:lvl9pPr marL="3731849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6" name="Picture 4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16449" cy="518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959104" y="2285640"/>
            <a:ext cx="6767623" cy="2131489"/>
          </a:xfrm>
        </p:spPr>
        <p:txBody>
          <a:bodyPr anchor="t">
            <a:normAutofit/>
          </a:bodyPr>
          <a:lstStyle>
            <a:lvl1pPr algn="l">
              <a:defRPr sz="5400" b="0" baseline="0">
                <a:solidFill>
                  <a:srgbClr val="084686"/>
                </a:solidFill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82F267E-5537-4CF6-843B-2CC79DD70A5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Podnadpis 2"/>
          <p:cNvSpPr txBox="1">
            <a:spLocks/>
          </p:cNvSpPr>
          <p:nvPr userDrawn="1"/>
        </p:nvSpPr>
        <p:spPr>
          <a:xfrm>
            <a:off x="6999439" y="5758699"/>
            <a:ext cx="739193" cy="2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buClrTx/>
            </a:pPr>
            <a:r>
              <a:rPr lang="cs-CZ" sz="1100" b="0" i="0" dirty="0" smtClean="0">
                <a:solidFill>
                  <a:srgbClr val="575756"/>
                </a:solidFill>
              </a:rPr>
              <a:t>Datum:</a:t>
            </a:r>
          </a:p>
        </p:txBody>
      </p:sp>
      <p:sp>
        <p:nvSpPr>
          <p:cNvPr id="13" name="Podnadpis 2"/>
          <p:cNvSpPr txBox="1">
            <a:spLocks/>
          </p:cNvSpPr>
          <p:nvPr userDrawn="1"/>
        </p:nvSpPr>
        <p:spPr>
          <a:xfrm>
            <a:off x="4136692" y="5755354"/>
            <a:ext cx="1040849" cy="2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buClrTx/>
            </a:pPr>
            <a:r>
              <a:rPr lang="cs-CZ" sz="1100" b="0" i="0" dirty="0" smtClean="0">
                <a:solidFill>
                  <a:srgbClr val="575756"/>
                </a:solidFill>
              </a:rPr>
              <a:t>Zpracoval(a):</a:t>
            </a:r>
          </a:p>
        </p:txBody>
      </p:sp>
      <p:sp>
        <p:nvSpPr>
          <p:cNvPr id="19" name="Zástupný symbol pro text 18"/>
          <p:cNvSpPr>
            <a:spLocks noGrp="1"/>
          </p:cNvSpPr>
          <p:nvPr>
            <p:ph type="body" sz="quarter" idx="13" hasCustomPrompt="1"/>
          </p:nvPr>
        </p:nvSpPr>
        <p:spPr>
          <a:xfrm>
            <a:off x="7633172" y="5755355"/>
            <a:ext cx="1060501" cy="216000"/>
          </a:xfrm>
        </p:spPr>
        <p:txBody>
          <a:bodyPr>
            <a:noAutofit/>
          </a:bodyPr>
          <a:lstStyle>
            <a:lvl1pPr marL="0" indent="0">
              <a:buNone/>
              <a:defRPr sz="1100" baseline="0">
                <a:solidFill>
                  <a:srgbClr val="575756"/>
                </a:solidFill>
              </a:defRPr>
            </a:lvl1pPr>
          </a:lstStyle>
          <a:p>
            <a:pPr lvl="0"/>
            <a:r>
              <a:rPr lang="cs-CZ" dirty="0" smtClean="0"/>
              <a:t>Datum</a:t>
            </a:r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4" hasCustomPrompt="1"/>
          </p:nvPr>
        </p:nvSpPr>
        <p:spPr>
          <a:xfrm>
            <a:off x="5085300" y="5756879"/>
            <a:ext cx="2042886" cy="216047"/>
          </a:xfrm>
        </p:spPr>
        <p:txBody>
          <a:bodyPr>
            <a:noAutofit/>
          </a:bodyPr>
          <a:lstStyle>
            <a:lvl1pPr marL="0" indent="0" algn="l">
              <a:buNone/>
              <a:defRPr sz="1100" baseline="0">
                <a:solidFill>
                  <a:srgbClr val="575756"/>
                </a:solidFill>
              </a:defRPr>
            </a:lvl1pPr>
          </a:lstStyle>
          <a:p>
            <a:pPr lvl="0"/>
            <a:r>
              <a:rPr lang="cs-CZ" dirty="0" smtClean="0"/>
              <a:t>Jméno</a:t>
            </a:r>
            <a:endParaRPr lang="cs-CZ" dirty="0"/>
          </a:p>
        </p:txBody>
      </p:sp>
      <p:grpSp>
        <p:nvGrpSpPr>
          <p:cNvPr id="55" name="Skupina 54"/>
          <p:cNvGrpSpPr/>
          <p:nvPr userDrawn="1"/>
        </p:nvGrpSpPr>
        <p:grpSpPr>
          <a:xfrm>
            <a:off x="4398295" y="278579"/>
            <a:ext cx="4493324" cy="248207"/>
            <a:chOff x="4044949" y="280533"/>
            <a:chExt cx="4493324" cy="248207"/>
          </a:xfrm>
        </p:grpSpPr>
        <p:pic>
          <p:nvPicPr>
            <p:cNvPr id="58" name="Obrázek 5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4949" y="280533"/>
              <a:ext cx="367775" cy="246253"/>
            </a:xfrm>
            <a:prstGeom prst="rect">
              <a:avLst/>
            </a:prstGeom>
          </p:spPr>
        </p:pic>
        <p:pic>
          <p:nvPicPr>
            <p:cNvPr id="59" name="Obrázek 5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931" y="281510"/>
              <a:ext cx="367775" cy="246253"/>
            </a:xfrm>
            <a:prstGeom prst="rect">
              <a:avLst/>
            </a:prstGeom>
          </p:spPr>
        </p:pic>
        <p:pic>
          <p:nvPicPr>
            <p:cNvPr id="60" name="Obrázek 5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0478" y="281510"/>
              <a:ext cx="367775" cy="246253"/>
            </a:xfrm>
            <a:prstGeom prst="rect">
              <a:avLst/>
            </a:prstGeom>
          </p:spPr>
        </p:pic>
        <p:pic>
          <p:nvPicPr>
            <p:cNvPr id="61" name="Obrázek 6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0460" y="282487"/>
              <a:ext cx="367775" cy="246253"/>
            </a:xfrm>
            <a:prstGeom prst="rect">
              <a:avLst/>
            </a:prstGeom>
          </p:spPr>
        </p:pic>
        <p:pic>
          <p:nvPicPr>
            <p:cNvPr id="62" name="Obrázek 6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6056" y="281510"/>
              <a:ext cx="367775" cy="246253"/>
            </a:xfrm>
            <a:prstGeom prst="rect">
              <a:avLst/>
            </a:prstGeom>
          </p:spPr>
        </p:pic>
        <p:pic>
          <p:nvPicPr>
            <p:cNvPr id="63" name="Obrázek 6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6038" y="282487"/>
              <a:ext cx="367775" cy="246253"/>
            </a:xfrm>
            <a:prstGeom prst="rect">
              <a:avLst/>
            </a:prstGeom>
          </p:spPr>
        </p:pic>
        <p:pic>
          <p:nvPicPr>
            <p:cNvPr id="64" name="Obrázek 6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8877" y="281509"/>
              <a:ext cx="367775" cy="246253"/>
            </a:xfrm>
            <a:prstGeom prst="rect">
              <a:avLst/>
            </a:prstGeom>
          </p:spPr>
        </p:pic>
        <p:pic>
          <p:nvPicPr>
            <p:cNvPr id="65" name="Obrázek 6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8859" y="282486"/>
              <a:ext cx="367775" cy="246253"/>
            </a:xfrm>
            <a:prstGeom prst="rect">
              <a:avLst/>
            </a:prstGeom>
          </p:spPr>
        </p:pic>
        <p:pic>
          <p:nvPicPr>
            <p:cNvPr id="66" name="Obrázek 65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455" y="281509"/>
              <a:ext cx="367775" cy="246253"/>
            </a:xfrm>
            <a:prstGeom prst="rect">
              <a:avLst/>
            </a:prstGeom>
          </p:spPr>
        </p:pic>
        <p:pic>
          <p:nvPicPr>
            <p:cNvPr id="67" name="Obrázek 6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437" y="282486"/>
              <a:ext cx="367775" cy="246253"/>
            </a:xfrm>
            <a:prstGeom prst="rect">
              <a:avLst/>
            </a:prstGeom>
          </p:spPr>
        </p:pic>
        <p:pic>
          <p:nvPicPr>
            <p:cNvPr id="68" name="Obrázek 6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0498" y="282487"/>
              <a:ext cx="367775" cy="246253"/>
            </a:xfrm>
            <a:prstGeom prst="rect">
              <a:avLst/>
            </a:prstGeom>
          </p:spPr>
        </p:pic>
      </p:grpSp>
      <p:pic>
        <p:nvPicPr>
          <p:cNvPr id="28" name="Obrázek 2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84" y="6279914"/>
            <a:ext cx="217419" cy="39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ovéPole 2"/>
          <p:cNvSpPr txBox="1">
            <a:spLocks noChangeArrowheads="1"/>
          </p:cNvSpPr>
          <p:nvPr userDrawn="1"/>
        </p:nvSpPr>
        <p:spPr bwMode="auto">
          <a:xfrm>
            <a:off x="785715" y="6290636"/>
            <a:ext cx="1727670" cy="37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 smtClean="0">
                <a:solidFill>
                  <a:srgbClr val="5F5F5F"/>
                </a:solidFill>
                <a:latin typeface="Tahoma" pitchFamily="34" charset="0"/>
              </a:rPr>
              <a:t>Zavedli jsme systém</a:t>
            </a:r>
          </a:p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 smtClean="0">
                <a:solidFill>
                  <a:srgbClr val="5F5F5F"/>
                </a:solidFill>
                <a:latin typeface="Tahoma" pitchFamily="34" charset="0"/>
              </a:rPr>
              <a:t>environmentálního řízení a auditu</a:t>
            </a:r>
          </a:p>
        </p:txBody>
      </p:sp>
      <p:cxnSp>
        <p:nvCxnSpPr>
          <p:cNvPr id="4" name="Přímá spojnice 3"/>
          <p:cNvCxnSpPr/>
          <p:nvPr userDrawn="1"/>
        </p:nvCxnSpPr>
        <p:spPr>
          <a:xfrm>
            <a:off x="1814790" y="2490323"/>
            <a:ext cx="4888" cy="3570235"/>
          </a:xfrm>
          <a:prstGeom prst="line">
            <a:avLst/>
          </a:prstGeom>
          <a:ln w="25400">
            <a:solidFill>
              <a:srgbClr val="A6A6A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Users\msk_hosek2106\Desktop\logo_MSK_15_let_big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14" y="5470397"/>
            <a:ext cx="1828800" cy="56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72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725213"/>
            <a:ext cx="5486400" cy="40023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10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724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788276"/>
            <a:ext cx="2057400" cy="53378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04041"/>
            <a:ext cx="6019800" cy="532212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76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alternativní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6" name="Picture 4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16449" cy="518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959104" y="2285640"/>
            <a:ext cx="6767623" cy="2131489"/>
          </a:xfrm>
        </p:spPr>
        <p:txBody>
          <a:bodyPr anchor="t">
            <a:normAutofit/>
          </a:bodyPr>
          <a:lstStyle>
            <a:lvl1pPr algn="l">
              <a:defRPr sz="5400" b="0" baseline="0">
                <a:solidFill>
                  <a:srgbClr val="004289"/>
                </a:solidFill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75756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82F267E-5537-4CF6-843B-2CC79DD70A58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55" name="Skupina 54"/>
          <p:cNvGrpSpPr/>
          <p:nvPr userDrawn="1"/>
        </p:nvGrpSpPr>
        <p:grpSpPr>
          <a:xfrm>
            <a:off x="4398295" y="278579"/>
            <a:ext cx="4493324" cy="248207"/>
            <a:chOff x="4044949" y="280533"/>
            <a:chExt cx="4493324" cy="248207"/>
          </a:xfrm>
        </p:grpSpPr>
        <p:pic>
          <p:nvPicPr>
            <p:cNvPr id="58" name="Obrázek 5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4949" y="280533"/>
              <a:ext cx="367775" cy="246253"/>
            </a:xfrm>
            <a:prstGeom prst="rect">
              <a:avLst/>
            </a:prstGeom>
          </p:spPr>
        </p:pic>
        <p:pic>
          <p:nvPicPr>
            <p:cNvPr id="59" name="Obrázek 5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931" y="281510"/>
              <a:ext cx="367775" cy="246253"/>
            </a:xfrm>
            <a:prstGeom prst="rect">
              <a:avLst/>
            </a:prstGeom>
          </p:spPr>
        </p:pic>
        <p:pic>
          <p:nvPicPr>
            <p:cNvPr id="60" name="Obrázek 5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0478" y="281510"/>
              <a:ext cx="367775" cy="246253"/>
            </a:xfrm>
            <a:prstGeom prst="rect">
              <a:avLst/>
            </a:prstGeom>
          </p:spPr>
        </p:pic>
        <p:pic>
          <p:nvPicPr>
            <p:cNvPr id="61" name="Obrázek 6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0460" y="282487"/>
              <a:ext cx="367775" cy="246253"/>
            </a:xfrm>
            <a:prstGeom prst="rect">
              <a:avLst/>
            </a:prstGeom>
          </p:spPr>
        </p:pic>
        <p:pic>
          <p:nvPicPr>
            <p:cNvPr id="62" name="Obrázek 6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6056" y="281510"/>
              <a:ext cx="367775" cy="246253"/>
            </a:xfrm>
            <a:prstGeom prst="rect">
              <a:avLst/>
            </a:prstGeom>
          </p:spPr>
        </p:pic>
        <p:pic>
          <p:nvPicPr>
            <p:cNvPr id="63" name="Obrázek 6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6038" y="282487"/>
              <a:ext cx="367775" cy="246253"/>
            </a:xfrm>
            <a:prstGeom prst="rect">
              <a:avLst/>
            </a:prstGeom>
          </p:spPr>
        </p:pic>
        <p:pic>
          <p:nvPicPr>
            <p:cNvPr id="64" name="Obrázek 6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8877" y="281509"/>
              <a:ext cx="367775" cy="246253"/>
            </a:xfrm>
            <a:prstGeom prst="rect">
              <a:avLst/>
            </a:prstGeom>
          </p:spPr>
        </p:pic>
        <p:pic>
          <p:nvPicPr>
            <p:cNvPr id="65" name="Obrázek 6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8859" y="282486"/>
              <a:ext cx="367775" cy="246253"/>
            </a:xfrm>
            <a:prstGeom prst="rect">
              <a:avLst/>
            </a:prstGeom>
          </p:spPr>
        </p:pic>
        <p:pic>
          <p:nvPicPr>
            <p:cNvPr id="66" name="Obrázek 65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455" y="281509"/>
              <a:ext cx="367775" cy="246253"/>
            </a:xfrm>
            <a:prstGeom prst="rect">
              <a:avLst/>
            </a:prstGeom>
          </p:spPr>
        </p:pic>
        <p:pic>
          <p:nvPicPr>
            <p:cNvPr id="67" name="Obrázek 6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437" y="282486"/>
              <a:ext cx="367775" cy="246253"/>
            </a:xfrm>
            <a:prstGeom prst="rect">
              <a:avLst/>
            </a:prstGeom>
          </p:spPr>
        </p:pic>
        <p:pic>
          <p:nvPicPr>
            <p:cNvPr id="68" name="Obrázek 6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0498" y="282487"/>
              <a:ext cx="367775" cy="246253"/>
            </a:xfrm>
            <a:prstGeom prst="rect">
              <a:avLst/>
            </a:prstGeom>
          </p:spPr>
        </p:pic>
      </p:grpSp>
      <p:pic>
        <p:nvPicPr>
          <p:cNvPr id="28" name="Obrázek 2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84" y="6279914"/>
            <a:ext cx="217419" cy="39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ovéPole 2"/>
          <p:cNvSpPr txBox="1">
            <a:spLocks noChangeArrowheads="1"/>
          </p:cNvSpPr>
          <p:nvPr userDrawn="1"/>
        </p:nvSpPr>
        <p:spPr bwMode="auto">
          <a:xfrm>
            <a:off x="785715" y="6290636"/>
            <a:ext cx="1727670" cy="37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 smtClean="0">
                <a:solidFill>
                  <a:srgbClr val="5F5F5F"/>
                </a:solidFill>
                <a:latin typeface="Tahoma" pitchFamily="34" charset="0"/>
              </a:rPr>
              <a:t>Zavedli jsme systém</a:t>
            </a:r>
          </a:p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 smtClean="0">
                <a:solidFill>
                  <a:srgbClr val="5F5F5F"/>
                </a:solidFill>
                <a:latin typeface="Tahoma" pitchFamily="34" charset="0"/>
              </a:rPr>
              <a:t>environmentálního řízení a auditu</a:t>
            </a:r>
          </a:p>
        </p:txBody>
      </p:sp>
      <p:sp>
        <p:nvSpPr>
          <p:cNvPr id="27" name="Zástupný symbol pro text 20"/>
          <p:cNvSpPr>
            <a:spLocks noGrp="1"/>
          </p:cNvSpPr>
          <p:nvPr>
            <p:ph type="body" sz="quarter" idx="14" hasCustomPrompt="1"/>
          </p:nvPr>
        </p:nvSpPr>
        <p:spPr>
          <a:xfrm>
            <a:off x="4231757" y="5756879"/>
            <a:ext cx="4475973" cy="229251"/>
          </a:xfrm>
        </p:spPr>
        <p:txBody>
          <a:bodyPr>
            <a:noAutofit/>
          </a:bodyPr>
          <a:lstStyle>
            <a:lvl1pPr marL="0" indent="0" algn="l">
              <a:buNone/>
              <a:defRPr sz="1100" baseline="0">
                <a:solidFill>
                  <a:srgbClr val="575756"/>
                </a:solidFill>
              </a:defRPr>
            </a:lvl1pPr>
          </a:lstStyle>
          <a:p>
            <a:pPr lvl="0"/>
            <a:r>
              <a:rPr lang="cs-CZ" dirty="0" smtClean="0"/>
              <a:t>Alternativní text</a:t>
            </a:r>
            <a:endParaRPr lang="cs-CZ" dirty="0"/>
          </a:p>
        </p:txBody>
      </p:sp>
      <p:cxnSp>
        <p:nvCxnSpPr>
          <p:cNvPr id="23" name="Přímá spojnice 22"/>
          <p:cNvCxnSpPr/>
          <p:nvPr userDrawn="1"/>
        </p:nvCxnSpPr>
        <p:spPr>
          <a:xfrm>
            <a:off x="1814790" y="2490323"/>
            <a:ext cx="4888" cy="3570235"/>
          </a:xfrm>
          <a:prstGeom prst="line">
            <a:avLst/>
          </a:prstGeom>
          <a:ln w="25400">
            <a:solidFill>
              <a:srgbClr val="A6A6A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4" descr="C:\Users\msk_hosek2106\Desktop\logo_MSK_15_let_big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14" y="5470397"/>
            <a:ext cx="1828800" cy="56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312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30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138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617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218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320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452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40882"/>
            <a:ext cx="3008313" cy="10582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40883"/>
            <a:ext cx="5111750" cy="54260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02934"/>
            <a:ext cx="3008313" cy="42720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120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14669" y="1084519"/>
            <a:ext cx="4837814" cy="556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65005"/>
            <a:ext cx="8229600" cy="43611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82F267E-5537-4CF6-843B-2CC79DD70A5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84" y="6279914"/>
            <a:ext cx="217419" cy="39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2"/>
          <p:cNvSpPr txBox="1">
            <a:spLocks noChangeArrowheads="1"/>
          </p:cNvSpPr>
          <p:nvPr/>
        </p:nvSpPr>
        <p:spPr bwMode="auto">
          <a:xfrm>
            <a:off x="785715" y="6290636"/>
            <a:ext cx="1727670" cy="37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 smtClean="0">
                <a:solidFill>
                  <a:srgbClr val="5F5F5F"/>
                </a:solidFill>
                <a:latin typeface="Tahoma" pitchFamily="34" charset="0"/>
              </a:rPr>
              <a:t>Zavedli jsme systém</a:t>
            </a:r>
          </a:p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 smtClean="0">
                <a:solidFill>
                  <a:srgbClr val="5F5F5F"/>
                </a:solidFill>
                <a:latin typeface="Tahoma" pitchFamily="34" charset="0"/>
              </a:rPr>
              <a:t>environmentálního řízení a auditu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8152" y="166786"/>
            <a:ext cx="2155616" cy="7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31" name="Skupina 30"/>
          <p:cNvGrpSpPr/>
          <p:nvPr/>
        </p:nvGrpSpPr>
        <p:grpSpPr>
          <a:xfrm>
            <a:off x="3576141" y="280533"/>
            <a:ext cx="5318902" cy="248207"/>
            <a:chOff x="3219371" y="280533"/>
            <a:chExt cx="5318902" cy="248207"/>
          </a:xfrm>
        </p:grpSpPr>
        <p:pic>
          <p:nvPicPr>
            <p:cNvPr id="14" name="Obrázek 13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19371" y="280533"/>
              <a:ext cx="367775" cy="246253"/>
            </a:xfrm>
            <a:prstGeom prst="rect">
              <a:avLst/>
            </a:prstGeom>
          </p:spPr>
        </p:pic>
        <p:pic>
          <p:nvPicPr>
            <p:cNvPr id="15" name="Obrázek 14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9353" y="281510"/>
              <a:ext cx="367775" cy="246253"/>
            </a:xfrm>
            <a:prstGeom prst="rect">
              <a:avLst/>
            </a:prstGeom>
          </p:spPr>
        </p:pic>
        <p:pic>
          <p:nvPicPr>
            <p:cNvPr id="16" name="Obrázek 15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4949" y="280533"/>
              <a:ext cx="367775" cy="246253"/>
            </a:xfrm>
            <a:prstGeom prst="rect">
              <a:avLst/>
            </a:prstGeom>
          </p:spPr>
        </p:pic>
        <p:pic>
          <p:nvPicPr>
            <p:cNvPr id="17" name="Obrázek 16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931" y="281510"/>
              <a:ext cx="367775" cy="246253"/>
            </a:xfrm>
            <a:prstGeom prst="rect">
              <a:avLst/>
            </a:prstGeom>
          </p:spPr>
        </p:pic>
        <p:pic>
          <p:nvPicPr>
            <p:cNvPr id="18" name="Obrázek 17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0478" y="281510"/>
              <a:ext cx="367775" cy="246253"/>
            </a:xfrm>
            <a:prstGeom prst="rect">
              <a:avLst/>
            </a:prstGeom>
          </p:spPr>
        </p:pic>
        <p:pic>
          <p:nvPicPr>
            <p:cNvPr id="19" name="Obrázek 18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0460" y="282487"/>
              <a:ext cx="367775" cy="246253"/>
            </a:xfrm>
            <a:prstGeom prst="rect">
              <a:avLst/>
            </a:prstGeom>
          </p:spPr>
        </p:pic>
        <p:pic>
          <p:nvPicPr>
            <p:cNvPr id="20" name="Obrázek 19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6056" y="281510"/>
              <a:ext cx="367775" cy="246253"/>
            </a:xfrm>
            <a:prstGeom prst="rect">
              <a:avLst/>
            </a:prstGeom>
          </p:spPr>
        </p:pic>
        <p:pic>
          <p:nvPicPr>
            <p:cNvPr id="21" name="Obrázek 20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6038" y="282487"/>
              <a:ext cx="367775" cy="246253"/>
            </a:xfrm>
            <a:prstGeom prst="rect">
              <a:avLst/>
            </a:prstGeom>
          </p:spPr>
        </p:pic>
        <p:pic>
          <p:nvPicPr>
            <p:cNvPr id="22" name="Obrázek 21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8877" y="281509"/>
              <a:ext cx="367775" cy="246253"/>
            </a:xfrm>
            <a:prstGeom prst="rect">
              <a:avLst/>
            </a:prstGeom>
          </p:spPr>
        </p:pic>
        <p:pic>
          <p:nvPicPr>
            <p:cNvPr id="23" name="Obrázek 22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8859" y="282486"/>
              <a:ext cx="367775" cy="246253"/>
            </a:xfrm>
            <a:prstGeom prst="rect">
              <a:avLst/>
            </a:prstGeom>
          </p:spPr>
        </p:pic>
        <p:pic>
          <p:nvPicPr>
            <p:cNvPr id="24" name="Obrázek 23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455" y="281509"/>
              <a:ext cx="367775" cy="246253"/>
            </a:xfrm>
            <a:prstGeom prst="rect">
              <a:avLst/>
            </a:prstGeom>
          </p:spPr>
        </p:pic>
        <p:pic>
          <p:nvPicPr>
            <p:cNvPr id="25" name="Obrázek 24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437" y="282486"/>
              <a:ext cx="367775" cy="246253"/>
            </a:xfrm>
            <a:prstGeom prst="rect">
              <a:avLst/>
            </a:prstGeom>
          </p:spPr>
        </p:pic>
        <p:pic>
          <p:nvPicPr>
            <p:cNvPr id="30" name="Obrázek 29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0498" y="282487"/>
              <a:ext cx="367775" cy="2462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32649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8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b="0" kern="1200">
          <a:solidFill>
            <a:srgbClr val="C4241F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4241F"/>
        </a:buClr>
        <a:buFont typeface="Arial" panose="020B0604020202020204" pitchFamily="34" charset="0"/>
        <a:buChar char="•"/>
        <a:defRPr sz="32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4241F"/>
        </a:buClr>
        <a:buFont typeface="Arial" panose="020B0604020202020204" pitchFamily="34" charset="0"/>
        <a:buChar char="–"/>
        <a:defRPr sz="28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C4241F"/>
        </a:buClr>
        <a:buFont typeface="Arial" panose="020B0604020202020204" pitchFamily="34" charset="0"/>
        <a:buChar char="•"/>
        <a:defRPr sz="24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C4241F"/>
        </a:buClr>
        <a:buFont typeface="Arial" panose="020B0604020202020204" pitchFamily="34" charset="0"/>
        <a:buChar char="–"/>
        <a:defRPr sz="20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C4241F"/>
        </a:buClr>
        <a:buFont typeface="Arial" panose="020B0604020202020204" pitchFamily="34" charset="0"/>
        <a:buChar char="»"/>
        <a:defRPr sz="20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/>
              <a:t>Výbor pro národnostní menšiny zastupitelstva Moravskoslezského kraje</a:t>
            </a:r>
            <a:endParaRPr lang="cs-CZ" sz="32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16. 12. 2015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Mgr. Pavel Kawulok</a:t>
            </a:r>
          </a:p>
          <a:p>
            <a:r>
              <a:rPr lang="cs-CZ" dirty="0" smtClean="0"/>
              <a:t>Bc. Peter Hančin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39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3402" y="1041990"/>
            <a:ext cx="8325295" cy="4015786"/>
          </a:xfrm>
        </p:spPr>
        <p:txBody>
          <a:bodyPr/>
          <a:lstStyle/>
          <a:p>
            <a:pPr algn="l"/>
            <a:r>
              <a:rPr lang="cs-CZ" sz="1400" dirty="0" smtClean="0">
                <a:solidFill>
                  <a:schemeClr val="tx1"/>
                </a:solidFill>
              </a:rPr>
              <a:t>-   </a:t>
            </a:r>
            <a:r>
              <a:rPr lang="cs-CZ" sz="1400" dirty="0">
                <a:solidFill>
                  <a:schemeClr val="tx1"/>
                </a:solidFill>
              </a:rPr>
              <a:t>Výbor pro </a:t>
            </a:r>
            <a:r>
              <a:rPr lang="cs-CZ" sz="1400" dirty="0" smtClean="0">
                <a:solidFill>
                  <a:schemeClr val="tx1"/>
                </a:solidFill>
              </a:rPr>
              <a:t>národnostní  </a:t>
            </a:r>
            <a:r>
              <a:rPr lang="cs-CZ" sz="1400" dirty="0">
                <a:solidFill>
                  <a:schemeClr val="tx1"/>
                </a:solidFill>
              </a:rPr>
              <a:t>menšiny  byl zřizován </a:t>
            </a:r>
            <a:r>
              <a:rPr lang="cs-CZ" sz="1400" dirty="0" smtClean="0">
                <a:solidFill>
                  <a:schemeClr val="tx1"/>
                </a:solidFill>
              </a:rPr>
              <a:t>v </a:t>
            </a:r>
            <a:r>
              <a:rPr lang="cs-CZ" sz="1400" dirty="0">
                <a:solidFill>
                  <a:schemeClr val="tx1"/>
                </a:solidFill>
              </a:rPr>
              <a:t>každém volebním období od zahájení činnosti </a:t>
            </a:r>
            <a:r>
              <a:rPr lang="cs-CZ" sz="1400" dirty="0" smtClean="0">
                <a:solidFill>
                  <a:schemeClr val="tx1"/>
                </a:solidFill>
              </a:rPr>
              <a:t>Moravskoslezského kraje</a:t>
            </a:r>
            <a:r>
              <a:rPr lang="cs-CZ" sz="1400" dirty="0">
                <a:solidFill>
                  <a:schemeClr val="tx1"/>
                </a:solidFill>
              </a:rPr>
              <a:t/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/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-  </a:t>
            </a:r>
            <a:r>
              <a:rPr lang="cs-CZ" sz="1400" dirty="0">
                <a:solidFill>
                  <a:schemeClr val="tx1"/>
                </a:solidFill>
              </a:rPr>
              <a:t>a</a:t>
            </a:r>
            <a:r>
              <a:rPr lang="cs-CZ" sz="1400" dirty="0" smtClean="0">
                <a:solidFill>
                  <a:schemeClr val="tx1"/>
                </a:solidFill>
              </a:rPr>
              <a:t>ktuální Výbor </a:t>
            </a:r>
            <a:r>
              <a:rPr lang="cs-CZ" sz="1400" dirty="0">
                <a:solidFill>
                  <a:schemeClr val="tx1"/>
                </a:solidFill>
              </a:rPr>
              <a:t>pro národnostní menšiny zastupitelstva Moravskoslezského </a:t>
            </a:r>
            <a:r>
              <a:rPr lang="cs-CZ" sz="1400" dirty="0" smtClean="0">
                <a:solidFill>
                  <a:schemeClr val="tx1"/>
                </a:solidFill>
              </a:rPr>
              <a:t>kraje ustanoven </a:t>
            </a:r>
            <a:r>
              <a:rPr lang="cs-CZ" sz="1400" dirty="0">
                <a:solidFill>
                  <a:schemeClr val="tx1"/>
                </a:solidFill>
              </a:rPr>
              <a:t>na jednání zastupitelstva Moravskoslezského </a:t>
            </a:r>
            <a:r>
              <a:rPr lang="cs-CZ" sz="1400" dirty="0" smtClean="0">
                <a:solidFill>
                  <a:schemeClr val="tx1"/>
                </a:solidFill>
              </a:rPr>
              <a:t>kraje dne 11. 9. 2012</a:t>
            </a:r>
            <a:r>
              <a:rPr lang="cs-CZ" sz="1400" dirty="0">
                <a:solidFill>
                  <a:schemeClr val="tx1"/>
                </a:solidFill>
              </a:rPr>
              <a:t/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/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- počet členů 15 </a:t>
            </a:r>
            <a:r>
              <a:rPr lang="cs-CZ" sz="1400" dirty="0" smtClean="0">
                <a:solidFill>
                  <a:schemeClr val="tx1"/>
                </a:solidFill>
              </a:rPr>
              <a:t>(z toho 5 členů zastupitelstva Moravskoslezského kraje), členové volený zastupitelstvem</a:t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/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- předseda Mgr. Pavel Kawulok</a:t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/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- v období 11. 9. 2012 až 15. 12. 2015 1 personální změna</a:t>
            </a:r>
            <a:r>
              <a:rPr lang="cs-CZ" sz="1400" dirty="0">
                <a:solidFill>
                  <a:schemeClr val="tx1"/>
                </a:solidFill>
              </a:rPr>
              <a:t/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/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- nejvíc zastoupena polská národnostní menšina</a:t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/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- do 16. 12. 2015 realizováno 27 jednání (v roce 2015 celkem 10 jednání)</a:t>
            </a:r>
            <a:endParaRPr lang="cs-CZ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18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4211" y="1254642"/>
            <a:ext cx="7772400" cy="637954"/>
          </a:xfrm>
        </p:spPr>
        <p:txBody>
          <a:bodyPr/>
          <a:lstStyle/>
          <a:p>
            <a:r>
              <a:rPr lang="cs-CZ" sz="2000" dirty="0" smtClean="0">
                <a:solidFill>
                  <a:schemeClr val="tx1"/>
                </a:solidFill>
              </a:rPr>
              <a:t>Činnost výboru v roce 2015 – dotační programy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24074"/>
            <a:ext cx="7772400" cy="3629026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endParaRPr lang="cs-CZ" sz="1400" dirty="0" smtClean="0">
              <a:solidFill>
                <a:schemeClr val="tx1"/>
              </a:solidFill>
            </a:endParaRPr>
          </a:p>
          <a:p>
            <a:r>
              <a:rPr lang="cs-CZ" sz="1400" dirty="0" smtClean="0">
                <a:solidFill>
                  <a:schemeClr val="tx1"/>
                </a:solidFill>
              </a:rPr>
              <a:t> </a:t>
            </a:r>
            <a:r>
              <a:rPr lang="cs-CZ" sz="1400" b="1" dirty="0" smtClean="0">
                <a:solidFill>
                  <a:schemeClr val="tx1"/>
                </a:solidFill>
              </a:rPr>
              <a:t>AKTIVITY </a:t>
            </a:r>
            <a:r>
              <a:rPr lang="cs-CZ" sz="1400" b="1" dirty="0">
                <a:solidFill>
                  <a:schemeClr val="tx1"/>
                </a:solidFill>
              </a:rPr>
              <a:t>V SOUVISLOSTI S DOTAČNÍMI PROGRAMY</a:t>
            </a:r>
          </a:p>
          <a:p>
            <a:pPr marL="285750" indent="-285750">
              <a:buFontTx/>
              <a:buChar char="-"/>
            </a:pPr>
            <a:endParaRPr lang="cs-CZ" sz="14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1400" dirty="0" smtClean="0">
                <a:solidFill>
                  <a:schemeClr val="tx1"/>
                </a:solidFill>
              </a:rPr>
              <a:t>Příprava dotačního programu kraje „Program podpory aktivit národnostních menšin žijících na území Moravskoslezského kraje pro rok 2015“</a:t>
            </a:r>
          </a:p>
          <a:p>
            <a:endParaRPr lang="cs-CZ" sz="14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1400" dirty="0" smtClean="0">
                <a:solidFill>
                  <a:schemeClr val="tx1"/>
                </a:solidFill>
              </a:rPr>
              <a:t>Projednávání podaných žádostí o podporu v rámci dotačního programu </a:t>
            </a:r>
            <a:r>
              <a:rPr lang="cs-CZ" sz="1400" dirty="0">
                <a:solidFill>
                  <a:schemeClr val="tx1"/>
                </a:solidFill>
              </a:rPr>
              <a:t>„Program podpory aktivit národnostních menšin žijících na území Moravskoslezského kraje pro rok 2015</a:t>
            </a:r>
            <a:r>
              <a:rPr lang="cs-CZ" sz="1400" dirty="0" smtClean="0">
                <a:solidFill>
                  <a:schemeClr val="tx1"/>
                </a:solidFill>
              </a:rPr>
              <a:t>“</a:t>
            </a:r>
          </a:p>
          <a:p>
            <a:pPr marL="285750" indent="-285750">
              <a:buFontTx/>
              <a:buChar char="-"/>
            </a:pPr>
            <a:endParaRPr lang="cs-CZ" sz="14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1400" dirty="0" smtClean="0">
                <a:solidFill>
                  <a:schemeClr val="tx1"/>
                </a:solidFill>
              </a:rPr>
              <a:t>Seznámení se s hospodařením Moravskoslezského kraje za rok 2014</a:t>
            </a:r>
          </a:p>
          <a:p>
            <a:endParaRPr lang="cs-CZ" sz="14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1400" dirty="0" smtClean="0">
                <a:solidFill>
                  <a:schemeClr val="tx1"/>
                </a:solidFill>
              </a:rPr>
              <a:t>Příprava dotačního programu kraje </a:t>
            </a:r>
            <a:r>
              <a:rPr lang="cs-CZ" sz="1400" dirty="0">
                <a:solidFill>
                  <a:schemeClr val="tx1"/>
                </a:solidFill>
              </a:rPr>
              <a:t>„Program podpory aktivit národnostních menšin žijících na území Moravskoslezského kraje pro rok </a:t>
            </a:r>
            <a:r>
              <a:rPr lang="cs-CZ" sz="1400" dirty="0" smtClean="0">
                <a:solidFill>
                  <a:schemeClr val="tx1"/>
                </a:solidFill>
              </a:rPr>
              <a:t>2016“</a:t>
            </a:r>
          </a:p>
          <a:p>
            <a:endParaRPr lang="cs-CZ" sz="1600" dirty="0">
              <a:solidFill>
                <a:schemeClr val="tx1"/>
              </a:solidFill>
            </a:endParaRPr>
          </a:p>
          <a:p>
            <a:endParaRPr lang="cs-CZ" sz="16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cs-CZ" sz="1600" dirty="0"/>
          </a:p>
          <a:p>
            <a:pPr marL="285750" indent="-285750">
              <a:buFontTx/>
              <a:buChar char="-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269727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190624"/>
            <a:ext cx="7772400" cy="1114425"/>
          </a:xfrm>
        </p:spPr>
        <p:txBody>
          <a:bodyPr/>
          <a:lstStyle/>
          <a:p>
            <a:r>
              <a:rPr lang="cs-CZ" sz="2000" dirty="0" smtClean="0">
                <a:solidFill>
                  <a:schemeClr val="tx1"/>
                </a:solidFill>
              </a:rPr>
              <a:t>Činnost </a:t>
            </a:r>
            <a:r>
              <a:rPr lang="cs-CZ" sz="2000" dirty="0">
                <a:solidFill>
                  <a:schemeClr val="tx1"/>
                </a:solidFill>
              </a:rPr>
              <a:t>výboru 2015 – dotační </a:t>
            </a:r>
            <a:r>
              <a:rPr lang="cs-CZ" sz="2000" dirty="0" smtClean="0">
                <a:solidFill>
                  <a:schemeClr val="tx1"/>
                </a:solidFill>
              </a:rPr>
              <a:t>programy</a:t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STRUČNÝ OBSAH A NÁLEŽITOSTI DOTAČNÍCH </a:t>
            </a:r>
            <a:r>
              <a:rPr lang="cs-CZ" sz="1400" dirty="0" smtClean="0">
                <a:solidFill>
                  <a:schemeClr val="tx1"/>
                </a:solidFill>
              </a:rPr>
              <a:t>PROGRAMŮ</a:t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/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2000" dirty="0">
                <a:solidFill>
                  <a:schemeClr val="tx1"/>
                </a:solidFill>
              </a:rPr>
              <a:t/>
            </a:r>
            <a:br>
              <a:rPr lang="cs-CZ" sz="2000" dirty="0">
                <a:solidFill>
                  <a:schemeClr val="tx1"/>
                </a:solidFill>
              </a:rPr>
            </a:br>
            <a:endParaRPr lang="cs-CZ" sz="2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38149" y="1809750"/>
            <a:ext cx="8505825" cy="3295650"/>
          </a:xfrm>
        </p:spPr>
        <p:txBody>
          <a:bodyPr>
            <a:normAutofit lnSpcReduction="10000"/>
          </a:bodyPr>
          <a:lstStyle/>
          <a:p>
            <a:pPr marL="285750" indent="-285750">
              <a:buFontTx/>
              <a:buChar char="-"/>
            </a:pPr>
            <a:endParaRPr lang="cs-CZ" sz="14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cs-CZ" sz="14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cs-CZ" sz="14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1400" dirty="0" smtClean="0">
                <a:solidFill>
                  <a:schemeClr val="tx1"/>
                </a:solidFill>
              </a:rPr>
              <a:t>V dotačních programech zahrnuty tři dotační tituly: dokumentace národnostní kultury, umělecké aktivity s národnostní tematikou, kulturně – vzdělávací a výchovné aktivity</a:t>
            </a:r>
          </a:p>
          <a:p>
            <a:endParaRPr lang="cs-CZ" sz="14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1400" dirty="0" smtClean="0">
                <a:solidFill>
                  <a:schemeClr val="tx1"/>
                </a:solidFill>
              </a:rPr>
              <a:t>příjemcem právnická osoba, která prokazatelně vykonává činnost ve prospěch příslušníků národnostních menšin nejméně jeden rok (přičemž podmínka trvání činnosti se nevztahuje na obce)</a:t>
            </a:r>
          </a:p>
          <a:p>
            <a:endParaRPr lang="cs-CZ" sz="14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tx1"/>
                </a:solidFill>
              </a:rPr>
              <a:t>u</a:t>
            </a:r>
            <a:r>
              <a:rPr lang="cs-CZ" sz="1400" dirty="0" smtClean="0">
                <a:solidFill>
                  <a:schemeClr val="tx1"/>
                </a:solidFill>
              </a:rPr>
              <a:t>znatelné pouze neinvestiční náklady, jeden žadatel maximálně dva projekty</a:t>
            </a:r>
          </a:p>
          <a:p>
            <a:endParaRPr lang="cs-CZ" sz="14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1400" dirty="0" smtClean="0">
                <a:solidFill>
                  <a:schemeClr val="tx1"/>
                </a:solidFill>
              </a:rPr>
              <a:t>nesmí </a:t>
            </a:r>
            <a:r>
              <a:rPr lang="cs-CZ" sz="1400" dirty="0">
                <a:solidFill>
                  <a:schemeClr val="tx1"/>
                </a:solidFill>
              </a:rPr>
              <a:t>být financování z jiné veřejné finanční podpory poskytnuté Moravskoslezským </a:t>
            </a:r>
            <a:r>
              <a:rPr lang="cs-CZ" sz="1400" dirty="0" smtClean="0">
                <a:solidFill>
                  <a:schemeClr val="tx1"/>
                </a:solidFill>
              </a:rPr>
              <a:t>krajem</a:t>
            </a:r>
          </a:p>
          <a:p>
            <a:endParaRPr lang="cs-CZ" sz="14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1400" dirty="0" smtClean="0">
                <a:solidFill>
                  <a:schemeClr val="tx1"/>
                </a:solidFill>
              </a:rPr>
              <a:t>úhrada uznatelných nákladů realizovaných projektů je poskytována do výše maximálně </a:t>
            </a:r>
            <a:r>
              <a:rPr lang="cs-CZ" sz="1400" b="1" dirty="0" smtClean="0">
                <a:solidFill>
                  <a:schemeClr val="tx1"/>
                </a:solidFill>
              </a:rPr>
              <a:t>70%</a:t>
            </a:r>
          </a:p>
          <a:p>
            <a:pPr marL="285750" indent="-285750">
              <a:buFontTx/>
              <a:buChar char="-"/>
            </a:pPr>
            <a:endParaRPr lang="cs-CZ" sz="14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694724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788" y="1228725"/>
            <a:ext cx="7772400" cy="704850"/>
          </a:xfrm>
        </p:spPr>
        <p:txBody>
          <a:bodyPr/>
          <a:lstStyle/>
          <a:p>
            <a:r>
              <a:rPr lang="cs-CZ" sz="2000" dirty="0">
                <a:solidFill>
                  <a:schemeClr val="tx1"/>
                </a:solidFill>
              </a:rPr>
              <a:t>Činnost výboru 2015 – dotační </a:t>
            </a:r>
            <a:r>
              <a:rPr lang="cs-CZ" sz="2000" dirty="0" smtClean="0">
                <a:solidFill>
                  <a:schemeClr val="tx1"/>
                </a:solidFill>
              </a:rPr>
              <a:t>programy</a:t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Financování</a:t>
            </a:r>
            <a:endParaRPr lang="cs-CZ" sz="2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38125" y="1790700"/>
            <a:ext cx="8791575" cy="4038600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buFontTx/>
              <a:buChar char="-"/>
            </a:pPr>
            <a:r>
              <a:rPr lang="cs-CZ" sz="5500" dirty="0">
                <a:solidFill>
                  <a:schemeClr val="tx1"/>
                </a:solidFill>
              </a:rPr>
              <a:t>výše rozpočtových prostředků </a:t>
            </a:r>
            <a:r>
              <a:rPr lang="cs-CZ" sz="5500" dirty="0" smtClean="0">
                <a:solidFill>
                  <a:schemeClr val="tx1"/>
                </a:solidFill>
              </a:rPr>
              <a:t>v roce 2015</a:t>
            </a:r>
            <a:r>
              <a:rPr lang="cs-CZ" sz="5500" dirty="0">
                <a:solidFill>
                  <a:schemeClr val="tx1"/>
                </a:solidFill>
              </a:rPr>
              <a:t>: </a:t>
            </a:r>
            <a:r>
              <a:rPr lang="cs-CZ" sz="5500" b="1" dirty="0">
                <a:solidFill>
                  <a:schemeClr val="tx1"/>
                </a:solidFill>
              </a:rPr>
              <a:t>1 000 000 Kč, </a:t>
            </a:r>
            <a:r>
              <a:rPr lang="cs-CZ" sz="5500" dirty="0">
                <a:solidFill>
                  <a:schemeClr val="tx1"/>
                </a:solidFill>
              </a:rPr>
              <a:t>podpořeno celkem 17 žadatelů</a:t>
            </a:r>
          </a:p>
          <a:p>
            <a:pPr marL="285750" indent="-285750">
              <a:buFontTx/>
              <a:buChar char="-"/>
            </a:pPr>
            <a:r>
              <a:rPr lang="cs-CZ" sz="5500" dirty="0">
                <a:solidFill>
                  <a:schemeClr val="tx1"/>
                </a:solidFill>
              </a:rPr>
              <a:t>minimální výše možné poskytnuté finanční podpory v roce 2015: </a:t>
            </a:r>
            <a:r>
              <a:rPr lang="cs-CZ" sz="5500" b="1" dirty="0">
                <a:solidFill>
                  <a:schemeClr val="tx1"/>
                </a:solidFill>
              </a:rPr>
              <a:t>30 000 Kč</a:t>
            </a:r>
            <a:r>
              <a:rPr lang="cs-CZ" sz="5500" dirty="0">
                <a:solidFill>
                  <a:schemeClr val="tx1"/>
                </a:solidFill>
              </a:rPr>
              <a:t>, maximální </a:t>
            </a:r>
            <a:r>
              <a:rPr lang="cs-CZ" sz="5500" b="1" dirty="0">
                <a:solidFill>
                  <a:schemeClr val="tx1"/>
                </a:solidFill>
              </a:rPr>
              <a:t>70 000 </a:t>
            </a:r>
            <a:r>
              <a:rPr lang="cs-CZ" sz="5500" b="1" dirty="0" smtClean="0">
                <a:solidFill>
                  <a:schemeClr val="tx1"/>
                </a:solidFill>
              </a:rPr>
              <a:t>Kč</a:t>
            </a:r>
          </a:p>
          <a:p>
            <a:endParaRPr lang="cs-CZ" sz="5500" b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cs-CZ" sz="55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5500" dirty="0">
                <a:solidFill>
                  <a:schemeClr val="tx1"/>
                </a:solidFill>
              </a:rPr>
              <a:t>výše rozpočtových prostředků </a:t>
            </a:r>
            <a:r>
              <a:rPr lang="cs-CZ" sz="5500" dirty="0" smtClean="0">
                <a:solidFill>
                  <a:schemeClr val="tx1"/>
                </a:solidFill>
              </a:rPr>
              <a:t>na rok 2016</a:t>
            </a:r>
            <a:r>
              <a:rPr lang="cs-CZ" sz="5500" dirty="0">
                <a:solidFill>
                  <a:schemeClr val="tx1"/>
                </a:solidFill>
              </a:rPr>
              <a:t>: </a:t>
            </a:r>
            <a:r>
              <a:rPr lang="cs-CZ" sz="5500" b="1" dirty="0">
                <a:solidFill>
                  <a:schemeClr val="tx1"/>
                </a:solidFill>
              </a:rPr>
              <a:t>1 500 000</a:t>
            </a:r>
            <a:r>
              <a:rPr lang="cs-CZ" sz="5500" dirty="0">
                <a:solidFill>
                  <a:schemeClr val="tx1"/>
                </a:solidFill>
              </a:rPr>
              <a:t> Kč</a:t>
            </a:r>
          </a:p>
          <a:p>
            <a:pPr marL="285750" indent="-285750">
              <a:buFontTx/>
              <a:buChar char="-"/>
            </a:pPr>
            <a:r>
              <a:rPr lang="cs-CZ" sz="5500" dirty="0">
                <a:solidFill>
                  <a:schemeClr val="tx1"/>
                </a:solidFill>
              </a:rPr>
              <a:t>minimální výše možné poskytnuté finanční podpory pro rok 2016: </a:t>
            </a:r>
            <a:r>
              <a:rPr lang="cs-CZ" sz="5500" b="1" dirty="0">
                <a:solidFill>
                  <a:schemeClr val="tx1"/>
                </a:solidFill>
              </a:rPr>
              <a:t>20 000 Kč</a:t>
            </a:r>
            <a:r>
              <a:rPr lang="cs-CZ" sz="5500" dirty="0">
                <a:solidFill>
                  <a:schemeClr val="tx1"/>
                </a:solidFill>
              </a:rPr>
              <a:t>, maximální </a:t>
            </a:r>
            <a:r>
              <a:rPr lang="cs-CZ" sz="5500" b="1" dirty="0">
                <a:solidFill>
                  <a:schemeClr val="tx1"/>
                </a:solidFill>
              </a:rPr>
              <a:t>80 000 </a:t>
            </a:r>
            <a:r>
              <a:rPr lang="cs-CZ" sz="5500" b="1" dirty="0" smtClean="0">
                <a:solidFill>
                  <a:schemeClr val="tx1"/>
                </a:solidFill>
              </a:rPr>
              <a:t>Kč</a:t>
            </a:r>
          </a:p>
          <a:p>
            <a:pPr marL="285750" indent="-285750">
              <a:buFontTx/>
              <a:buChar char="-"/>
            </a:pPr>
            <a:endParaRPr lang="cs-CZ" sz="5500" b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5500" dirty="0">
                <a:solidFill>
                  <a:schemeClr val="tx1"/>
                </a:solidFill>
              </a:rPr>
              <a:t>f</a:t>
            </a:r>
            <a:r>
              <a:rPr lang="cs-CZ" sz="5500" dirty="0" smtClean="0">
                <a:solidFill>
                  <a:schemeClr val="tx1"/>
                </a:solidFill>
              </a:rPr>
              <a:t>inancování v předchozích obdobích – rok 2013 poskytnuto žadatelům 883 700 Kč</a:t>
            </a:r>
          </a:p>
          <a:p>
            <a:r>
              <a:rPr lang="cs-CZ" sz="5500" dirty="0" smtClean="0">
                <a:solidFill>
                  <a:schemeClr val="tx1"/>
                </a:solidFill>
              </a:rPr>
              <a:t>                                                         - rok 2014 poskytnuto žadatelům 957 500 Kč</a:t>
            </a:r>
          </a:p>
          <a:p>
            <a:endParaRPr lang="cs-CZ" sz="5500" b="1" dirty="0">
              <a:solidFill>
                <a:schemeClr val="tx1"/>
              </a:solidFill>
            </a:endParaRPr>
          </a:p>
          <a:p>
            <a:endParaRPr lang="cs-CZ" sz="5500" b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5500" b="1" dirty="0">
                <a:solidFill>
                  <a:schemeClr val="tx1"/>
                </a:solidFill>
              </a:rPr>
              <a:t>z důvodu podpory činnosti zaměřené na udržení aktivit a tradic příslušníků národnostních menšin </a:t>
            </a:r>
            <a:r>
              <a:rPr lang="cs-CZ" sz="5500" b="1" dirty="0" smtClean="0">
                <a:solidFill>
                  <a:schemeClr val="tx1"/>
                </a:solidFill>
              </a:rPr>
              <a:t>je ze </a:t>
            </a:r>
            <a:r>
              <a:rPr lang="cs-CZ" sz="5500" b="1" dirty="0">
                <a:solidFill>
                  <a:schemeClr val="tx1"/>
                </a:solidFill>
              </a:rPr>
              <a:t>strany Moravskoslezského </a:t>
            </a:r>
            <a:r>
              <a:rPr lang="cs-CZ" sz="5500" b="1" dirty="0" smtClean="0">
                <a:solidFill>
                  <a:schemeClr val="tx1"/>
                </a:solidFill>
              </a:rPr>
              <a:t>kraje pro nadcházející rok:</a:t>
            </a:r>
            <a:endParaRPr lang="cs-CZ" sz="5500" b="1" dirty="0">
              <a:solidFill>
                <a:schemeClr val="tx1"/>
              </a:solidFill>
            </a:endParaRPr>
          </a:p>
          <a:p>
            <a:endParaRPr lang="cs-CZ" sz="5500" b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5500" dirty="0">
                <a:solidFill>
                  <a:schemeClr val="tx1"/>
                </a:solidFill>
              </a:rPr>
              <a:t>výrazný nárůst celkových finančních prostředků alokovaných v dotačním programu</a:t>
            </a:r>
          </a:p>
          <a:p>
            <a:pPr marL="285750" indent="-285750">
              <a:buFontTx/>
              <a:buChar char="-"/>
            </a:pPr>
            <a:r>
              <a:rPr lang="cs-CZ" sz="5500" dirty="0">
                <a:solidFill>
                  <a:schemeClr val="tx1"/>
                </a:solidFill>
              </a:rPr>
              <a:t>zvýšení </a:t>
            </a:r>
            <a:r>
              <a:rPr lang="cs-CZ" sz="5500" dirty="0" smtClean="0">
                <a:solidFill>
                  <a:schemeClr val="tx1"/>
                </a:solidFill>
              </a:rPr>
              <a:t>částky maximální </a:t>
            </a:r>
            <a:r>
              <a:rPr lang="cs-CZ" sz="5500" dirty="0">
                <a:solidFill>
                  <a:schemeClr val="tx1"/>
                </a:solidFill>
              </a:rPr>
              <a:t>možné podpory</a:t>
            </a:r>
          </a:p>
          <a:p>
            <a:pPr marL="285750" indent="-285750">
              <a:buFontTx/>
              <a:buChar char="-"/>
            </a:pPr>
            <a:r>
              <a:rPr lang="cs-CZ" sz="5500" dirty="0">
                <a:solidFill>
                  <a:schemeClr val="tx1"/>
                </a:solidFill>
              </a:rPr>
              <a:t>z důvodu </a:t>
            </a:r>
            <a:r>
              <a:rPr lang="cs-CZ" sz="5500" dirty="0" smtClean="0">
                <a:solidFill>
                  <a:schemeClr val="tx1"/>
                </a:solidFill>
              </a:rPr>
              <a:t>zapojení </a:t>
            </a:r>
            <a:r>
              <a:rPr lang="cs-CZ" sz="5500" dirty="0">
                <a:solidFill>
                  <a:schemeClr val="tx1"/>
                </a:solidFill>
              </a:rPr>
              <a:t>co nejširšího okruhu žadatelů snížení minimální výše finanční podpory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7108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1838" y="1219200"/>
            <a:ext cx="7772400" cy="561975"/>
          </a:xfrm>
        </p:spPr>
        <p:txBody>
          <a:bodyPr/>
          <a:lstStyle/>
          <a:p>
            <a:r>
              <a:rPr lang="cs-CZ" sz="2000" dirty="0">
                <a:solidFill>
                  <a:schemeClr val="tx1"/>
                </a:solidFill>
              </a:rPr>
              <a:t>Činnost výboru 2015 – </a:t>
            </a:r>
            <a:r>
              <a:rPr lang="cs-CZ" sz="2000" dirty="0" smtClean="0">
                <a:solidFill>
                  <a:schemeClr val="tx1"/>
                </a:solidFill>
              </a:rPr>
              <a:t>aktivity </a:t>
            </a:r>
            <a:endParaRPr lang="cs-CZ" sz="2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7063" y="1133475"/>
            <a:ext cx="7772400" cy="3371849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cs-CZ" sz="1400" dirty="0" smtClean="0">
                <a:solidFill>
                  <a:schemeClr val="tx1"/>
                </a:solidFill>
              </a:rPr>
              <a:t>26. 5. 2015 návštěva a výjezdní zasedání v Sanatorium Jablunkov – seznámení se s instalací dvojjazyčných nápisů, </a:t>
            </a:r>
            <a:r>
              <a:rPr lang="cs-CZ" sz="1400" dirty="0">
                <a:solidFill>
                  <a:schemeClr val="tx1"/>
                </a:solidFill>
              </a:rPr>
              <a:t>v</a:t>
            </a:r>
            <a:r>
              <a:rPr lang="cs-CZ" sz="1400" dirty="0" smtClean="0">
                <a:solidFill>
                  <a:schemeClr val="tx1"/>
                </a:solidFill>
              </a:rPr>
              <a:t>ýbor </a:t>
            </a:r>
            <a:r>
              <a:rPr lang="cs-CZ" sz="1400" dirty="0">
                <a:solidFill>
                  <a:schemeClr val="tx1"/>
                </a:solidFill>
              </a:rPr>
              <a:t>také navštívil sídlo Místní skupiny PZKO </a:t>
            </a:r>
            <a:r>
              <a:rPr lang="cs-CZ" sz="1400" dirty="0" smtClean="0">
                <a:solidFill>
                  <a:schemeClr val="tx1"/>
                </a:solidFill>
              </a:rPr>
              <a:t>(</a:t>
            </a:r>
            <a:r>
              <a:rPr lang="pl-PL" sz="1400" dirty="0">
                <a:solidFill>
                  <a:schemeClr val="tx1"/>
                </a:solidFill>
              </a:rPr>
              <a:t>Polski Związek Kulturalno-Oświatowy w Republice </a:t>
            </a:r>
            <a:r>
              <a:rPr lang="pl-PL" sz="1400" dirty="0" smtClean="0">
                <a:solidFill>
                  <a:schemeClr val="tx1"/>
                </a:solidFill>
              </a:rPr>
              <a:t>Czeskiej) </a:t>
            </a:r>
            <a:r>
              <a:rPr lang="cs-CZ" sz="1400" dirty="0" smtClean="0">
                <a:solidFill>
                  <a:schemeClr val="tx1"/>
                </a:solidFill>
              </a:rPr>
              <a:t>v </a:t>
            </a:r>
            <a:r>
              <a:rPr lang="cs-CZ" sz="1400" dirty="0">
                <a:solidFill>
                  <a:schemeClr val="tx1"/>
                </a:solidFill>
              </a:rPr>
              <a:t>Jablunkově, kde byl přijat předsedou </a:t>
            </a:r>
            <a:r>
              <a:rPr lang="cs-CZ" sz="1400" dirty="0" smtClean="0">
                <a:solidFill>
                  <a:schemeClr val="tx1"/>
                </a:solidFill>
              </a:rPr>
              <a:t>PZKO </a:t>
            </a:r>
            <a:r>
              <a:rPr lang="cs-CZ" sz="1400" dirty="0">
                <a:solidFill>
                  <a:schemeClr val="tx1"/>
                </a:solidFill>
              </a:rPr>
              <a:t>panem Janem </a:t>
            </a:r>
            <a:r>
              <a:rPr lang="cs-CZ" sz="1400" dirty="0" err="1" smtClean="0">
                <a:solidFill>
                  <a:schemeClr val="tx1"/>
                </a:solidFill>
              </a:rPr>
              <a:t>Ryłkem</a:t>
            </a:r>
            <a:endParaRPr lang="cs-CZ" sz="1400" dirty="0" smtClean="0">
              <a:solidFill>
                <a:schemeClr val="tx1"/>
              </a:solidFill>
            </a:endParaRPr>
          </a:p>
          <a:p>
            <a:endParaRPr lang="cs-CZ" sz="14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1400" dirty="0" smtClean="0">
                <a:solidFill>
                  <a:schemeClr val="tx1"/>
                </a:solidFill>
              </a:rPr>
              <a:t>15. 9. 2015 a 10. 11. 2015 problematika integrace romských komunit, žijících na území Moravskoslezského kraje – informace od zástupců neziskových organizací na jednáních výboru (Mgr. Lucie Mastná, Mgr. </a:t>
            </a:r>
            <a:r>
              <a:rPr lang="cs-CZ" sz="1400" dirty="0" err="1" smtClean="0">
                <a:solidFill>
                  <a:schemeClr val="tx1"/>
                </a:solidFill>
              </a:rPr>
              <a:t>Sri</a:t>
            </a:r>
            <a:r>
              <a:rPr lang="cs-CZ" sz="1400" dirty="0" smtClean="0">
                <a:solidFill>
                  <a:schemeClr val="tx1"/>
                </a:solidFill>
              </a:rPr>
              <a:t> </a:t>
            </a:r>
            <a:r>
              <a:rPr lang="cs-CZ" sz="1400" dirty="0" err="1" smtClean="0">
                <a:solidFill>
                  <a:schemeClr val="tx1"/>
                </a:solidFill>
              </a:rPr>
              <a:t>Kumar</a:t>
            </a:r>
            <a:r>
              <a:rPr lang="cs-CZ" sz="1400" dirty="0" smtClean="0">
                <a:solidFill>
                  <a:schemeClr val="tx1"/>
                </a:solidFill>
              </a:rPr>
              <a:t> </a:t>
            </a:r>
            <a:r>
              <a:rPr lang="cs-CZ" sz="1400" dirty="0" err="1" smtClean="0">
                <a:solidFill>
                  <a:schemeClr val="tx1"/>
                </a:solidFill>
              </a:rPr>
              <a:t>Vishwanathan</a:t>
            </a:r>
            <a:r>
              <a:rPr lang="cs-CZ" sz="1400" dirty="0" smtClean="0">
                <a:solidFill>
                  <a:schemeClr val="tx1"/>
                </a:solidFill>
              </a:rPr>
              <a:t>)</a:t>
            </a:r>
          </a:p>
          <a:p>
            <a:endParaRPr lang="cs-CZ" sz="14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1400" dirty="0" smtClean="0">
                <a:solidFill>
                  <a:schemeClr val="tx1"/>
                </a:solidFill>
              </a:rPr>
              <a:t>6. 10. 2015 návštěva a výjezdní zasedání Obec </a:t>
            </a:r>
            <a:r>
              <a:rPr lang="cs-CZ" sz="1400" dirty="0" err="1" smtClean="0">
                <a:solidFill>
                  <a:schemeClr val="tx1"/>
                </a:solidFill>
              </a:rPr>
              <a:t>Slovákov</a:t>
            </a:r>
            <a:r>
              <a:rPr lang="cs-CZ" sz="1400" dirty="0" smtClean="0">
                <a:solidFill>
                  <a:schemeClr val="tx1"/>
                </a:solidFill>
              </a:rPr>
              <a:t> v Karviné – představení činnosti</a:t>
            </a:r>
          </a:p>
          <a:p>
            <a:pPr marL="285750" indent="-285750">
              <a:buFontTx/>
              <a:buChar char="-"/>
            </a:pPr>
            <a:endParaRPr lang="cs-CZ" sz="14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O:\VNM\Jednání 6. 10. 2015 Karviná\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300" y="4057650"/>
            <a:ext cx="271462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346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8719" y="1228725"/>
            <a:ext cx="4837814" cy="3914775"/>
          </a:xfrm>
        </p:spPr>
        <p:txBody>
          <a:bodyPr/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Děkuji za pozornost</a:t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/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2000" b="1" dirty="0">
                <a:solidFill>
                  <a:schemeClr val="tx1"/>
                </a:solidFill>
              </a:rPr>
              <a:t/>
            </a:r>
            <a:br>
              <a:rPr lang="cs-CZ" sz="2000" b="1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kawulokpavel@gmail.com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 smtClean="0">
                <a:solidFill>
                  <a:schemeClr val="tx1"/>
                </a:solidFill>
              </a:rPr>
              <a:t/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peter.hancin@msk.cz</a:t>
            </a:r>
            <a:endParaRPr lang="cs-CZ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852909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_prezentace-světlé_pozadí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450</Words>
  <Application>Microsoft Office PowerPoint</Application>
  <PresentationFormat>Předvádění na obrazovce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šablona_prezentace-světlé_pozadí1</vt:lpstr>
      <vt:lpstr>Výbor pro národnostní menšiny zastupitelstva Moravskoslezského kraje</vt:lpstr>
      <vt:lpstr>-   Výbor pro národnostní  menšiny  byl zřizován v každém volebním období od zahájení činnosti Moravskoslezského kraje  -  aktuální Výbor pro národnostní menšiny zastupitelstva Moravskoslezského kraje ustanoven na jednání zastupitelstva Moravskoslezského kraje dne 11. 9. 2012  - počet členů 15 (z toho 5 členů zastupitelstva Moravskoslezského kraje), členové volený zastupitelstvem  - předseda Mgr. Pavel Kawulok  - v období 11. 9. 2012 až 15. 12. 2015 1 personální změna  - nejvíc zastoupena polská národnostní menšina  - do 16. 12. 2015 realizováno 27 jednání (v roce 2015 celkem 10 jednání)</vt:lpstr>
      <vt:lpstr>Činnost výboru v roce 2015 – dotační programy</vt:lpstr>
      <vt:lpstr>Činnost výboru 2015 – dotační programy STRUČNÝ OBSAH A NÁLEŽITOSTI DOTAČNÍCH PROGRAMŮ   </vt:lpstr>
      <vt:lpstr>Činnost výboru 2015 – dotační programy Financování</vt:lpstr>
      <vt:lpstr>Činnost výboru 2015 – aktivity </vt:lpstr>
      <vt:lpstr>Děkuji za pozornost   kawulokpavel@gmail.com  peter.hancin@msk.cz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2014-11-23T20:28:28Z</dcterms:created>
  <dcterms:modified xsi:type="dcterms:W3CDTF">2015-12-18T12:01:04Z</dcterms:modified>
</cp:coreProperties>
</file>