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4"/>
  </p:sldMasterIdLst>
  <p:notesMasterIdLst>
    <p:notesMasterId r:id="rId21"/>
  </p:notesMasterIdLst>
  <p:sldIdLst>
    <p:sldId id="314" r:id="rId5"/>
    <p:sldId id="316" r:id="rId6"/>
    <p:sldId id="284" r:id="rId7"/>
    <p:sldId id="315" r:id="rId8"/>
    <p:sldId id="310" r:id="rId9"/>
    <p:sldId id="313" r:id="rId10"/>
    <p:sldId id="312" r:id="rId11"/>
    <p:sldId id="311" r:id="rId12"/>
    <p:sldId id="317" r:id="rId13"/>
    <p:sldId id="318" r:id="rId14"/>
    <p:sldId id="319" r:id="rId15"/>
    <p:sldId id="320" r:id="rId16"/>
    <p:sldId id="321" r:id="rId17"/>
    <p:sldId id="323" r:id="rId18"/>
    <p:sldId id="322" r:id="rId19"/>
    <p:sldId id="294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t gra" initials="Rg" lastIdx="11" clrIdx="0">
    <p:extLst>
      <p:ext uri="{19B8F6BF-5375-455C-9EA6-DF929625EA0E}">
        <p15:presenceInfo xmlns:p15="http://schemas.microsoft.com/office/powerpoint/2012/main" userId="852fc29426a7b1cb" providerId="Windows Live"/>
      </p:ext>
    </p:extLst>
  </p:cmAuthor>
  <p:cmAuthor id="2" name="Návrat Miroslav" initials="NM" lastIdx="20" clrIdx="1">
    <p:extLst>
      <p:ext uri="{19B8F6BF-5375-455C-9EA6-DF929625EA0E}">
        <p15:presenceInfo xmlns:p15="http://schemas.microsoft.com/office/powerpoint/2012/main" userId="S-1-5-21-1024343765-948047755-1557874966-30005" providerId="AD"/>
      </p:ext>
    </p:extLst>
  </p:cmAuthor>
  <p:cmAuthor id="3" name="Kuchařová Veronika" initials="KV" lastIdx="1" clrIdx="2">
    <p:extLst>
      <p:ext uri="{19B8F6BF-5375-455C-9EA6-DF929625EA0E}">
        <p15:presenceInfo xmlns:p15="http://schemas.microsoft.com/office/powerpoint/2012/main" userId="S-1-5-21-1024343765-948047755-1557874966-265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8D96"/>
    <a:srgbClr val="B2D5D8"/>
    <a:srgbClr val="7F7F7F"/>
    <a:srgbClr val="61AA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A5D55-CA7B-4358-AFEF-A66498C35363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0F52C-6A56-4EF8-AFAD-C1D6265052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138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Kliknutím lze </a:t>
            </a:r>
            <a:br>
              <a:rPr lang="cs-CZ" dirty="0"/>
            </a:br>
            <a:r>
              <a:rPr lang="cs-CZ" dirty="0"/>
              <a:t>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288271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723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9599" y="1825625"/>
            <a:ext cx="10515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0575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3">
          <p15:clr>
            <a:srgbClr val="FBAE40"/>
          </p15:clr>
        </p15:guide>
        <p15:guide id="2" pos="7348">
          <p15:clr>
            <a:srgbClr val="FBAE40"/>
          </p15:clr>
        </p15:guide>
        <p15:guide id="3" orient="horz" pos="3906">
          <p15:clr>
            <a:srgbClr val="FBAE40"/>
          </p15:clr>
        </p15:guide>
        <p15:guide id="4" orient="horz" pos="59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28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28D9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01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obrázek 2">
            <a:extLst>
              <a:ext uri="{FF2B5EF4-FFF2-40B4-BE49-F238E27FC236}">
                <a16:creationId xmlns:a16="http://schemas.microsoft.com/office/drawing/2014/main" id="{DEBA1952-2E33-4348-A94B-18B552207762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20000" y="936001"/>
            <a:ext cx="10726331" cy="5166037"/>
          </a:xfrm>
        </p:spPr>
        <p:txBody>
          <a:bodyPr>
            <a:normAutofit/>
          </a:bodyPr>
          <a:lstStyle>
            <a:lvl1pPr marL="0" indent="0">
              <a:buNone/>
              <a:defRPr sz="2100" cap="all" baseline="0">
                <a:solidFill>
                  <a:srgbClr val="428D96"/>
                </a:solidFill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Obrázek</a:t>
            </a:r>
          </a:p>
        </p:txBody>
      </p:sp>
    </p:spTree>
    <p:extLst>
      <p:ext uri="{BB962C8B-B14F-4D97-AF65-F5344CB8AC3E}">
        <p14:creationId xmlns:p14="http://schemas.microsoft.com/office/powerpoint/2010/main" val="3015479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12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72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09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2533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997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rohlednout.rvp.cz/ovu/dds-slk-000-pv1-003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rohlednout.rvp.cz/ovu/kkt-idr-000-zv5-001" TargetMode="External"/><Relationship Id="rId2" Type="http://schemas.openxmlformats.org/officeDocument/2006/relationships/hyperlink" Target="https://prohlednout.rvp.cz/ovu/kos-emp-000-zv9-001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rohlednout.rvp.cz/ovu/pts-000-000-zv5-001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l.cerny@msmt.cz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www.msmt.cz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hana.cetlova@msmt.gov.cz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E8546-8652-A7E1-6A06-36C7C2061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6443246C-CECD-3090-5D05-ED54E02DE8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Michal Černý, MŠMT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43F52FC-E81E-7F83-C74B-FA511063D4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768000" y="1662235"/>
            <a:ext cx="7101303" cy="64633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1800" cap="none" dirty="0">
                <a:solidFill>
                  <a:srgbClr val="000000"/>
                </a:solidFill>
                <a:latin typeface="Arial" panose="020B0604020202020204" pitchFamily="34" charset="0"/>
              </a:rPr>
              <a:t>AKTUALIZACE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PRAVIDEL DOTAČNÍCH VÝZEV –</a:t>
            </a:r>
            <a:b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cs-CZ" altLang="cs-CZ" sz="1800" cap="none" dirty="0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ODPORA VZDĚLÁVACÍCH AKTIVIT NÁRODNOSTNÍCH MENŠIN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212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5D2014-A400-FD01-0588-0885A7FB7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Předškolní vzdělávání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FCF035EE-7A74-AD9B-E194-FB3DA1FE20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133290"/>
              </p:ext>
            </p:extLst>
          </p:nvPr>
        </p:nvGraphicFramePr>
        <p:xfrm>
          <a:off x="793631" y="1558139"/>
          <a:ext cx="8833449" cy="3522819"/>
        </p:xfrm>
        <a:graphic>
          <a:graphicData uri="http://schemas.openxmlformats.org/drawingml/2006/table">
            <a:tbl>
              <a:tblPr/>
              <a:tblGrid>
                <a:gridCol w="1702125">
                  <a:extLst>
                    <a:ext uri="{9D8B030D-6E8A-4147-A177-3AD203B41FA5}">
                      <a16:colId xmlns:a16="http://schemas.microsoft.com/office/drawing/2014/main" val="3045590878"/>
                    </a:ext>
                  </a:extLst>
                </a:gridCol>
                <a:gridCol w="2714599">
                  <a:extLst>
                    <a:ext uri="{9D8B030D-6E8A-4147-A177-3AD203B41FA5}">
                      <a16:colId xmlns:a16="http://schemas.microsoft.com/office/drawing/2014/main" val="3173042352"/>
                    </a:ext>
                  </a:extLst>
                </a:gridCol>
                <a:gridCol w="4416725">
                  <a:extLst>
                    <a:ext uri="{9D8B030D-6E8A-4147-A177-3AD203B41FA5}">
                      <a16:colId xmlns:a16="http://schemas.microsoft.com/office/drawing/2014/main" val="1035064585"/>
                    </a:ext>
                  </a:extLst>
                </a:gridCol>
              </a:tblGrid>
              <a:tr h="360776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0" i="0">
                          <a:effectLst/>
                          <a:latin typeface="Aptos" panose="020B0004020202020204" pitchFamily="34" charset="0"/>
                        </a:rPr>
                        <a:t>Část RVP  </a:t>
                      </a:r>
                      <a:endParaRPr lang="cs-CZ" sz="1600" b="0" i="0">
                        <a:effectLst/>
                      </a:endParaRPr>
                    </a:p>
                  </a:txBody>
                  <a:tcPr marL="84408" marR="84408" marT="42204" marB="4220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Kapitola </a:t>
                      </a:r>
                      <a:endParaRPr lang="cs-CZ" sz="1600" b="0" i="0" dirty="0">
                        <a:effectLst/>
                      </a:endParaRPr>
                    </a:p>
                  </a:txBody>
                  <a:tcPr marL="84408" marR="84408" marT="42204" marB="4220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Text RVP PV </a:t>
                      </a:r>
                      <a:endParaRPr lang="cs-CZ" sz="1600" b="0" i="0">
                        <a:effectLst/>
                      </a:endParaRPr>
                    </a:p>
                  </a:txBody>
                  <a:tcPr marL="84408" marR="84408" marT="42204" marB="4220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02110"/>
                  </a:ext>
                </a:extLst>
              </a:tr>
              <a:tr h="1733052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RVP PV Obecná část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</a:txBody>
                  <a:tcPr marL="84408" marR="84408" marT="42204" marB="4220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Pojetí PV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</a:txBody>
                  <a:tcPr marL="84408" marR="84408" marT="42204" marB="4220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V souladu s demokratickými a humanistickými hodnotami naší společnosti je předškolní vzdělávání orientované na osobnostní rozvoj dítěte, který staví na </a:t>
                      </a: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respektu k jeho individualitě a jedinečnosti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.  </a:t>
                      </a:r>
                    </a:p>
                  </a:txBody>
                  <a:tcPr marL="84408" marR="84408" marT="42204" marB="4220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779179"/>
                  </a:ext>
                </a:extLst>
              </a:tr>
              <a:tr h="142899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RVP PV Obecná část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</a:txBody>
                  <a:tcPr marL="84408" marR="84408" marT="42204" marB="4220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Pojetí PV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</a:txBody>
                  <a:tcPr marL="84408" marR="84408" marT="42204" marB="4220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Předškolní vzdělávání je založené na </a:t>
                      </a: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inkluzivních principech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, usiluje o otevřenost a respekt k rozmanitostem ve společnosti a ke vzájemnému porozumění mezi lidmi.  </a:t>
                      </a:r>
                    </a:p>
                  </a:txBody>
                  <a:tcPr marL="84408" marR="84408" marT="42204" marB="4220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611949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BD126FE-1771-9F03-99EB-0836A7BB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10</a:t>
            </a:fld>
            <a:endParaRPr lang="cs-CZ"/>
          </a:p>
        </p:txBody>
      </p:sp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id="{F5A75E68-76AC-86A0-810D-476DE946A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936298"/>
              </p:ext>
            </p:extLst>
          </p:nvPr>
        </p:nvGraphicFramePr>
        <p:xfrm>
          <a:off x="729601" y="4947807"/>
          <a:ext cx="8897479" cy="1366866"/>
        </p:xfrm>
        <a:graphic>
          <a:graphicData uri="http://schemas.openxmlformats.org/drawingml/2006/table">
            <a:tbl>
              <a:tblPr/>
              <a:tblGrid>
                <a:gridCol w="1803841">
                  <a:extLst>
                    <a:ext uri="{9D8B030D-6E8A-4147-A177-3AD203B41FA5}">
                      <a16:colId xmlns:a16="http://schemas.microsoft.com/office/drawing/2014/main" val="249668414"/>
                    </a:ext>
                  </a:extLst>
                </a:gridCol>
                <a:gridCol w="2700252">
                  <a:extLst>
                    <a:ext uri="{9D8B030D-6E8A-4147-A177-3AD203B41FA5}">
                      <a16:colId xmlns:a16="http://schemas.microsoft.com/office/drawing/2014/main" val="2588740147"/>
                    </a:ext>
                  </a:extLst>
                </a:gridCol>
                <a:gridCol w="4393386">
                  <a:extLst>
                    <a:ext uri="{9D8B030D-6E8A-4147-A177-3AD203B41FA5}">
                      <a16:colId xmlns:a16="http://schemas.microsoft.com/office/drawing/2014/main" val="2344452039"/>
                    </a:ext>
                  </a:extLst>
                </a:gridCol>
              </a:tblGrid>
              <a:tr h="1366866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RVP PV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Obecná část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</a:txBody>
                  <a:tcPr marT="41564" marB="4156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Učitel jako průvodce dětí ve vzdělávání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</a:txBody>
                  <a:tcPr marT="41564" marB="4156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Vědomě pracuje se </a:t>
                      </a: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svými předsudky a zažitými stereotypy.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Věnuje pozornost </a:t>
                      </a: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prevenci rizikového chování.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Svým chováním a jednáním je v</a:t>
                      </a:r>
                      <a:r>
                        <a:rPr lang="cs-CZ" sz="1600" b="1" i="0" dirty="0">
                          <a:effectLst/>
                          <a:latin typeface="Aptos" panose="020B0004020202020204" pitchFamily="34" charset="0"/>
                        </a:rPr>
                        <a:t>zorem lidskosti.</a:t>
                      </a:r>
                      <a:r>
                        <a:rPr lang="cs-CZ" sz="16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</a:txBody>
                  <a:tcPr marT="41564" marB="41564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5084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282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B744DC-EAC4-6B82-A311-3F0E90367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333999"/>
          </a:xfrm>
        </p:spPr>
        <p:txBody>
          <a:bodyPr/>
          <a:lstStyle/>
          <a:p>
            <a:r>
              <a:rPr lang="cs-CZ" dirty="0"/>
              <a:t>Předškolní vzdělávání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DB957C-8D5A-594B-208C-DB2DFA6392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7879" y="1491626"/>
            <a:ext cx="8331679" cy="4351338"/>
          </a:xfrm>
        </p:spPr>
        <p:txBody>
          <a:bodyPr>
            <a:normAutofit/>
          </a:bodyPr>
          <a:lstStyle/>
          <a:p>
            <a:pPr fontAlgn="base"/>
            <a:r>
              <a:rPr lang="cs-CZ" u="sng" dirty="0">
                <a:latin typeface="Aptos" panose="020B0004020202020204" pitchFamily="34" charset="0"/>
                <a:hlinkClick r:id="rId2"/>
              </a:rPr>
              <a:t>DDS-SLK-000PV1-003</a:t>
            </a:r>
            <a:r>
              <a:rPr lang="cs-CZ" dirty="0">
                <a:latin typeface="Aptos" panose="020B0004020202020204" pitchFamily="34" charset="0"/>
              </a:rPr>
              <a:t>  </a:t>
            </a:r>
          </a:p>
          <a:p>
            <a:pPr marL="108000" indent="0" fontAlgn="base">
              <a:buNone/>
            </a:pPr>
            <a:r>
              <a:rPr lang="cs-CZ" b="1" u="sng" dirty="0">
                <a:latin typeface="Aptos" panose="020B0004020202020204" pitchFamily="34" charset="0"/>
                <a:hlinkClick r:id="rId2"/>
              </a:rPr>
              <a:t>Přijímá rozmanitost lidí a vnímá ji jako přirozenou.</a:t>
            </a:r>
            <a:r>
              <a:rPr lang="cs-CZ" dirty="0">
                <a:latin typeface="Aptos" panose="020B0004020202020204" pitchFamily="34" charset="0"/>
              </a:rPr>
              <a:t>  </a:t>
            </a:r>
          </a:p>
          <a:p>
            <a:pPr algn="just" fontAlgn="base"/>
            <a:r>
              <a:rPr lang="cs-CZ" b="1" dirty="0">
                <a:latin typeface="Aptos" panose="020B0004020202020204" pitchFamily="34" charset="0"/>
              </a:rPr>
              <a:t>Příklad: </a:t>
            </a:r>
            <a:r>
              <a:rPr lang="cs-CZ" dirty="0">
                <a:latin typeface="Aptos" panose="020B0004020202020204" pitchFamily="34" charset="0"/>
              </a:rPr>
              <a:t>Vyhledáváme příležitosti pro seznamování dětí s různými aspekty rozmanitostí lidí, rodin, generací, kultur, jazyků, zemí a tradic. Škola vytváří prostředí podporující respekt, porozumění a otevřenost vůči různorodosti každého jeho člena. Přirozeně vzniklé situace využíváme k tomu, abychom u dětí posilovali otevřený a respektující postoj k rozmanitosti.  </a:t>
            </a:r>
          </a:p>
          <a:p>
            <a:pPr algn="just" fontAlgn="base"/>
            <a:r>
              <a:rPr lang="cs-CZ" b="1" dirty="0">
                <a:latin typeface="Aptos" panose="020B0004020202020204" pitchFamily="34" charset="0"/>
              </a:rPr>
              <a:t>Příklad:</a:t>
            </a:r>
            <a:r>
              <a:rPr lang="cs-CZ" dirty="0">
                <a:latin typeface="Aptos" panose="020B0004020202020204" pitchFamily="34" charset="0"/>
              </a:rPr>
              <a:t> Mateřská škola se může zapojit do meziregionální i mezinárodní spolupráce škol. Využíváme prožitkové a situační učení, spolupracujeme s rodinami dětí.  </a:t>
            </a:r>
          </a:p>
          <a:p>
            <a:pPr fontAlgn="base"/>
            <a:r>
              <a:rPr lang="cs-CZ" b="1" dirty="0">
                <a:latin typeface="Aptos" panose="020B0004020202020204" pitchFamily="34" charset="0"/>
              </a:rPr>
              <a:t>Základy etikety a morální hodnoty </a:t>
            </a:r>
            <a:r>
              <a:rPr lang="cs-CZ" dirty="0">
                <a:latin typeface="Aptos" panose="020B0004020202020204" pitchFamily="34" charset="0"/>
              </a:rPr>
              <a:t> </a:t>
            </a:r>
          </a:p>
          <a:p>
            <a:pPr fontAlgn="base"/>
            <a:r>
              <a:rPr lang="cs-CZ" b="1" dirty="0">
                <a:latin typeface="Aptos" panose="020B0004020202020204" pitchFamily="34" charset="0"/>
              </a:rPr>
              <a:t>Spolupodílí se na tvorbě pravidel vzájemného soužití</a:t>
            </a:r>
            <a:r>
              <a:rPr lang="cs-CZ" dirty="0">
                <a:latin typeface="Aptos" panose="020B0004020202020204" pitchFamily="34" charset="0"/>
              </a:rPr>
              <a:t>.  </a:t>
            </a: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EB9D9F-21DE-9998-01C2-704CC7EB0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823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D8DEE7-6598-6C08-B76E-041ECF37D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619" y="631201"/>
            <a:ext cx="10838169" cy="622138"/>
          </a:xfrm>
        </p:spPr>
        <p:txBody>
          <a:bodyPr/>
          <a:lstStyle/>
          <a:p>
            <a:r>
              <a:rPr lang="cs-CZ" dirty="0"/>
              <a:t>Základní vzdělávání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8F8629A5-7BE2-7469-3ACD-909E1451DA5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2780077"/>
              </p:ext>
            </p:extLst>
          </p:nvPr>
        </p:nvGraphicFramePr>
        <p:xfrm>
          <a:off x="724619" y="1040968"/>
          <a:ext cx="9523562" cy="5516245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4694365">
                  <a:extLst>
                    <a:ext uri="{9D8B030D-6E8A-4147-A177-3AD203B41FA5}">
                      <a16:colId xmlns:a16="http://schemas.microsoft.com/office/drawing/2014/main" val="1439095245"/>
                    </a:ext>
                  </a:extLst>
                </a:gridCol>
                <a:gridCol w="4829197">
                  <a:extLst>
                    <a:ext uri="{9D8B030D-6E8A-4147-A177-3AD203B41FA5}">
                      <a16:colId xmlns:a16="http://schemas.microsoft.com/office/drawing/2014/main" val="1785154241"/>
                    </a:ext>
                  </a:extLst>
                </a:gridCol>
              </a:tblGrid>
              <a:tr h="3182105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dirty="0">
                          <a:effectLst/>
                        </a:rPr>
                        <a:t>Klíčová kompetence osobnostní a sociální </a:t>
                      </a:r>
                      <a:r>
                        <a:rPr lang="pt-BR" sz="1800" b="0" dirty="0">
                          <a:effectLst/>
                        </a:rPr>
                        <a:t> </a:t>
                      </a:r>
                      <a:endParaRPr lang="cs-CZ" sz="1800" b="0" dirty="0">
                        <a:effectLst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b="0" u="sng" strike="noStrike" dirty="0">
                          <a:solidFill>
                            <a:srgbClr val="467886"/>
                          </a:solidFill>
                          <a:effectLst/>
                          <a:hlinkClick r:id="rId2"/>
                        </a:rPr>
                        <a:t>KOS-EMP-000-ZV9-001</a:t>
                      </a:r>
                      <a:r>
                        <a:rPr lang="cs-CZ" sz="1800" b="0" dirty="0">
                          <a:effectLst/>
                        </a:rPr>
                        <a:t> 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b="1" u="sng" strike="noStrike" dirty="0">
                          <a:solidFill>
                            <a:srgbClr val="467886"/>
                          </a:solidFill>
                          <a:effectLst/>
                          <a:hlinkClick r:id="rId2"/>
                        </a:rPr>
                        <a:t>Vyrovnává se s odlišnostmi s respektem k druhým lidem.</a:t>
                      </a:r>
                      <a:r>
                        <a:rPr lang="cs-CZ" sz="1800" b="0" dirty="0">
                          <a:effectLst/>
                        </a:rPr>
                        <a:t> 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endParaRPr lang="cs-CZ" sz="1800" b="0" dirty="0">
                        <a:effectLst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endParaRPr lang="cs-CZ" sz="1800" b="0" dirty="0">
                        <a:effectLst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endParaRPr lang="cs-CZ" sz="1800" b="0" dirty="0"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4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dirty="0">
                          <a:effectLst/>
                          <a:latin typeface="Aptos" panose="020B0004020202020204" pitchFamily="34" charset="0"/>
                        </a:rPr>
                        <a:t>Klíčová kompetence kulturní </a:t>
                      </a:r>
                      <a:r>
                        <a:rPr lang="cs-CZ" sz="1800" b="0" i="0" dirty="0"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b="0" i="0" u="sng" strike="noStrike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hlinkClick r:id="rId3"/>
                        </a:rPr>
                        <a:t>KKT-IDR-000-ZV5-001</a:t>
                      </a:r>
                      <a:r>
                        <a:rPr lang="cs-CZ" sz="18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b="1" i="0" u="sng" strike="noStrike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hlinkClick r:id="rId3"/>
                        </a:rPr>
                        <a:t>Porovnává kulturní projevy, tradice a umělecká díla vlastní kultury i jiných kultur.</a:t>
                      </a:r>
                      <a:r>
                        <a:rPr lang="cs-CZ" sz="18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  <a:endParaRPr lang="cs-CZ" b="0" i="0" dirty="0">
                        <a:effectLst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endParaRPr lang="pt-BR" sz="1800" b="0" i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NÁMĚTOVNÍK PROJEVŮ ŽÁKA:</a:t>
                      </a:r>
                      <a:endParaRPr lang="cs-CZ" sz="1800" b="0" kern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kern="1200" dirty="0">
                          <a:solidFill>
                            <a:schemeClr val="tx1"/>
                          </a:solidFill>
                          <a:effectLst/>
                        </a:rPr>
                        <a:t>Respektuje rozdíly mezi lidmi, neodsuzuje ostatní kvůli odlišnostem.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kern="1200" dirty="0">
                          <a:solidFill>
                            <a:schemeClr val="tx1"/>
                          </a:solidFill>
                          <a:effectLst/>
                        </a:rPr>
                        <a:t>Podporuje rovnost všech.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kern="1200" dirty="0">
                          <a:solidFill>
                            <a:schemeClr val="tx1"/>
                          </a:solidFill>
                          <a:effectLst/>
                        </a:rPr>
                        <a:t>Vyjadřuje se s úctou a bez předsudků k rodinnému pozadí, kultuře nebo víře ostatních lidí.</a:t>
                      </a:r>
                    </a:p>
                    <a:p>
                      <a:pPr algn="just"/>
                      <a:endParaRPr lang="cs-CZ" sz="1800" b="0" kern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/>
                      <a:r>
                        <a:rPr lang="cs-CZ" sz="1800" b="0" dirty="0">
                          <a:effectLst/>
                        </a:rPr>
                        <a:t>  </a:t>
                      </a:r>
                      <a:r>
                        <a:rPr lang="cs-CZ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VZDĚLÁVACÍ STRATEGIE UČITELE: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zařazuji aktivity, kde žáci sdílejí vlastní zkušenosti s tradicemi a kulturními projevy, a zároveň je povzbuzuji, aby se ptali spolužáků na jejich kulturní zvyklosti, tím si uvědomují kulturní rozmanitost ve své třídě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využívám zdroje, jako jsou dokumenty, filmy, knihy a hudba z různých kultur, aby se žáci mohli seznámit s různými způsoby života a uměleckými projevy, které nejsou součástí jejich každodenní zkušenosti</a:t>
                      </a:r>
                      <a:r>
                        <a:rPr lang="cs-CZ" sz="1800" b="0" i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  <a:endParaRPr lang="cs-CZ" sz="1800" b="0" i="0" dirty="0">
                        <a:effectLst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endParaRPr lang="cs-CZ" sz="1800" b="0" i="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065867"/>
                  </a:ext>
                </a:extLst>
              </a:tr>
            </a:tbl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F0BD423-18B5-632D-DE91-4264E69E8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8987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708CCE-C05A-8388-FB82-E2B67AFC1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/>
              <a:t>Průřezové téma- Společnost pro všechny </a:t>
            </a:r>
            <a:r>
              <a:rPr lang="cs-CZ" sz="2400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614E75B-E46F-376B-F6EE-BF83509CA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13</a:t>
            </a:fld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9A5AC0B4-4359-DF59-B751-F1B59595D6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560780"/>
              </p:ext>
            </p:extLst>
          </p:nvPr>
        </p:nvGraphicFramePr>
        <p:xfrm>
          <a:off x="645158" y="1558139"/>
          <a:ext cx="11007051" cy="472910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3545457">
                  <a:extLst>
                    <a:ext uri="{9D8B030D-6E8A-4147-A177-3AD203B41FA5}">
                      <a16:colId xmlns:a16="http://schemas.microsoft.com/office/drawing/2014/main" val="3057816236"/>
                    </a:ext>
                  </a:extLst>
                </a:gridCol>
                <a:gridCol w="7461594">
                  <a:extLst>
                    <a:ext uri="{9D8B030D-6E8A-4147-A177-3AD203B41FA5}">
                      <a16:colId xmlns:a16="http://schemas.microsoft.com/office/drawing/2014/main" val="2119899070"/>
                    </a:ext>
                  </a:extLst>
                </a:gridCol>
              </a:tblGrid>
              <a:tr h="1522082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b="0" u="sng" strike="noStrike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hlinkClick r:id="rId2"/>
                        </a:rPr>
                        <a:t>PTS-000-000-ZV5-001</a:t>
                      </a:r>
                      <a:r>
                        <a:rPr lang="pl-PL" sz="1800" b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b="1" u="sng" strike="noStrike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hlinkClick r:id="rId2"/>
                        </a:rPr>
                        <a:t>Zkoumá a reflektuje rozmanitost a propojenost světa.</a:t>
                      </a:r>
                      <a:r>
                        <a:rPr lang="pl-PL" sz="1800" b="0" dirty="0">
                          <a:effectLst/>
                          <a:latin typeface="Aptos" panose="020B0004020202020204" pitchFamily="34" charset="0"/>
                        </a:rPr>
                        <a:t>  </a:t>
                      </a:r>
                      <a:endParaRPr lang="pl-PL" b="0" i="0" dirty="0">
                        <a:effectLst/>
                        <a:latin typeface="Aptos" panose="020B0004020202020204" pitchFamily="34" charset="0"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endParaRPr lang="cs-CZ" b="0" i="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Úroveň: Na začátku</a:t>
                      </a:r>
                    </a:p>
                    <a:p>
                      <a:r>
                        <a:rPr lang="cs-CZ" sz="1800" b="1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Popis: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pozoruje rozmanitost mezi lidmi, kulturami a místy ve svém blízkém okolí a ve světě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uvede společné znaky mezi sebou a spolužáky a uvede, co je pro každého jedinečné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zamýšlí se nad tím, jakým způsobem mohou být lidé a místa mezi sebou propojena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endParaRPr lang="pl-PL" b="0" i="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766277"/>
                  </a:ext>
                </a:extLst>
              </a:tr>
              <a:tr h="2191632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b="1" i="0" u="none" dirty="0">
                          <a:effectLst/>
                          <a:latin typeface="Aptos" panose="020B0004020202020204" pitchFamily="34" charset="0"/>
                        </a:rPr>
                        <a:t>ILUSTRACE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b="1" i="0" dirty="0">
                          <a:effectLst/>
                          <a:latin typeface="Aptos" panose="020B0004020202020204" pitchFamily="34" charset="0"/>
                        </a:rPr>
                        <a:t>Úroveň: Splněno </a:t>
                      </a:r>
                    </a:p>
                    <a:p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KAŽDÝ MÁ SVŮJ PŘÍBĚH</a:t>
                      </a:r>
                    </a:p>
                    <a:p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Ilustrativní příklad kombinuje inspiraci pro výukové lekce a projektovou činnost.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endParaRPr lang="cs-CZ" b="0" i="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Úroveň: Na cestě</a:t>
                      </a:r>
                    </a:p>
                    <a:p>
                      <a:r>
                        <a:rPr lang="cs-CZ" sz="1800" b="1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Popis: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uvede příklady rozmanitosti v blízkém okolí i ve světě z pohledu různých aspektů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vysvětlí, co znamená, že každý člověk je jedinečný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pojmenuje, co rozmanitost může přinášet jemu samotnému a jeho třídě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zjistí příklady svého propojení s různými místy a lidmi u nás i ve světě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endParaRPr lang="cs-CZ" b="0" i="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440570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6C585681-78BC-6C2C-BDCD-ACD18E39A97D}"/>
              </a:ext>
            </a:extLst>
          </p:cNvPr>
          <p:cNvSpPr txBox="1"/>
          <p:nvPr/>
        </p:nvSpPr>
        <p:spPr>
          <a:xfrm>
            <a:off x="7333603" y="936001"/>
            <a:ext cx="2112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latin typeface="Aptos" panose="020B0004020202020204" pitchFamily="34" charset="0"/>
              </a:rPr>
              <a:t>Metodická podpora</a:t>
            </a:r>
          </a:p>
        </p:txBody>
      </p:sp>
    </p:spTree>
    <p:extLst>
      <p:ext uri="{BB962C8B-B14F-4D97-AF65-F5344CB8AC3E}">
        <p14:creationId xmlns:p14="http://schemas.microsoft.com/office/powerpoint/2010/main" val="1211481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CD061B-9BA7-7B94-10FB-F64BF3394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Vzdělávací oblast člověk a společnost –  Občanská výchova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AAA53DE-3DAA-7784-5717-4215248B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14</a:t>
            </a:fld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5F74685-1801-6163-67D2-83A884327A36}"/>
              </a:ext>
            </a:extLst>
          </p:cNvPr>
          <p:cNvSpPr txBox="1"/>
          <p:nvPr/>
        </p:nvSpPr>
        <p:spPr>
          <a:xfrm>
            <a:off x="614632" y="1657074"/>
            <a:ext cx="443182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3566FC"/>
                </a:solidFill>
                <a:effectLst/>
                <a:latin typeface="Noto Sans" panose="020B0502040504020204" pitchFamily="34" charset="0"/>
              </a:rPr>
              <a:t>CAS-VKO-001-ZV9-003</a:t>
            </a:r>
          </a:p>
          <a:p>
            <a:r>
              <a:rPr lang="cs-CZ" b="1" dirty="0"/>
              <a:t>Rozpozná předsudky a stereotypy v komunikaci a jednání a zaujímá k nim kritický přístup.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Ilustrace:</a:t>
            </a:r>
          </a:p>
          <a:p>
            <a:r>
              <a:rPr lang="cs-CZ" dirty="0"/>
              <a:t>Úroveň: Na cestě </a:t>
            </a:r>
          </a:p>
          <a:p>
            <a:r>
              <a:rPr lang="cs-CZ" b="1" dirty="0"/>
              <a:t>STEREOTYPY VE SPOLEČNOSTI</a:t>
            </a:r>
          </a:p>
          <a:p>
            <a:endParaRPr lang="cs-CZ" b="1" dirty="0"/>
          </a:p>
          <a:p>
            <a:endParaRPr lang="cs-CZ" b="1" dirty="0"/>
          </a:p>
          <a:p>
            <a:r>
              <a:rPr lang="cs-CZ" dirty="0"/>
              <a:t>Úroveň: Splněno</a:t>
            </a:r>
          </a:p>
          <a:p>
            <a:r>
              <a:rPr lang="cs-CZ" b="1" dirty="0"/>
              <a:t>BRÝLE PŘEDSUDKŮ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8E53348-2282-C66A-20BC-FF8DDBD4F85E}"/>
              </a:ext>
            </a:extLst>
          </p:cNvPr>
          <p:cNvSpPr txBox="1"/>
          <p:nvPr/>
        </p:nvSpPr>
        <p:spPr>
          <a:xfrm>
            <a:off x="4384376" y="1507607"/>
            <a:ext cx="750282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02216E"/>
                </a:solidFill>
                <a:effectLst/>
                <a:latin typeface="Noto Sans" panose="020B0502040504020204" pitchFamily="34" charset="0"/>
              </a:rPr>
              <a:t>Práce s předsudky a stereotypy pomáhá vytvářet inkluzivní a respektující prostředí nejen ve škole, ale i ve společnosti. Žáci se učí přijímat a respektovat odlišnosti mezi sebou a mezi ostatními. Práce s vlastními předsudky a stereotypy přispívá k tomu, aby se žák stal informovanějším, zodpovědnějším i empatičtějším. To vede k lepšímu porozumění, toleranci a spolupráci mezi nejrůznějšími skupinami lišícími se kulturně, sociálně či etnicky.</a:t>
            </a:r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80300C3-0EE3-94D8-7E23-9C8B6D0F3B04}"/>
              </a:ext>
            </a:extLst>
          </p:cNvPr>
          <p:cNvSpPr txBox="1"/>
          <p:nvPr/>
        </p:nvSpPr>
        <p:spPr>
          <a:xfrm>
            <a:off x="4384376" y="3873065"/>
            <a:ext cx="73820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02216E"/>
                </a:solidFill>
                <a:effectLst/>
                <a:latin typeface="Noto Sans" panose="020B0502040504020204" pitchFamily="34" charset="0"/>
              </a:rPr>
              <a:t>Aktivita se zaměřuje na bourání přetrvávajících předsudků. Pracuje se s různými předsudky, které se mohou dotýkat každého z nás. </a:t>
            </a:r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B2F82549-240D-2573-201D-D29528975DE2}"/>
              </a:ext>
            </a:extLst>
          </p:cNvPr>
          <p:cNvSpPr txBox="1"/>
          <p:nvPr/>
        </p:nvSpPr>
        <p:spPr>
          <a:xfrm>
            <a:off x="4384375" y="5200926"/>
            <a:ext cx="75028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2216E"/>
                </a:solidFill>
                <a:latin typeface="Noto Sans" panose="020B0502040504020204" pitchFamily="34" charset="0"/>
              </a:rPr>
              <a:t>Č</a:t>
            </a:r>
            <a:r>
              <a:rPr lang="cs-CZ" b="0" i="0" dirty="0">
                <a:solidFill>
                  <a:srgbClr val="02216E"/>
                </a:solidFill>
                <a:effectLst/>
                <a:latin typeface="Noto Sans" panose="020B0502040504020204" pitchFamily="34" charset="0"/>
              </a:rPr>
              <a:t>innostní aktivita, která vede žáky k rozpoznání stereotypů v médiích a každodenní komunikaci.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1050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7D11ED-267E-C9C0-926F-6ECB070F3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dirty="0"/>
              <a:t>Propojování formálního a neformálního vzdělávání </a:t>
            </a:r>
            <a:br>
              <a:rPr lang="cs-CZ" dirty="0"/>
            </a:br>
            <a:r>
              <a:rPr lang="cs-CZ" dirty="0"/>
              <a:t>Spolupráce s </a:t>
            </a:r>
            <a:r>
              <a:rPr lang="cs-CZ" dirty="0" err="1"/>
              <a:t>paměŤovými</a:t>
            </a:r>
            <a:r>
              <a:rPr lang="cs-CZ" dirty="0"/>
              <a:t> institucemi - Dějepis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F4EDF4B-5AC1-1256-2AEC-E9200C1CD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15</a:t>
            </a:fld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F0736A84-8AA2-EDB2-8E5C-DBE01BB834F7}"/>
              </a:ext>
            </a:extLst>
          </p:cNvPr>
          <p:cNvSpPr txBox="1"/>
          <p:nvPr/>
        </p:nvSpPr>
        <p:spPr>
          <a:xfrm>
            <a:off x="640511" y="1913482"/>
            <a:ext cx="1003036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>
                <a:latin typeface="Aptos" panose="020B0004020202020204" pitchFamily="34" charset="0"/>
              </a:rPr>
              <a:t>CAS-DEJ-002-ZV9-014  </a:t>
            </a:r>
          </a:p>
          <a:p>
            <a:pPr marL="108000" indent="0" algn="just">
              <a:buNone/>
            </a:pPr>
            <a:r>
              <a:rPr lang="cs-CZ" b="1" dirty="0">
                <a:latin typeface="Aptos" panose="020B0004020202020204" pitchFamily="34" charset="0"/>
              </a:rPr>
              <a:t>Vytvoří vlastní výstup na základě absolvování aktivizačního edukačního programu v paměťové instituci nebo ve veřejném prostoru.</a:t>
            </a:r>
          </a:p>
          <a:p>
            <a:pPr marL="108000" indent="0" algn="just">
              <a:buNone/>
            </a:pPr>
            <a:endParaRPr lang="cs-CZ" dirty="0">
              <a:latin typeface="Aptos" panose="020B0004020202020204" pitchFamily="34" charset="0"/>
            </a:endParaRPr>
          </a:p>
          <a:p>
            <a:pPr marL="108000" indent="0" algn="just">
              <a:buNone/>
            </a:pPr>
            <a:r>
              <a:rPr lang="cs-CZ" dirty="0">
                <a:latin typeface="Aptos" panose="020B0004020202020204" pitchFamily="34" charset="0"/>
              </a:rPr>
              <a:t>Ilustrace: úroveň Na cestě-</a:t>
            </a:r>
            <a:r>
              <a:rPr lang="cs-CZ" b="1" dirty="0">
                <a:latin typeface="Aptos" panose="020B0004020202020204" pitchFamily="34" charset="0"/>
              </a:rPr>
              <a:t> „</a:t>
            </a:r>
            <a:r>
              <a:rPr lang="pl-PL" b="1" dirty="0">
                <a:latin typeface="Aptos" panose="020B0004020202020204" pitchFamily="34" charset="0"/>
              </a:rPr>
              <a:t>Jak poznat a připomínat historii Romů?” </a:t>
            </a:r>
            <a:r>
              <a:rPr lang="cs-CZ" dirty="0">
                <a:latin typeface="Aptos" panose="020B0004020202020204" pitchFamily="34" charset="0"/>
              </a:rPr>
              <a:t>Žáci navštíví Muzeum romské kultury v Brně (MRK)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EF69565A-0A5B-F042-3650-80A7A6954D33}"/>
              </a:ext>
            </a:extLst>
          </p:cNvPr>
          <p:cNvSpPr txBox="1"/>
          <p:nvPr/>
        </p:nvSpPr>
        <p:spPr>
          <a:xfrm>
            <a:off x="569344" y="3613675"/>
            <a:ext cx="1010153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dirty="0"/>
          </a:p>
          <a:p>
            <a:pPr algn="just"/>
            <a:r>
              <a:rPr lang="cs-CZ" sz="1600" dirty="0">
                <a:latin typeface="Aptos" panose="020B0004020202020204" pitchFamily="34" charset="0"/>
              </a:rPr>
              <a:t>CAS-DEJ-002-ZV9-015</a:t>
            </a:r>
          </a:p>
          <a:p>
            <a:pPr algn="just"/>
            <a:r>
              <a:rPr lang="cs-CZ" b="1" dirty="0">
                <a:latin typeface="Aptos" panose="020B0004020202020204" pitchFamily="34" charset="0"/>
              </a:rPr>
              <a:t>Vyjádří vlastní představu o funkci a významu historických objektů a motivů ve veřejném prostoru.</a:t>
            </a:r>
          </a:p>
          <a:p>
            <a:pPr marL="108000" indent="0" algn="just">
              <a:buNone/>
            </a:pPr>
            <a:endParaRPr lang="cs-CZ" sz="1600" dirty="0">
              <a:latin typeface="Aptos" panose="020B0004020202020204" pitchFamily="34" charset="0"/>
            </a:endParaRPr>
          </a:p>
          <a:p>
            <a:pPr marL="108000" indent="0" algn="just">
              <a:buNone/>
            </a:pPr>
            <a:r>
              <a:rPr lang="cs-CZ" dirty="0">
                <a:latin typeface="Aptos" panose="020B0004020202020204" pitchFamily="34" charset="0"/>
              </a:rPr>
              <a:t>Ilustrace: úroveň Na cestě- </a:t>
            </a:r>
            <a:r>
              <a:rPr lang="cs-CZ" b="1" dirty="0">
                <a:latin typeface="Aptos" panose="020B0004020202020204" pitchFamily="34" charset="0"/>
              </a:rPr>
              <a:t>„</a:t>
            </a:r>
            <a:r>
              <a:rPr lang="pl-PL" b="1" dirty="0">
                <a:latin typeface="Aptos" panose="020B0004020202020204" pitchFamily="34" charset="0"/>
              </a:rPr>
              <a:t>Budování památníku v Letech u Písku</a:t>
            </a:r>
            <a:r>
              <a:rPr lang="cs-CZ" b="1" dirty="0">
                <a:latin typeface="Aptos" panose="020B0004020202020204" pitchFamily="34" charset="0"/>
              </a:rPr>
              <a:t>“</a:t>
            </a:r>
            <a:r>
              <a:rPr lang="cs-CZ" dirty="0">
                <a:latin typeface="Aptos" panose="020B0004020202020204" pitchFamily="34" charset="0"/>
              </a:rPr>
              <a:t>Žáci budou postupně pracovat s jednotlivými ilustracemi místa současného Památníku holokaustu Romů a </a:t>
            </a:r>
            <a:r>
              <a:rPr lang="cs-CZ" dirty="0" err="1">
                <a:latin typeface="Aptos" panose="020B0004020202020204" pitchFamily="34" charset="0"/>
              </a:rPr>
              <a:t>Sintů</a:t>
            </a:r>
            <a:r>
              <a:rPr lang="cs-CZ" dirty="0">
                <a:latin typeface="Aptos" panose="020B0004020202020204" pitchFamily="34" charset="0"/>
              </a:rPr>
              <a:t> v Čechách (v Letech u Písku) v různých fázích historického vývoje. </a:t>
            </a:r>
          </a:p>
          <a:p>
            <a:pPr marL="108000" indent="0" algn="just">
              <a:buNone/>
            </a:pPr>
            <a:r>
              <a:rPr lang="cs-CZ" dirty="0">
                <a:latin typeface="Aptos" panose="020B0004020202020204" pitchFamily="34" charset="0"/>
              </a:rPr>
              <a:t>Aktivita vede k zamyšlení nad proměnou místa jako místa historické paměti, otevře otázky vnímání menšin, jejich aktivní role v prosazování připomínky a jejich historického místa ve veřejném prostoru.</a:t>
            </a:r>
            <a:endParaRPr lang="cs-CZ" b="1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142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B25EC4-2225-4B1B-B70F-49FD082399FF}"/>
              </a:ext>
            </a:extLst>
          </p:cNvPr>
          <p:cNvSpPr txBox="1">
            <a:spLocks/>
          </p:cNvSpPr>
          <p:nvPr/>
        </p:nvSpPr>
        <p:spPr>
          <a:xfrm>
            <a:off x="276225" y="2488575"/>
            <a:ext cx="11620500" cy="8524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kern="1200" cap="all" baseline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cs-CZ" sz="4000" cap="small" dirty="0">
                <a:solidFill>
                  <a:schemeClr val="bg1"/>
                </a:solidFill>
              </a:rPr>
              <a:t>Děkuji vám za pozornost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2912512" y="3659415"/>
            <a:ext cx="6393429" cy="1312635"/>
          </a:xfrm>
          <a:prstGeom prst="rect">
            <a:avLst/>
          </a:prstGeom>
        </p:spPr>
        <p:txBody>
          <a:bodyPr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buNone/>
            </a:pPr>
            <a:r>
              <a:rPr lang="cs-CZ" sz="2500" dirty="0">
                <a:solidFill>
                  <a:schemeClr val="bg1"/>
                </a:solidFill>
              </a:rPr>
              <a:t>PaeDr. Michal ČERNÝ</a:t>
            </a:r>
            <a:endParaRPr lang="cs-CZ" sz="2500" b="1" cap="all" dirty="0">
              <a:solidFill>
                <a:schemeClr val="bg1"/>
              </a:solidFill>
            </a:endParaRPr>
          </a:p>
          <a:p>
            <a:pPr marL="108000" indent="0" algn="ctr">
              <a:buNone/>
            </a:pPr>
            <a:r>
              <a:rPr lang="cs-CZ" sz="1800" dirty="0">
                <a:solidFill>
                  <a:schemeClr val="bg1"/>
                </a:solidFill>
              </a:rPr>
              <a:t>MŠMT, VŘ </a:t>
            </a:r>
            <a:r>
              <a:rPr lang="cs-CZ" dirty="0">
                <a:solidFill>
                  <a:schemeClr val="bg1"/>
                </a:solidFill>
              </a:rPr>
              <a:t>Odbor předškolního a základního vzdělávání</a:t>
            </a:r>
            <a:endParaRPr lang="cs-CZ" sz="1800" dirty="0">
              <a:solidFill>
                <a:schemeClr val="bg1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886" y="824254"/>
            <a:ext cx="2180682" cy="1067943"/>
          </a:xfrm>
          <a:prstGeom prst="rect">
            <a:avLst/>
          </a:prstGeom>
        </p:spPr>
      </p:pic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1571625" y="5951673"/>
            <a:ext cx="1857375" cy="9063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spcAft>
                <a:spcPts val="0"/>
              </a:spcAft>
              <a:buNone/>
            </a:pPr>
            <a:r>
              <a:rPr lang="fi-FI" sz="1400" dirty="0">
                <a:solidFill>
                  <a:schemeClr val="bg1"/>
                </a:solidFill>
              </a:rPr>
              <a:t>Karmelitská 529/5</a:t>
            </a:r>
          </a:p>
          <a:p>
            <a:pPr marL="108000" indent="0" algn="ctr">
              <a:spcAft>
                <a:spcPts val="0"/>
              </a:spcAft>
              <a:buNone/>
            </a:pPr>
            <a:r>
              <a:rPr lang="fi-FI" sz="1400" dirty="0">
                <a:solidFill>
                  <a:schemeClr val="bg1"/>
                </a:solidFill>
              </a:rPr>
              <a:t>118 12 Praha 1</a:t>
            </a:r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3861293" y="5949097"/>
            <a:ext cx="2091832" cy="9063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spcAft>
                <a:spcPts val="0"/>
              </a:spcAft>
              <a:buNone/>
            </a:pPr>
            <a:r>
              <a:rPr lang="cs-CZ" sz="1400" dirty="0">
                <a:solidFill>
                  <a:schemeClr val="bg1"/>
                </a:solidFill>
                <a:hlinkClick r:id="rId3"/>
              </a:rPr>
              <a:t>Michal.Cerny@msmt.gov.cz</a:t>
            </a:r>
            <a:r>
              <a:rPr lang="cs-CZ" sz="1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6408136" y="5964119"/>
            <a:ext cx="1857375" cy="9063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spcAft>
                <a:spcPts val="0"/>
              </a:spcAft>
              <a:buNone/>
            </a:pPr>
            <a:r>
              <a:rPr lang="cs-CZ" sz="1400" dirty="0">
                <a:solidFill>
                  <a:schemeClr val="bg1"/>
                </a:solidFill>
              </a:rPr>
              <a:t>+420 </a:t>
            </a:r>
            <a:r>
              <a:rPr lang="cs-CZ" dirty="0"/>
              <a:t> </a:t>
            </a:r>
            <a:r>
              <a:rPr lang="cs-CZ" sz="1400" dirty="0">
                <a:solidFill>
                  <a:schemeClr val="bg1"/>
                </a:solidFill>
              </a:rPr>
              <a:t>234 811 446</a:t>
            </a:r>
            <a:r>
              <a:rPr lang="cs-CZ" dirty="0"/>
              <a:t> </a:t>
            </a:r>
            <a:br>
              <a:rPr lang="cs-CZ" sz="1400" dirty="0">
                <a:solidFill>
                  <a:schemeClr val="bg1"/>
                </a:solidFill>
              </a:rPr>
            </a:br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8812104" y="5949097"/>
            <a:ext cx="1857375" cy="9063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spcAft>
                <a:spcPts val="0"/>
              </a:spcAft>
              <a:buNone/>
            </a:pPr>
            <a:r>
              <a:rPr lang="cs-CZ" sz="14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www.msmt.cz</a:t>
            </a:r>
            <a:br>
              <a:rPr lang="cs-CZ" sz="1400" dirty="0">
                <a:solidFill>
                  <a:schemeClr val="bg1"/>
                </a:solidFill>
              </a:rPr>
            </a:br>
            <a:endParaRPr lang="cs-CZ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285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BF7E9F-1020-70FB-164C-7A4B294A0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Pravidla dotačních výzev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497F5F-5FB9-7063-CB5F-973741815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47194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cs-CZ" dirty="0">
                <a:latin typeface="Aptos" panose="020B0004020202020204" pitchFamily="34" charset="0"/>
              </a:rPr>
              <a:t>V rámci poskytování dotací by měla platit zásada nestrannosti, transparentnosti a rovného přístupu ke všem případným žadatelům, což vyžaduje, aby hodnotící a rozhodovací proces zajišťovali pouze ti, kteří nemají osobní, finanční ani profesní zájem na výsledku rozhodování. </a:t>
            </a:r>
          </a:p>
          <a:p>
            <a:pPr algn="just"/>
            <a:r>
              <a:rPr lang="cs-CZ" dirty="0">
                <a:latin typeface="Aptos" panose="020B0004020202020204" pitchFamily="34" charset="0"/>
              </a:rPr>
              <a:t>Na základě doporučení interního auditu bylo přistoupeno ke změně s ohledem na riziko možného střetu zájmů. V případě osobní účasti příslušníků národnostních menšin na procesu hodnocení žádostí a rozhodování dotační komise je požadováno vyloučení zjevnému nebo potenciálnímu střetu zájmů, aby nikdo nemohl přímo či nepřímo ovlivňovat rozhodování ve svůj prospěch. </a:t>
            </a:r>
          </a:p>
          <a:p>
            <a:pPr algn="just"/>
            <a:r>
              <a:rPr lang="cs-CZ" dirty="0">
                <a:latin typeface="Aptos" panose="020B0004020202020204" pitchFamily="34" charset="0"/>
              </a:rPr>
              <a:t>Hodnocení projektových žádostí je zajištěno prostřednictvím odborníků z akademické sféry.                           Jako hodnotitele projektů byla oslovena akademická obec. Hodnotiteli jsou/budou odborníci, zabývající se danými národnostními menšinami (přednášející na univerzitách, pracovníci AV ČR).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C43AB9A-C66C-16A3-CA9C-11DC2B44E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14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Složení výběrové komise (nově)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F602A1-394C-45FC-92FB-5E6907DBF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411557"/>
            <a:ext cx="10964967" cy="3587163"/>
          </a:xfrm>
        </p:spPr>
        <p:txBody>
          <a:bodyPr>
            <a:normAutofit/>
          </a:bodyPr>
          <a:lstStyle/>
          <a:p>
            <a:pPr algn="just"/>
            <a:r>
              <a:rPr lang="cs-CZ" b="1" dirty="0">
                <a:latin typeface="Aptos" panose="020B0004020202020204" pitchFamily="34" charset="0"/>
              </a:rPr>
              <a:t>prováděcí nařízení vlády 98/2002 Sb. § 7 Hodnocení žádostí</a:t>
            </a:r>
            <a:endParaRPr lang="cs-CZ" dirty="0">
              <a:latin typeface="Aptos" panose="020B0004020202020204" pitchFamily="34" charset="0"/>
            </a:endParaRPr>
          </a:p>
          <a:p>
            <a:pPr marL="108000" lvl="0" indent="0" algn="just">
              <a:buNone/>
            </a:pPr>
            <a:r>
              <a:rPr lang="cs-CZ" i="1" dirty="0">
                <a:latin typeface="Aptos" panose="020B0004020202020204" pitchFamily="34" charset="0"/>
              </a:rPr>
              <a:t>Žádosti jsou vyhodnocovány ve výběrových dotačních řízeních poskytovatele. Za tím účelem zřizuje poskytovatel výběrovou dotační komisi. Při jmenování členů výběrové dotační komise přihlíží poskytovatel k návrhům Rady. Příslušníci národnostních menšin musí být zastoupeni v každé výběrové dotační komisi hodnotící žádosti se zaměřením na aktivity příslušníků národnostních menšin nebo činnosti ve prospěch příslušníků národnostních menšin.</a:t>
            </a:r>
          </a:p>
          <a:p>
            <a:pPr algn="just"/>
            <a:r>
              <a:rPr lang="cs-CZ" b="1" dirty="0">
                <a:latin typeface="Aptos" panose="020B0004020202020204" pitchFamily="34" charset="0"/>
              </a:rPr>
              <a:t>Sedmičlenná výběrová komise </a:t>
            </a:r>
            <a:r>
              <a:rPr lang="cs-CZ" dirty="0">
                <a:latin typeface="Aptos" panose="020B0004020202020204" pitchFamily="34" charset="0"/>
              </a:rPr>
              <a:t>se nově skládá ze zaměstnanců MŠMT (2), NPI ČR (1), Ministerstva kultury (1), Úřadu vlády (1) a </a:t>
            </a:r>
            <a:r>
              <a:rPr lang="cs-CZ" b="1" dirty="0">
                <a:latin typeface="Aptos" panose="020B0004020202020204" pitchFamily="34" charset="0"/>
              </a:rPr>
              <a:t>dvou zástupců národnostních menšin</a:t>
            </a:r>
            <a:r>
              <a:rPr lang="cs-CZ" dirty="0">
                <a:latin typeface="Aptos" panose="020B0004020202020204" pitchFamily="34" charset="0"/>
              </a:rPr>
              <a:t>, kteří ale nemohou být členy spolků, které žádají o dotaci. Tímto složením je zajišťován dohled nad transparentním průběhem hodnocení a výběru projektů uskutečňovaným MŠMT.</a:t>
            </a:r>
          </a:p>
          <a:p>
            <a:pPr marL="108000" lvl="0" indent="0" algn="just">
              <a:buNone/>
            </a:pPr>
            <a:endParaRPr lang="cs-CZ" i="1" dirty="0">
              <a:latin typeface="Aptos" panose="020B0004020202020204" pitchFamily="34" charset="0"/>
            </a:endParaRPr>
          </a:p>
          <a:p>
            <a:pPr algn="just"/>
            <a:endParaRPr lang="cs-CZ" dirty="0">
              <a:latin typeface="Aptos" panose="020B0004020202020204" pitchFamily="34" charset="0"/>
            </a:endParaRPr>
          </a:p>
          <a:p>
            <a:pPr>
              <a:spcAft>
                <a:spcPts val="500"/>
              </a:spcAft>
            </a:pPr>
            <a:endParaRPr lang="cs-CZ" dirty="0"/>
          </a:p>
          <a:p>
            <a:pPr marL="108000" indent="0">
              <a:spcAft>
                <a:spcPts val="500"/>
              </a:spcAft>
              <a:buNone/>
            </a:pPr>
            <a:endParaRPr lang="cs-CZ" dirty="0"/>
          </a:p>
          <a:p>
            <a:pPr marL="108000" indent="0">
              <a:spcAft>
                <a:spcPts val="500"/>
              </a:spcAft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10800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10800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543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42279525-F6A7-2FBD-DEAF-3F637BDB6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4</a:t>
            </a:fld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B0B227D8-34A3-D5E5-8FE3-5DC3936CAFB1}"/>
              </a:ext>
            </a:extLst>
          </p:cNvPr>
          <p:cNvSpPr txBox="1"/>
          <p:nvPr/>
        </p:nvSpPr>
        <p:spPr>
          <a:xfrm>
            <a:off x="2935846" y="495806"/>
            <a:ext cx="6320308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Aptos" panose="020B0004020202020204" pitchFamily="34" charset="0"/>
              </a:rPr>
              <a:t>Změna v Čl. 2 bod 5 statutu:</a:t>
            </a:r>
          </a:p>
          <a:p>
            <a:r>
              <a:rPr lang="cs-CZ" sz="1600" dirty="0">
                <a:latin typeface="Aptos" panose="020B0004020202020204" pitchFamily="34" charset="0"/>
              </a:rPr>
              <a:t>Komise má 7 členů (včetně předsedy komise) s právem hlasovacím, a to v následujícím složení:</a:t>
            </a:r>
          </a:p>
          <a:p>
            <a:endParaRPr lang="cs-CZ" sz="1600" dirty="0">
              <a:latin typeface="Aptos" panose="020B00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cs-CZ" sz="1600" i="1" dirty="0">
                <a:latin typeface="Aptos" panose="020B0004020202020204" pitchFamily="34" charset="0"/>
              </a:rPr>
              <a:t>     a. předseda komise – MŠMT, oddělení administrace dotačních      programů (252) </a:t>
            </a:r>
          </a:p>
          <a:p>
            <a:pPr algn="just">
              <a:spcAft>
                <a:spcPts val="600"/>
              </a:spcAft>
            </a:pPr>
            <a:r>
              <a:rPr lang="cs-CZ" sz="1600" i="1" dirty="0">
                <a:latin typeface="Aptos" panose="020B0004020202020204" pitchFamily="34" charset="0"/>
              </a:rPr>
              <a:t>     b. člen komise – MŠMT, oddělení kurikula (213),</a:t>
            </a:r>
          </a:p>
          <a:p>
            <a:pPr algn="just">
              <a:spcAft>
                <a:spcPts val="600"/>
              </a:spcAft>
            </a:pPr>
            <a:r>
              <a:rPr lang="cs-CZ" sz="1600" i="1" dirty="0">
                <a:latin typeface="Aptos" panose="020B0004020202020204" pitchFamily="34" charset="0"/>
              </a:rPr>
              <a:t>     c. člen komise – Úřad vlády ČR, Odbor lidských práv a ochrany menšin,</a:t>
            </a:r>
          </a:p>
          <a:p>
            <a:pPr algn="just">
              <a:spcAft>
                <a:spcPts val="600"/>
              </a:spcAft>
            </a:pPr>
            <a:r>
              <a:rPr lang="cs-CZ" sz="1600" i="1" dirty="0">
                <a:latin typeface="Aptos" panose="020B0004020202020204" pitchFamily="34" charset="0"/>
              </a:rPr>
              <a:t>     d. člen komise – Ministerstvo kultury, Odbor regionální a národnostní kultury,</a:t>
            </a:r>
          </a:p>
          <a:p>
            <a:pPr algn="just">
              <a:spcAft>
                <a:spcPts val="600"/>
              </a:spcAft>
            </a:pPr>
            <a:r>
              <a:rPr lang="cs-CZ" sz="1600" i="1" dirty="0">
                <a:latin typeface="Aptos" panose="020B0004020202020204" pitchFamily="34" charset="0"/>
              </a:rPr>
              <a:t>     e. člen komise – Národní pedagogický institut ČR, Oddělení společné vzdělávání,</a:t>
            </a:r>
          </a:p>
          <a:p>
            <a:pPr algn="just">
              <a:spcAft>
                <a:spcPts val="600"/>
              </a:spcAft>
            </a:pPr>
            <a:r>
              <a:rPr lang="cs-CZ" sz="1600" i="1" dirty="0">
                <a:highlight>
                  <a:srgbClr val="FFFF00"/>
                </a:highlight>
                <a:latin typeface="Aptos" panose="020B0004020202020204" pitchFamily="34" charset="0"/>
              </a:rPr>
              <a:t>     f. člen komise – zástupce z řad odborné veřejnosti zastupující národnostní menšiny či židovskou komunitu – nesmí být současně členem posuzované organizace, která předkládala žádost (viz Čl. 4 bod 5 písm. b),</a:t>
            </a:r>
          </a:p>
          <a:p>
            <a:pPr algn="just">
              <a:spcAft>
                <a:spcPts val="600"/>
              </a:spcAft>
            </a:pPr>
            <a:r>
              <a:rPr lang="cs-CZ" sz="1600" i="1" dirty="0">
                <a:highlight>
                  <a:srgbClr val="FFFF00"/>
                </a:highlight>
                <a:latin typeface="Aptos" panose="020B0004020202020204" pitchFamily="34" charset="0"/>
              </a:rPr>
              <a:t>     g. člen komise – zástupce z řad odborné veřejnosti zastupující národnostní menšiny či židovskou komunitu – nesmí být současně členem posuzované organizace, která předkládala žádost (viz Čl. 4 bod 5 písm. b).</a:t>
            </a:r>
          </a:p>
          <a:p>
            <a:r>
              <a:rPr lang="cs-CZ" i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6710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B19872F7-EA0E-CB83-D7CB-FECEB78213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Michal Černý, MŠMT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FEEF01B-1272-94B0-A504-87CF735B5B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768000" y="1662235"/>
            <a:ext cx="7126951" cy="64633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PODPORA VZDĚLÁVACÍCH AKTIVIT NÁRODNOSTNÍCH MENŠIN</a:t>
            </a:r>
            <a:b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 AKTUÁLNÍ VÝZVY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996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42CC1-E7AA-AAA8-9F9A-D5E24EA19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AB2D672-C84A-4D68-148E-F3BBE5855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6</a:t>
            </a:fld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AC9DC1F-5CF8-BB02-E376-22CB4C2DF0FD}"/>
              </a:ext>
            </a:extLst>
          </p:cNvPr>
          <p:cNvSpPr/>
          <p:nvPr/>
        </p:nvSpPr>
        <p:spPr>
          <a:xfrm>
            <a:off x="11442364" y="2032060"/>
            <a:ext cx="221096" cy="32889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7C948311-E2C3-41B1-1303-CDB7060419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09292" y="1993588"/>
            <a:ext cx="69528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8000" indent="0">
              <a:buNone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</a:t>
            </a: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Vyhlášení:   </a:t>
            </a:r>
            <a:r>
              <a:rPr kumimoji="0" lang="cs-CZ" altLang="cs-C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nejpozději </a:t>
            </a:r>
            <a:r>
              <a:rPr lang="cs-CZ" sz="2400" b="1" dirty="0"/>
              <a:t>30.9.2025 </a:t>
            </a:r>
            <a:endParaRPr kumimoji="0" lang="cs-CZ" altLang="cs-CZ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6DC0E234-1908-ACBA-0274-06D1FB7DD2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29600" y="646907"/>
            <a:ext cx="1051752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Výzvy:</a:t>
            </a:r>
            <a:b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lang="cs-CZ" sz="1800" dirty="0"/>
              <a:t>1) </a:t>
            </a:r>
            <a:r>
              <a:rPr lang="cs-CZ" altLang="cs-CZ" sz="1600" cap="none" dirty="0">
                <a:solidFill>
                  <a:schemeClr val="accent1"/>
                </a:solidFill>
                <a:latin typeface="Arial" panose="020B0604020202020204" pitchFamily="34" charset="0"/>
              </a:rPr>
              <a:t>PODPORA VZDĚLÁVACÍCH AKTIVIT NÁRODNOSTNÍCH MENŠIN V ROCE 2026	11 200 000 Kč</a:t>
            </a:r>
            <a:br>
              <a:rPr lang="cs-CZ" sz="1800" dirty="0"/>
            </a:br>
            <a:r>
              <a:rPr lang="cs-CZ" sz="1800" dirty="0"/>
              <a:t>2) výzva na podporu Integrace romské menšiny 				11 587 500 k</a:t>
            </a:r>
            <a:r>
              <a:rPr lang="cs-CZ" sz="1800" cap="none" dirty="0"/>
              <a:t>č</a:t>
            </a:r>
            <a:br>
              <a:rPr lang="cs-CZ" sz="1800" dirty="0"/>
            </a:br>
            <a:r>
              <a:rPr lang="cs-CZ" sz="1800" dirty="0"/>
              <a:t>3) výzva na podporu romských žáků a studentů SŠ, konzervatoří a VOŠ.	6 300 000 K</a:t>
            </a:r>
            <a:r>
              <a:rPr lang="cs-CZ" sz="1800" cap="none" dirty="0"/>
              <a:t>č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11230622-F5C9-0B68-B84A-4D32BFD9AF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91046"/>
              </p:ext>
            </p:extLst>
          </p:nvPr>
        </p:nvGraphicFramePr>
        <p:xfrm>
          <a:off x="897146" y="2755179"/>
          <a:ext cx="6952890" cy="2161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6371">
                  <a:extLst>
                    <a:ext uri="{9D8B030D-6E8A-4147-A177-3AD203B41FA5}">
                      <a16:colId xmlns:a16="http://schemas.microsoft.com/office/drawing/2014/main" val="2878311433"/>
                    </a:ext>
                  </a:extLst>
                </a:gridCol>
                <a:gridCol w="4666519">
                  <a:extLst>
                    <a:ext uri="{9D8B030D-6E8A-4147-A177-3AD203B41FA5}">
                      <a16:colId xmlns:a16="http://schemas.microsoft.com/office/drawing/2014/main" val="3216499725"/>
                    </a:ext>
                  </a:extLst>
                </a:gridCol>
              </a:tblGrid>
              <a:tr h="5470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Harmonogram: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 termín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úkon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30187046"/>
                  </a:ext>
                </a:extLst>
              </a:tr>
              <a:tr h="360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do konce října 2025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podávání žádostí žadateli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01036196"/>
                  </a:ext>
                </a:extLst>
              </a:tr>
              <a:tr h="3052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listopad - prosinec 2025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formální kontrola žádostí o dotaci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4255838"/>
                  </a:ext>
                </a:extLst>
              </a:tr>
              <a:tr h="3052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prosinec 2025 - leden 2026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věcné hodnocení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05668430"/>
                  </a:ext>
                </a:extLst>
              </a:tr>
              <a:tr h="3052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prosinec 2025 - únor 2026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expertní komise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36314937"/>
                  </a:ext>
                </a:extLst>
              </a:tr>
              <a:tr h="306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leden - duben 2026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vydání ROPD a vyplacení finančních prostředků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095585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AF895C8C-78E9-061F-E20A-7A466A10DE10}"/>
              </a:ext>
            </a:extLst>
          </p:cNvPr>
          <p:cNvSpPr txBox="1"/>
          <p:nvPr/>
        </p:nvSpPr>
        <p:spPr>
          <a:xfrm>
            <a:off x="8033060" y="2755179"/>
            <a:ext cx="32262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cs-CZ" altLang="cs-CZ" sz="1200" dirty="0">
                <a:latin typeface="Arial" panose="020B0604020202020204" pitchFamily="34" charset="0"/>
              </a:rPr>
              <a:t>Termín vyplývá ze Zásad vlády </a:t>
            </a: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cs-CZ" altLang="cs-CZ" sz="1200" dirty="0">
                <a:latin typeface="Arial" panose="020B0604020202020204" pitchFamily="34" charset="0"/>
              </a:rPr>
              <a:t>pro poskytování dotací ze státního</a:t>
            </a: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cs-CZ" altLang="cs-CZ" sz="1200" dirty="0">
                <a:latin typeface="Arial" panose="020B0604020202020204" pitchFamily="34" charset="0"/>
              </a:rPr>
              <a:t>rozpočtu České republiky 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cs-CZ" altLang="cs-CZ" sz="1200" dirty="0">
                <a:latin typeface="Arial" panose="020B0604020202020204" pitchFamily="34" charset="0"/>
              </a:rPr>
              <a:t>nestátním neziskovým organizacím ústředními orgány státní správy schválenými usnesením vlády 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cs-CZ" altLang="cs-CZ" sz="1200" dirty="0">
                <a:latin typeface="Arial" panose="020B0604020202020204" pitchFamily="34" charset="0"/>
              </a:rPr>
              <a:t>ze dne 1. června 2020 č. 591 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cs-CZ" altLang="cs-CZ" sz="1200" dirty="0">
                <a:latin typeface="Arial" panose="020B0604020202020204" pitchFamily="34" charset="0"/>
              </a:rPr>
              <a:t>(Část druhá, bod 4).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5255CB9A-61E6-B71D-354C-43A8FB20DC25}"/>
              </a:ext>
            </a:extLst>
          </p:cNvPr>
          <p:cNvSpPr txBox="1"/>
          <p:nvPr/>
        </p:nvSpPr>
        <p:spPr>
          <a:xfrm>
            <a:off x="897146" y="5321030"/>
            <a:ext cx="6952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Pozn. Podávání přihlášek do výzvy na podporu romských žáků a studentů </a:t>
            </a:r>
            <a:r>
              <a:rPr lang="cs-CZ" sz="1200" b="1" dirty="0"/>
              <a:t>na období září až prosinec 2026 </a:t>
            </a:r>
            <a:r>
              <a:rPr lang="cs-CZ" sz="1200" dirty="0"/>
              <a:t>je do 10. 6. 2026 </a:t>
            </a:r>
          </a:p>
        </p:txBody>
      </p:sp>
    </p:spTree>
    <p:extLst>
      <p:ext uri="{BB962C8B-B14F-4D97-AF65-F5344CB8AC3E}">
        <p14:creationId xmlns:p14="http://schemas.microsoft.com/office/powerpoint/2010/main" val="3228707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FCC1F-3FF9-073F-16B9-A72D7C81B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02C0792-E971-8EB8-D6C8-FEEEBEC99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7</a:t>
            </a:fld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4AFAE79-9F68-63F2-5B9D-B559069CCE29}"/>
              </a:ext>
            </a:extLst>
          </p:cNvPr>
          <p:cNvSpPr/>
          <p:nvPr/>
        </p:nvSpPr>
        <p:spPr>
          <a:xfrm>
            <a:off x="11442364" y="2032060"/>
            <a:ext cx="221096" cy="32889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66A879D4-3D5F-C9A2-0A05-57A6E00A50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09292" y="1932033"/>
            <a:ext cx="51585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8000" indent="0">
              <a:buNone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</a:t>
            </a: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Vyhlášení:   </a:t>
            </a:r>
            <a:r>
              <a:rPr lang="cs-CZ" sz="3200" b="1" dirty="0"/>
              <a:t>30.9.2025 </a:t>
            </a:r>
            <a:endParaRPr kumimoji="0" lang="cs-CZ" altLang="cs-CZ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8820E55F-A38A-2659-88E2-1646A022C0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29600" y="923905"/>
            <a:ext cx="795602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Výzva: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Podpora vzdělávacích aktivit národnostních menšin v roce 2026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A9DC5403-7876-83F6-F7EF-4C3FE58D48BD}"/>
              </a:ext>
            </a:extLst>
          </p:cNvPr>
          <p:cNvSpPr txBox="1"/>
          <p:nvPr/>
        </p:nvSpPr>
        <p:spPr>
          <a:xfrm>
            <a:off x="1009292" y="2610683"/>
            <a:ext cx="93682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dirty="0">
              <a:highlight>
                <a:srgbClr val="FFFF00"/>
              </a:highlight>
              <a:latin typeface="Aptos" panose="020B0004020202020204" pitchFamily="34" charset="0"/>
            </a:endParaRPr>
          </a:p>
          <a:p>
            <a:pPr algn="just"/>
            <a:r>
              <a:rPr lang="cs-CZ" dirty="0">
                <a:highlight>
                  <a:srgbClr val="FFFF00"/>
                </a:highlight>
                <a:latin typeface="Aptos" panose="020B0004020202020204" pitchFamily="34" charset="0"/>
              </a:rPr>
              <a:t>Seminář pro žadatele 13.10. (prezenčně i on-line). </a:t>
            </a:r>
          </a:p>
          <a:p>
            <a:pPr algn="just"/>
            <a:endParaRPr lang="cs-CZ" dirty="0">
              <a:latin typeface="Aptos" panose="020B00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>
                <a:latin typeface="Aptos" panose="020B0004020202020204" pitchFamily="34" charset="0"/>
              </a:rPr>
              <a:t>Žadatelé byli s touto informací obesláni.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>
                <a:latin typeface="Aptos" panose="020B0004020202020204" pitchFamily="34" charset="0"/>
              </a:rPr>
              <a:t>Bližší informace jsou k dispozici u p. Hany </a:t>
            </a:r>
            <a:r>
              <a:rPr lang="cs-CZ" dirty="0" err="1">
                <a:latin typeface="Aptos" panose="020B0004020202020204" pitchFamily="34" charset="0"/>
              </a:rPr>
              <a:t>Cetlové</a:t>
            </a:r>
            <a:r>
              <a:rPr lang="cs-CZ" dirty="0">
                <a:latin typeface="Aptos" panose="020B0004020202020204" pitchFamily="34" charset="0"/>
              </a:rPr>
              <a:t> (</a:t>
            </a:r>
            <a:r>
              <a:rPr lang="cs-CZ" u="sng" dirty="0">
                <a:latin typeface="Aptos" panose="020B0004020202020204" pitchFamily="34" charset="0"/>
                <a:hlinkClick r:id="rId2" tooltip="mailto:hana.cetlova@msmt.gov.cz"/>
              </a:rPr>
              <a:t>hana.cetlova@msmt.gov.cz</a:t>
            </a:r>
            <a:r>
              <a:rPr lang="cs-CZ" dirty="0">
                <a:latin typeface="Aptos" panose="020B0004020202020204" pitchFamily="34" charset="0"/>
              </a:rPr>
              <a:t>).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>
                <a:latin typeface="Aptos" panose="020B0004020202020204" pitchFamily="34" charset="0"/>
              </a:rPr>
              <a:t>Cíl semináře	- představení výzvy včetně změn oproti minulým letům a upozornění </a:t>
            </a:r>
          </a:p>
          <a:p>
            <a:pPr algn="just"/>
            <a:r>
              <a:rPr lang="cs-CZ" dirty="0">
                <a:latin typeface="Aptos" panose="020B0004020202020204" pitchFamily="34" charset="0"/>
              </a:rPr>
              <a:t>                                     na nejčastější chyby vyplývající ze Závěrečné zprávy – vyúčtování. </a:t>
            </a:r>
          </a:p>
          <a:p>
            <a:pPr algn="just"/>
            <a:r>
              <a:rPr lang="cs-CZ" dirty="0">
                <a:latin typeface="Aptos" panose="020B0004020202020204" pitchFamily="34" charset="0"/>
              </a:rPr>
              <a:t>		- příležitostí k navázání kontaktů a posílení vzájemné důvěry. </a:t>
            </a:r>
          </a:p>
        </p:txBody>
      </p:sp>
    </p:spTree>
    <p:extLst>
      <p:ext uri="{BB962C8B-B14F-4D97-AF65-F5344CB8AC3E}">
        <p14:creationId xmlns:p14="http://schemas.microsoft.com/office/powerpoint/2010/main" val="2354235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AE609-A248-09C2-D617-235D727B7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55734ECC-6E88-B25B-F185-B3A43E0A68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Michal Černý, MŠMT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F26E16E-77B2-3E8E-663A-F5F79E28415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768350" y="1341404"/>
            <a:ext cx="6684874" cy="12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NÁRODNOSTNÍ MENŠINY V RÁMCOVÝCH VZDĚLÁVACÍCH PROGRAMECH PRO PŘEDŠKOLNÍ, ZÁKLADNÍ A STŘEDNÍ VZDĚLÁVÁNÍ"</a:t>
            </a: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25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4469AE-05E2-CB4F-CDDA-A73BBE304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RVP ZV a PV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AA8424-D6C3-E921-0187-1F38DB5BF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706" y="1682151"/>
            <a:ext cx="11076063" cy="4494812"/>
          </a:xfrm>
        </p:spPr>
        <p:txBody>
          <a:bodyPr/>
          <a:lstStyle/>
          <a:p>
            <a:pPr algn="just"/>
            <a:r>
              <a:rPr lang="cs-CZ" sz="2000" b="1" dirty="0">
                <a:latin typeface="Aptos" panose="020B0004020202020204" pitchFamily="34" charset="0"/>
              </a:rPr>
              <a:t>Mezi dílčí cíle předškolního i základního vzdělávání patří cíl být ohleduplní a respektující           k jiným lidem, k odlišným kulturním a duchovním hodnotám, uvědomovat si předsudky               i stereotypy a předcházet jim.  </a:t>
            </a:r>
          </a:p>
          <a:p>
            <a:pPr marL="108000" indent="0" algn="just">
              <a:buNone/>
            </a:pPr>
            <a:endParaRPr lang="cs-CZ" dirty="0">
              <a:latin typeface="Aptos" panose="020B0004020202020204" pitchFamily="34" charset="0"/>
            </a:endParaRPr>
          </a:p>
          <a:p>
            <a:pPr algn="just"/>
            <a:r>
              <a:rPr lang="cs-CZ" b="1" dirty="0">
                <a:latin typeface="Aptos" panose="020B0004020202020204" pitchFamily="34" charset="0"/>
              </a:rPr>
              <a:t>Výchova k toleranci a respektu k odlišnostem je akcentována dále v klíčových kompetencích komunikační, osobnostní a sociální, k občanství a udržitelnosti a kulturní. </a:t>
            </a:r>
          </a:p>
          <a:p>
            <a:pPr marL="108000" indent="0" algn="just">
              <a:buNone/>
            </a:pPr>
            <a:endParaRPr lang="cs-CZ" dirty="0">
              <a:latin typeface="Aptos" panose="020B0004020202020204" pitchFamily="34" charset="0"/>
            </a:endParaRPr>
          </a:p>
          <a:p>
            <a:pPr algn="just"/>
            <a:r>
              <a:rPr lang="cs-CZ" b="1" dirty="0">
                <a:latin typeface="Aptos" panose="020B0004020202020204" pitchFamily="34" charset="0"/>
              </a:rPr>
              <a:t>K vzájemné ohleduplnosti a seznámení se s odlišnými kulturami a národnostmi navádí žáka průřezové téma Společnost pro všechny, které prostupuje vzdělávání ve všech devíti ročnících ZV  a na základě vzájemného poznání a sdílení buduje komunitu sounáležitosti.   </a:t>
            </a:r>
          </a:p>
          <a:p>
            <a:pPr marL="10800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111C28-3D10-BCC0-5070-FF86AD5F4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194693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 vzor - česky" id="{30BEEE91-B95D-483A-9E4B-308CA7F3FCC1}" vid="{BB3D63B1-AE15-49EA-AE7A-3309172D0672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8EA4D3114431B4CA1C9B1B5A3598623" ma:contentTypeVersion="10" ma:contentTypeDescription="Vytvoří nový dokument" ma:contentTypeScope="" ma:versionID="ffe1a62acd8a3c8d73a7a011c7761073">
  <xsd:schema xmlns:xsd="http://www.w3.org/2001/XMLSchema" xmlns:xs="http://www.w3.org/2001/XMLSchema" xmlns:p="http://schemas.microsoft.com/office/2006/metadata/properties" xmlns:ns2="aaabc790-61c3-4ed2-bf48-4fd4653df86f" xmlns:ns3="9230b3a5-857e-4604-8e9a-a3cafa8dc0df" targetNamespace="http://schemas.microsoft.com/office/2006/metadata/properties" ma:root="true" ma:fieldsID="8fbfd8ff05f17f7e869879eaeffef03c" ns2:_="" ns3:_="">
    <xsd:import namespace="aaabc790-61c3-4ed2-bf48-4fd4653df86f"/>
    <xsd:import namespace="9230b3a5-857e-4604-8e9a-a3cafa8dc0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g1bf7dc5913d4011ad560cddbd11b96d" minOccurs="0"/>
                <xsd:element ref="ns3:TaxCatchAll" minOccurs="0"/>
                <xsd:element ref="ns2:Ak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abc790-61c3-4ed2-bf48-4fd4653df8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g1bf7dc5913d4011ad560cddbd11b96d" ma:index="15" nillable="true" ma:taxonomy="true" ma:internalName="g1bf7dc5913d4011ad560cddbd11b96d" ma:taxonomyFieldName="Gestor" ma:displayName="Gestor" ma:default="" ma:fieldId="{01bf7dc5-913d-4011-ad56-0cddbd11b96d}" ma:sspId="7705af95-af8b-4274-9321-7e268ee4833a" ma:termSetId="8ed8c9ea-7052-4c1d-a4d7-b9c10bffea6f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Akce" ma:index="17" nillable="true" ma:displayName="Akce" ma:format="Dropdown" ma:internalName="Akc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0b3a5-857e-4604-8e9a-a3cafa8dc0d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5eedd47-934c-4dd0-a667-4857a7469ef2}" ma:internalName="TaxCatchAll" ma:showField="CatchAllData" ma:web="9230b3a5-857e-4604-8e9a-a3cafa8dc0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30b3a5-857e-4604-8e9a-a3cafa8dc0df" xsi:nil="true"/>
    <g1bf7dc5913d4011ad560cddbd11b96d xmlns="aaabc790-61c3-4ed2-bf48-4fd4653df86f">
      <Terms xmlns="http://schemas.microsoft.com/office/infopath/2007/PartnerControls"/>
    </g1bf7dc5913d4011ad560cddbd11b96d>
    <Akce xmlns="aaabc790-61c3-4ed2-bf48-4fd4653df86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36775B-BAA7-4D0F-B4B8-B094DF6ADB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abc790-61c3-4ed2-bf48-4fd4653df86f"/>
    <ds:schemaRef ds:uri="9230b3a5-857e-4604-8e9a-a3cafa8dc0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DA857C-6E96-46E9-BAA7-48D124C57885}">
  <ds:schemaRefs>
    <ds:schemaRef ds:uri="http://schemas.microsoft.com/office/2006/metadata/properties"/>
    <ds:schemaRef ds:uri="http://schemas.microsoft.com/office/infopath/2007/PartnerControls"/>
    <ds:schemaRef ds:uri="9230b3a5-857e-4604-8e9a-a3cafa8dc0df"/>
    <ds:schemaRef ds:uri="aaabc790-61c3-4ed2-bf48-4fd4653df86f"/>
  </ds:schemaRefs>
</ds:datastoreItem>
</file>

<file path=customXml/itemProps3.xml><?xml version="1.0" encoding="utf-8"?>
<ds:datastoreItem xmlns:ds="http://schemas.openxmlformats.org/officeDocument/2006/customXml" ds:itemID="{517DE10E-3669-4B8A-B60D-65C4E7B2AC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vzor - česky</Template>
  <TotalTime>717</TotalTime>
  <Words>1673</Words>
  <Application>Microsoft Office PowerPoint</Application>
  <PresentationFormat>Widescreen</PresentationFormat>
  <Paragraphs>186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Vlastní návrh</vt:lpstr>
      <vt:lpstr>AKTUALIZACE PRAVIDEL DOTAČNÍCH VÝZEV – PODPORA VZDĚLÁVACÍCH AKTIVIT NÁRODNOSTNÍCH MENŠIN</vt:lpstr>
      <vt:lpstr>Personální Pravidla dotačních výzev</vt:lpstr>
      <vt:lpstr>Složení výběrové komise (nově)</vt:lpstr>
      <vt:lpstr>PowerPoint Presentation</vt:lpstr>
      <vt:lpstr>PODPORA VZDĚLÁVACÍCH AKTIVIT NÁRODNOSTNÍCH MENŠIN - AKTUÁLNÍ VÝZVY</vt:lpstr>
      <vt:lpstr>Výzvy: 1) PODPORA VZDĚLÁVACÍCH AKTIVIT NÁRODNOSTNÍCH MENŠIN V ROCE 2026 11 200 000 Kč 2) výzva na podporu Integrace romské menšiny     11 587 500 kč 3) výzva na podporu romských žáků a studentů SŠ, konzervatoří a VOŠ. 6 300 000 Kč</vt:lpstr>
      <vt:lpstr> Výzva: Podpora vzdělávacích aktivit národnostních menšin v roce 2026</vt:lpstr>
      <vt:lpstr>NÁRODNOSTNÍ MENŠINY V RÁMCOVÝCH VZDĚLÁVACÍCH PROGRAMECH PRO PŘEDŠKOLNÍ, ZÁKLADNÍ A STŘEDNÍ VZDĚLÁVÁNÍ"</vt:lpstr>
      <vt:lpstr>Analýza RVP ZV a PV</vt:lpstr>
      <vt:lpstr>Předškolní vzdělávání</vt:lpstr>
      <vt:lpstr>Předškolní vzdělávání</vt:lpstr>
      <vt:lpstr>Základní vzdělávání</vt:lpstr>
      <vt:lpstr>Průřezové téma- Společnost pro všechny   </vt:lpstr>
      <vt:lpstr>Vzdělávací oblast člověk a společnost –  Občanská výchova</vt:lpstr>
      <vt:lpstr>Propojování formálního a neformálního vzdělávání  Spolupráce s paměŤovými institucemi - Dějepis</vt:lpstr>
      <vt:lpstr>PowerPoint Presentation</vt:lpstr>
    </vt:vector>
  </TitlesOfParts>
  <Company>MSMT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Savara Roušavá Kateřina</dc:creator>
  <cp:lastModifiedBy>Černý Michal</cp:lastModifiedBy>
  <cp:revision>12</cp:revision>
  <dcterms:created xsi:type="dcterms:W3CDTF">2025-09-18T14:24:29Z</dcterms:created>
  <dcterms:modified xsi:type="dcterms:W3CDTF">2025-10-17T05:47:39Z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0x01010058EA4D3114431B4CA1C9B1B5A3598623</vt:lpwstr>
  </property>
</Properties>
</file>