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cat>
            <c:strRef>
              <c:f>List1!$A$2:$A$6</c:f>
              <c:strCache>
                <c:ptCount val="5"/>
                <c:pt idx="0">
                  <c:v>MK ORNK</c:v>
                </c:pt>
                <c:pt idx="1">
                  <c:v>MK OMA</c:v>
                </c:pt>
                <c:pt idx="2">
                  <c:v>MŠMT</c:v>
                </c:pt>
                <c:pt idx="3">
                  <c:v>ÚV ČR</c:v>
                </c:pt>
                <c:pt idx="4">
                  <c:v>kraje a obce</c:v>
                </c:pt>
              </c:strCache>
            </c:strRef>
          </c:cat>
          <c:val>
            <c:numRef>
              <c:f>List1!$B$2:$B$6</c:f>
              <c:numCache>
                <c:formatCode>0%</c:formatCode>
                <c:ptCount val="5"/>
                <c:pt idx="0">
                  <c:v>0.89</c:v>
                </c:pt>
                <c:pt idx="1">
                  <c:v>0.89</c:v>
                </c:pt>
                <c:pt idx="2">
                  <c:v>0.78</c:v>
                </c:pt>
                <c:pt idx="3">
                  <c:v>0.44</c:v>
                </c:pt>
                <c:pt idx="4">
                  <c:v>0.89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2824320"/>
        <c:axId val="202948992"/>
        <c:axId val="0"/>
      </c:bar3DChart>
      <c:catAx>
        <c:axId val="202824320"/>
        <c:scaling>
          <c:orientation val="minMax"/>
        </c:scaling>
        <c:delete val="0"/>
        <c:axPos val="b"/>
        <c:majorTickMark val="out"/>
        <c:minorTickMark val="none"/>
        <c:tickLblPos val="nextTo"/>
        <c:crossAx val="202948992"/>
        <c:crosses val="autoZero"/>
        <c:auto val="1"/>
        <c:lblAlgn val="ctr"/>
        <c:lblOffset val="100"/>
        <c:noMultiLvlLbl val="0"/>
      </c:catAx>
      <c:valAx>
        <c:axId val="2029489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28243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Málo prostředků</c:v>
                </c:pt>
              </c:strCache>
            </c:strRef>
          </c:tx>
          <c:invertIfNegative val="0"/>
          <c:cat>
            <c:strRef>
              <c:f>List1!$A$2:$A$6</c:f>
              <c:strCache>
                <c:ptCount val="5"/>
                <c:pt idx="0">
                  <c:v>MK ORNK</c:v>
                </c:pt>
                <c:pt idx="1">
                  <c:v>MK OMA</c:v>
                </c:pt>
                <c:pt idx="2">
                  <c:v>MŠMT</c:v>
                </c:pt>
                <c:pt idx="3">
                  <c:v>ÚV ČR</c:v>
                </c:pt>
                <c:pt idx="4">
                  <c:v>kraje a obce</c:v>
                </c:pt>
              </c:strCache>
            </c:strRef>
          </c:cat>
          <c:val>
            <c:numRef>
              <c:f>List1!$B$2:$B$6</c:f>
              <c:numCache>
                <c:formatCode>0%</c:formatCode>
                <c:ptCount val="5"/>
                <c:pt idx="0">
                  <c:v>0.5</c:v>
                </c:pt>
                <c:pt idx="1">
                  <c:v>0.38</c:v>
                </c:pt>
                <c:pt idx="2">
                  <c:v>0.71</c:v>
                </c:pt>
                <c:pt idx="3" formatCode="General">
                  <c:v>0</c:v>
                </c:pt>
                <c:pt idx="4">
                  <c:v>0.13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Spíše málo prostředků</c:v>
                </c:pt>
              </c:strCache>
            </c:strRef>
          </c:tx>
          <c:invertIfNegative val="0"/>
          <c:cat>
            <c:strRef>
              <c:f>List1!$A$2:$A$6</c:f>
              <c:strCache>
                <c:ptCount val="5"/>
                <c:pt idx="0">
                  <c:v>MK ORNK</c:v>
                </c:pt>
                <c:pt idx="1">
                  <c:v>MK OMA</c:v>
                </c:pt>
                <c:pt idx="2">
                  <c:v>MŠMT</c:v>
                </c:pt>
                <c:pt idx="3">
                  <c:v>ÚV ČR</c:v>
                </c:pt>
                <c:pt idx="4">
                  <c:v>kraje a obce</c:v>
                </c:pt>
              </c:strCache>
            </c:strRef>
          </c:cat>
          <c:val>
            <c:numRef>
              <c:f>List1!$C$2:$C$6</c:f>
              <c:numCache>
                <c:formatCode>General</c:formatCode>
                <c:ptCount val="5"/>
                <c:pt idx="0" formatCode="0%">
                  <c:v>0.13</c:v>
                </c:pt>
                <c:pt idx="4" formatCode="0%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5025792"/>
        <c:axId val="135027328"/>
      </c:barChart>
      <c:catAx>
        <c:axId val="135025792"/>
        <c:scaling>
          <c:orientation val="minMax"/>
        </c:scaling>
        <c:delete val="0"/>
        <c:axPos val="b"/>
        <c:majorTickMark val="out"/>
        <c:minorTickMark val="none"/>
        <c:tickLblPos val="nextTo"/>
        <c:crossAx val="135027328"/>
        <c:crosses val="autoZero"/>
        <c:auto val="1"/>
        <c:lblAlgn val="ctr"/>
        <c:lblOffset val="100"/>
        <c:noMultiLvlLbl val="0"/>
      </c:catAx>
      <c:valAx>
        <c:axId val="1350273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50257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Problémy s harmonogramem</c:v>
                </c:pt>
              </c:strCache>
            </c:strRef>
          </c:tx>
          <c:invertIfNegative val="0"/>
          <c:cat>
            <c:strRef>
              <c:f>List1!$A$2:$A$6</c:f>
              <c:strCache>
                <c:ptCount val="5"/>
                <c:pt idx="0">
                  <c:v>MK ORNK</c:v>
                </c:pt>
                <c:pt idx="1">
                  <c:v>MK OMA</c:v>
                </c:pt>
                <c:pt idx="2">
                  <c:v>MŠMT</c:v>
                </c:pt>
                <c:pt idx="3">
                  <c:v>ÚV ČR</c:v>
                </c:pt>
                <c:pt idx="4">
                  <c:v>kraje a obce</c:v>
                </c:pt>
              </c:strCache>
            </c:strRef>
          </c:cat>
          <c:val>
            <c:numRef>
              <c:f>List1!$B$2:$B$6</c:f>
              <c:numCache>
                <c:formatCode>0%</c:formatCode>
                <c:ptCount val="5"/>
                <c:pt idx="0">
                  <c:v>0.25</c:v>
                </c:pt>
                <c:pt idx="1">
                  <c:v>0.38</c:v>
                </c:pt>
                <c:pt idx="2">
                  <c:v>0.71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Jiné problémy v administraci</c:v>
                </c:pt>
              </c:strCache>
            </c:strRef>
          </c:tx>
          <c:invertIfNegative val="0"/>
          <c:cat>
            <c:strRef>
              <c:f>List1!$A$2:$A$6</c:f>
              <c:strCache>
                <c:ptCount val="5"/>
                <c:pt idx="0">
                  <c:v>MK ORNK</c:v>
                </c:pt>
                <c:pt idx="1">
                  <c:v>MK OMA</c:v>
                </c:pt>
                <c:pt idx="2">
                  <c:v>MŠMT</c:v>
                </c:pt>
                <c:pt idx="3">
                  <c:v>ÚV ČR</c:v>
                </c:pt>
                <c:pt idx="4">
                  <c:v>kraje a obce</c:v>
                </c:pt>
              </c:strCache>
            </c:strRef>
          </c:cat>
          <c:val>
            <c:numRef>
              <c:f>List1!$C$2:$C$6</c:f>
              <c:numCache>
                <c:formatCode>0%</c:formatCode>
                <c:ptCount val="5"/>
                <c:pt idx="0">
                  <c:v>0.38</c:v>
                </c:pt>
                <c:pt idx="1">
                  <c:v>0.38</c:v>
                </c:pt>
                <c:pt idx="2">
                  <c:v>0.56999999999999995</c:v>
                </c:pt>
                <c:pt idx="3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7105536"/>
        <c:axId val="237107072"/>
        <c:axId val="0"/>
      </c:bar3DChart>
      <c:catAx>
        <c:axId val="237105536"/>
        <c:scaling>
          <c:orientation val="minMax"/>
        </c:scaling>
        <c:delete val="0"/>
        <c:axPos val="b"/>
        <c:majorTickMark val="out"/>
        <c:minorTickMark val="none"/>
        <c:tickLblPos val="nextTo"/>
        <c:crossAx val="237107072"/>
        <c:crosses val="autoZero"/>
        <c:auto val="1"/>
        <c:lblAlgn val="ctr"/>
        <c:lblOffset val="100"/>
        <c:noMultiLvlLbl val="0"/>
      </c:catAx>
      <c:valAx>
        <c:axId val="2371070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37105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6CC2E-DF11-4259-B4BB-E5E552029517}" type="datetimeFigureOut">
              <a:rPr lang="sk-SK" smtClean="0"/>
              <a:t>1. 12. 2023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EE5A6-218B-4299-B815-066F9C48F39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1002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EE5A6-218B-4299-B815-066F9C48F395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4010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FC23-C879-473F-9127-2EB5A68D519A}" type="datetimeFigureOut">
              <a:rPr lang="sk-SK" smtClean="0"/>
              <a:t>1. 12. 2023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D6CA-64C8-424C-B5B3-6A40D9C8DD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2241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FC23-C879-473F-9127-2EB5A68D519A}" type="datetimeFigureOut">
              <a:rPr lang="sk-SK" smtClean="0"/>
              <a:t>1. 12. 2023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D6CA-64C8-424C-B5B3-6A40D9C8DD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86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FC23-C879-473F-9127-2EB5A68D519A}" type="datetimeFigureOut">
              <a:rPr lang="sk-SK" smtClean="0"/>
              <a:t>1. 12. 2023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D6CA-64C8-424C-B5B3-6A40D9C8DD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957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FC23-C879-473F-9127-2EB5A68D519A}" type="datetimeFigureOut">
              <a:rPr lang="sk-SK" smtClean="0"/>
              <a:t>1. 12. 2023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D6CA-64C8-424C-B5B3-6A40D9C8DD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9257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FC23-C879-473F-9127-2EB5A68D519A}" type="datetimeFigureOut">
              <a:rPr lang="sk-SK" smtClean="0"/>
              <a:t>1. 12. 2023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D6CA-64C8-424C-B5B3-6A40D9C8DD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272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FC23-C879-473F-9127-2EB5A68D519A}" type="datetimeFigureOut">
              <a:rPr lang="sk-SK" smtClean="0"/>
              <a:t>1. 12. 2023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D6CA-64C8-424C-B5B3-6A40D9C8DD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040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FC23-C879-473F-9127-2EB5A68D519A}" type="datetimeFigureOut">
              <a:rPr lang="sk-SK" smtClean="0"/>
              <a:t>1. 12. 2023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D6CA-64C8-424C-B5B3-6A40D9C8DD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5047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FC23-C879-473F-9127-2EB5A68D519A}" type="datetimeFigureOut">
              <a:rPr lang="sk-SK" smtClean="0"/>
              <a:t>1. 12. 2023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D6CA-64C8-424C-B5B3-6A40D9C8DD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550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FC23-C879-473F-9127-2EB5A68D519A}" type="datetimeFigureOut">
              <a:rPr lang="sk-SK" smtClean="0"/>
              <a:t>1. 12. 2023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D6CA-64C8-424C-B5B3-6A40D9C8DD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236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FC23-C879-473F-9127-2EB5A68D519A}" type="datetimeFigureOut">
              <a:rPr lang="sk-SK" smtClean="0"/>
              <a:t>1. 12. 2023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D6CA-64C8-424C-B5B3-6A40D9C8DD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546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FC23-C879-473F-9127-2EB5A68D519A}" type="datetimeFigureOut">
              <a:rPr lang="sk-SK" smtClean="0"/>
              <a:t>1. 12. 2023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D6CA-64C8-424C-B5B3-6A40D9C8DD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233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8FC23-C879-473F-9127-2EB5A68D519A}" type="datetimeFigureOut">
              <a:rPr lang="sk-SK" smtClean="0"/>
              <a:t>1. 12. 2023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DD6CA-64C8-424C-B5B3-6A40D9C8DD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0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psa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Dotační politika </a:t>
            </a:r>
            <a:br>
              <a:rPr lang="sk-SK" dirty="0" smtClean="0">
                <a:solidFill>
                  <a:srgbClr val="FF0000"/>
                </a:solidFill>
              </a:rPr>
            </a:br>
            <a:r>
              <a:rPr lang="sk-SK" dirty="0" smtClean="0">
                <a:solidFill>
                  <a:srgbClr val="FF0000"/>
                </a:solidFill>
              </a:rPr>
              <a:t>- analýza </a:t>
            </a:r>
            <a:r>
              <a:rPr lang="sk-SK" dirty="0" err="1" smtClean="0">
                <a:solidFill>
                  <a:srgbClr val="FF0000"/>
                </a:solidFill>
              </a:rPr>
              <a:t>dotazníků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00B0F0"/>
                </a:solidFill>
              </a:rPr>
              <a:t>Rada vlády </a:t>
            </a:r>
            <a:r>
              <a:rPr lang="sk-SK" dirty="0" err="1" smtClean="0">
                <a:solidFill>
                  <a:srgbClr val="00B0F0"/>
                </a:solidFill>
              </a:rPr>
              <a:t>pro</a:t>
            </a:r>
            <a:r>
              <a:rPr lang="sk-SK" dirty="0" smtClean="0">
                <a:solidFill>
                  <a:srgbClr val="00B0F0"/>
                </a:solidFill>
              </a:rPr>
              <a:t> národnostní menšiny</a:t>
            </a:r>
            <a:br>
              <a:rPr lang="sk-SK" dirty="0" smtClean="0">
                <a:solidFill>
                  <a:srgbClr val="00B0F0"/>
                </a:solidFill>
              </a:rPr>
            </a:br>
            <a:r>
              <a:rPr lang="sk-SK" dirty="0" smtClean="0">
                <a:solidFill>
                  <a:srgbClr val="00B0F0"/>
                </a:solidFill>
              </a:rPr>
              <a:t>Výbor </a:t>
            </a:r>
            <a:r>
              <a:rPr lang="sk-SK" dirty="0" err="1" smtClean="0">
                <a:solidFill>
                  <a:srgbClr val="00B0F0"/>
                </a:solidFill>
              </a:rPr>
              <a:t>pro</a:t>
            </a:r>
            <a:r>
              <a:rPr lang="sk-SK" dirty="0" smtClean="0">
                <a:solidFill>
                  <a:srgbClr val="00B0F0"/>
                </a:solidFill>
              </a:rPr>
              <a:t> dotační politiku</a:t>
            </a:r>
            <a:br>
              <a:rPr lang="sk-SK" dirty="0" smtClean="0">
                <a:solidFill>
                  <a:srgbClr val="00B0F0"/>
                </a:solidFill>
              </a:rPr>
            </a:br>
            <a:r>
              <a:rPr lang="sk-SK" dirty="0" err="1" smtClean="0">
                <a:solidFill>
                  <a:srgbClr val="00B0F0"/>
                </a:solidFill>
              </a:rPr>
              <a:t>Zpracoval</a:t>
            </a:r>
            <a:r>
              <a:rPr lang="sk-SK" dirty="0" smtClean="0">
                <a:solidFill>
                  <a:srgbClr val="00B0F0"/>
                </a:solidFill>
              </a:rPr>
              <a:t> Mgr. Vladimír </a:t>
            </a:r>
            <a:r>
              <a:rPr lang="sk-SK" dirty="0" err="1" smtClean="0">
                <a:solidFill>
                  <a:srgbClr val="00B0F0"/>
                </a:solidFill>
              </a:rPr>
              <a:t>Skalský</a:t>
            </a:r>
            <a:endParaRPr lang="sk-SK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954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zdrojů - %</a:t>
            </a:r>
            <a:endParaRPr lang="sk-SK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61077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7813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Nedostatek prostředků - %</a:t>
            </a:r>
            <a:endParaRPr lang="sk-SK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1947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0738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 administrací - %</a:t>
            </a:r>
            <a:endParaRPr lang="sk-SK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7718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9915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sk-SK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284677"/>
              </p:ext>
            </p:extLst>
          </p:nvPr>
        </p:nvGraphicFramePr>
        <p:xfrm>
          <a:off x="1736725" y="2610072"/>
          <a:ext cx="5670550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70550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Dříve oznamovat a vyplácet dotace.</a:t>
                      </a:r>
                      <a:endParaRPr lang="sk-SK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V termínech se vyhnout času dovolených.</a:t>
                      </a:r>
                      <a:endParaRPr lang="sk-SK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Podpora elektronických médií - ve dvou dotaznících.</a:t>
                      </a:r>
                      <a:endParaRPr lang="sk-SK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Zvěřejnění členů komisí.</a:t>
                      </a:r>
                      <a:endParaRPr lang="sk-SK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U implementace charty nerespektovaní bodového ohodnocení.</a:t>
                      </a:r>
                      <a:endParaRPr lang="sk-SK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Podrobnější zdůvodnění neudělení.</a:t>
                      </a:r>
                      <a:endParaRPr lang="sk-SK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Otázka zda dotace na implementaci charty mohou využívat menšiny specificky nechráněné chartou.</a:t>
                      </a:r>
                      <a:endParaRPr lang="sk-SK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Výsledky dotačních řizení poskytnout Výboru pro dotační politiku se zdůvodněním.</a:t>
                      </a:r>
                      <a:endParaRPr lang="sk-SK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Větśí podpora u menších obcí.</a:t>
                      </a:r>
                      <a:endParaRPr lang="sk-SK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Romské projekty nezaměřovat do takové míry jen na sociální oblast.</a:t>
                      </a:r>
                      <a:endParaRPr lang="sk-SK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Připomínky k vyžadování předkalkulací.</a:t>
                      </a:r>
                      <a:endParaRPr lang="sk-SK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Návrh na seminář k vyúčtování.</a:t>
                      </a:r>
                      <a:endParaRPr lang="sk-SK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309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Implementace</a:t>
            </a:r>
            <a:r>
              <a:rPr lang="sk-SK" dirty="0" smtClean="0"/>
              <a:t> Charty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u="sng" dirty="0"/>
              <a:t>Harmonogram dotačních řízení – ÚV</a:t>
            </a:r>
            <a:endParaRPr lang="sk-SK" dirty="0"/>
          </a:p>
          <a:p>
            <a:r>
              <a:rPr lang="cs-CZ" i="1" dirty="0"/>
              <a:t>Dotační programy Implementace Evropské charty regionálních či menšinových jazyků; Prevence sociálního vyloučení a komunitní práce; Podpora koordinátorů pro romské záležitosti; Podpora terénní práce</a:t>
            </a:r>
            <a:endParaRPr lang="sk-SK" dirty="0"/>
          </a:p>
          <a:p>
            <a:pPr marL="0" indent="0">
              <a:buNone/>
            </a:pPr>
            <a:r>
              <a:rPr lang="cs-CZ" dirty="0"/>
              <a:t> </a:t>
            </a:r>
            <a:endParaRPr lang="sk-SK" dirty="0"/>
          </a:p>
          <a:p>
            <a:r>
              <a:rPr lang="cs-CZ" dirty="0"/>
              <a:t>Výzva k podání žádosti na internetu – 1. 9. 2023</a:t>
            </a:r>
            <a:endParaRPr lang="sk-SK" dirty="0"/>
          </a:p>
          <a:p>
            <a:r>
              <a:rPr lang="cs-CZ" dirty="0">
                <a:solidFill>
                  <a:srgbClr val="FF0000"/>
                </a:solidFill>
              </a:rPr>
              <a:t>Termín pro odeslání žádostí – 3. 10. 2023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cs-CZ" dirty="0"/>
              <a:t>Formální kontrola – říjen</a:t>
            </a:r>
            <a:endParaRPr lang="sk-SK" dirty="0"/>
          </a:p>
          <a:p>
            <a:r>
              <a:rPr lang="cs-CZ" dirty="0"/>
              <a:t>Výzva k úpravě žádosti po formální kontrole – říjen </a:t>
            </a:r>
            <a:endParaRPr lang="sk-SK" dirty="0"/>
          </a:p>
          <a:p>
            <a:r>
              <a:rPr lang="cs-CZ" dirty="0"/>
              <a:t>Hodnocení externími hodnotiteli – listopad</a:t>
            </a:r>
            <a:endParaRPr lang="sk-SK" dirty="0"/>
          </a:p>
          <a:p>
            <a:r>
              <a:rPr lang="cs-CZ" dirty="0"/>
              <a:t>Komise – přelom listopad/prosinec</a:t>
            </a:r>
            <a:endParaRPr lang="sk-SK" dirty="0"/>
          </a:p>
          <a:p>
            <a:r>
              <a:rPr lang="cs-CZ" dirty="0"/>
              <a:t>Výzva k úpravě žádosti po komisi – prosinec/leden</a:t>
            </a:r>
            <a:endParaRPr lang="sk-SK" dirty="0"/>
          </a:p>
          <a:p>
            <a:r>
              <a:rPr lang="cs-CZ" dirty="0"/>
              <a:t>Komise (per </a:t>
            </a:r>
            <a:r>
              <a:rPr lang="cs-CZ" dirty="0" err="1"/>
              <a:t>rollam</a:t>
            </a:r>
            <a:r>
              <a:rPr lang="cs-CZ" dirty="0"/>
              <a:t>) k upraveným žádostem – leden/únor</a:t>
            </a:r>
            <a:endParaRPr lang="sk-SK" dirty="0"/>
          </a:p>
          <a:p>
            <a:r>
              <a:rPr lang="cs-CZ" dirty="0"/>
              <a:t>Výzva k seznámení se s podklady a možnost nahlížení do spisu (10 pracovních dnů) – únor</a:t>
            </a:r>
            <a:endParaRPr lang="sk-SK" dirty="0"/>
          </a:p>
          <a:p>
            <a:r>
              <a:rPr lang="cs-CZ" dirty="0">
                <a:solidFill>
                  <a:srgbClr val="FF0000"/>
                </a:solidFill>
              </a:rPr>
              <a:t>Rozhodnutí – březen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Vyplacení dotací – březen/duben</a:t>
            </a:r>
            <a:endParaRPr lang="sk-SK" dirty="0">
              <a:solidFill>
                <a:srgbClr val="FF0000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33892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MK ČR média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u="sng" dirty="0"/>
              <a:t>Ministerstvo kultury – odbor médií a audiovize / Harmonogram dotačního řízení </a:t>
            </a:r>
            <a:endParaRPr lang="sk-SK" dirty="0"/>
          </a:p>
          <a:p>
            <a:r>
              <a:rPr lang="cs-CZ" dirty="0"/>
              <a:t>Dotační program </a:t>
            </a:r>
            <a:r>
              <a:rPr lang="cs-CZ" b="1" dirty="0"/>
              <a:t>Podpora rozšiřování a přijímání informací v jazycích národnostních menšin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r>
              <a:rPr lang="cs-CZ" dirty="0"/>
              <a:t>Výzva k podání žádosti – inzerát v novinách (Právo) koncem září, na webu MK nejpozději 1. října</a:t>
            </a:r>
            <a:endParaRPr lang="sk-SK" dirty="0"/>
          </a:p>
          <a:p>
            <a:r>
              <a:rPr lang="cs-CZ" dirty="0">
                <a:solidFill>
                  <a:srgbClr val="FF0000"/>
                </a:solidFill>
              </a:rPr>
              <a:t>Termín pro odeslání žádostí – 31. října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cs-CZ" dirty="0"/>
              <a:t>Formální kontrola – listopad / prosinec</a:t>
            </a:r>
            <a:endParaRPr lang="sk-SK" dirty="0"/>
          </a:p>
          <a:p>
            <a:r>
              <a:rPr lang="cs-CZ" dirty="0"/>
              <a:t>Výzva k úpravě žádosti po formální kontrole – listopad / prosinec</a:t>
            </a:r>
            <a:endParaRPr lang="sk-SK" dirty="0"/>
          </a:p>
          <a:p>
            <a:r>
              <a:rPr lang="cs-CZ" dirty="0"/>
              <a:t>Komise – žádosti jsou umístěny v dálkovém úložišti (</a:t>
            </a:r>
            <a:r>
              <a:rPr lang="cs-CZ" u="sng" dirty="0">
                <a:hlinkClick r:id="rId2"/>
              </a:rPr>
              <a:t>www.capsa.cz</a:t>
            </a:r>
            <a:r>
              <a:rPr lang="cs-CZ" dirty="0"/>
              <a:t>) – prosinec / leden</a:t>
            </a:r>
            <a:endParaRPr lang="sk-SK" dirty="0"/>
          </a:p>
          <a:p>
            <a:r>
              <a:rPr lang="cs-CZ" dirty="0"/>
              <a:t>Komise – zasedá až když je znám rozpočet dotačního programu - únor</a:t>
            </a:r>
            <a:endParaRPr lang="sk-SK" dirty="0"/>
          </a:p>
          <a:p>
            <a:r>
              <a:rPr lang="cs-CZ" dirty="0"/>
              <a:t>Komise – doporučí projekty k podpoře, o poskytnutí dotace rozhoduje (na základě doporučení komise a ředitele odboru) ministr kultury - březen</a:t>
            </a:r>
            <a:endParaRPr lang="sk-SK" dirty="0"/>
          </a:p>
          <a:p>
            <a:r>
              <a:rPr lang="cs-CZ" dirty="0">
                <a:solidFill>
                  <a:srgbClr val="FF0000"/>
                </a:solidFill>
              </a:rPr>
              <a:t>Rozhodnutí – březen / duben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Vyplacení dotací – </a:t>
            </a:r>
            <a:r>
              <a:rPr lang="cs-CZ" dirty="0" smtClean="0">
                <a:solidFill>
                  <a:srgbClr val="FF0000"/>
                </a:solidFill>
              </a:rPr>
              <a:t>březen/duben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Realita – modelový </a:t>
            </a:r>
            <a:r>
              <a:rPr lang="cs-CZ" dirty="0" err="1" smtClean="0">
                <a:solidFill>
                  <a:srgbClr val="FF0000"/>
                </a:solidFill>
              </a:rPr>
              <a:t>príklad</a:t>
            </a:r>
            <a:r>
              <a:rPr lang="cs-CZ" dirty="0" smtClean="0">
                <a:solidFill>
                  <a:srgbClr val="FF0000"/>
                </a:solidFill>
              </a:rPr>
              <a:t>: 8. 6. 2023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24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MK ČR </a:t>
            </a:r>
            <a:r>
              <a:rPr lang="sk-SK" dirty="0" err="1" smtClean="0"/>
              <a:t>kulturní</a:t>
            </a:r>
            <a:r>
              <a:rPr lang="sk-SK" dirty="0" smtClean="0"/>
              <a:t> aktivity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u="sng" dirty="0"/>
              <a:t>Harmonogram dotačních řízení – Ministerstvo kultury</a:t>
            </a:r>
            <a:endParaRPr lang="sk-SK" dirty="0"/>
          </a:p>
          <a:p>
            <a:r>
              <a:rPr lang="cs-CZ" i="1" dirty="0"/>
              <a:t>Dotační program na podporu kulturních aktivit příslušníků národnostních menšin žijících v České republice</a:t>
            </a:r>
            <a:endParaRPr lang="sk-SK" dirty="0"/>
          </a:p>
          <a:p>
            <a:r>
              <a:rPr lang="cs-CZ" dirty="0"/>
              <a:t>Výzva k podávání žádosti na internetu – 17. 8. 2023</a:t>
            </a:r>
            <a:endParaRPr lang="sk-SK" dirty="0"/>
          </a:p>
          <a:p>
            <a:r>
              <a:rPr lang="cs-CZ" dirty="0">
                <a:solidFill>
                  <a:srgbClr val="FF0000"/>
                </a:solidFill>
              </a:rPr>
              <a:t>Termín pro odeslání žádostí – 22. 9. 2023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cs-CZ" dirty="0"/>
              <a:t>Formální kontrola – říjen-listopad (výzva nepřipouští odstranění vad žádosti)</a:t>
            </a:r>
            <a:endParaRPr lang="sk-SK" dirty="0"/>
          </a:p>
          <a:p>
            <a:r>
              <a:rPr lang="cs-CZ" dirty="0"/>
              <a:t>Odeslání projektů a přehledových tabulek členům komise pro hodnocení projektů (zástupcům národnostních menšin a nezávislým odborníkům) – prosinec</a:t>
            </a:r>
            <a:endParaRPr lang="sk-SK" dirty="0"/>
          </a:p>
          <a:p>
            <a:r>
              <a:rPr lang="cs-CZ" dirty="0"/>
              <a:t>Komise – začátek února</a:t>
            </a:r>
            <a:endParaRPr lang="sk-SK" dirty="0"/>
          </a:p>
          <a:p>
            <a:r>
              <a:rPr lang="cs-CZ" dirty="0">
                <a:solidFill>
                  <a:srgbClr val="FF0000"/>
                </a:solidFill>
              </a:rPr>
              <a:t>Rozhodnutí – březen-duben 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Vyplacení dotací – duben-květen, výjimečně červen (podle termínu akce a doručených návratek) 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sk-SK" dirty="0" smtClean="0">
                <a:solidFill>
                  <a:srgbClr val="FF0000"/>
                </a:solidFill>
              </a:rPr>
              <a:t>Realita - modelový príklad 12. 5. 2023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57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MŠMT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b="1" dirty="0"/>
              <a:t>Harmonogram DP menšiny 2024</a:t>
            </a:r>
            <a:endParaRPr lang="sk-SK" dirty="0"/>
          </a:p>
          <a:p>
            <a:pPr lvl="0"/>
            <a:r>
              <a:rPr lang="cs-CZ" b="1" dirty="0"/>
              <a:t>Vyhlášení výzvy, tj. zveřejnění na www stránkách ministerstva</a:t>
            </a:r>
            <a:endParaRPr lang="sk-SK" dirty="0"/>
          </a:p>
          <a:p>
            <a:r>
              <a:rPr lang="cs-CZ" b="1" dirty="0"/>
              <a:t>T: do 3. 11. 2023</a:t>
            </a:r>
            <a:endParaRPr lang="sk-SK" dirty="0"/>
          </a:p>
          <a:p>
            <a:r>
              <a:rPr lang="cs-CZ" dirty="0"/>
              <a:t>O: VO 24 a VO 27 (zveřejnění na webových stránkách MŠMT) 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pPr lvl="0"/>
            <a:r>
              <a:rPr lang="cs-CZ" b="1" dirty="0" smtClean="0">
                <a:solidFill>
                  <a:srgbClr val="FF0000"/>
                </a:solidFill>
              </a:rPr>
              <a:t>Termín </a:t>
            </a:r>
            <a:r>
              <a:rPr lang="cs-CZ" b="1" dirty="0">
                <a:solidFill>
                  <a:srgbClr val="FF0000"/>
                </a:solidFill>
              </a:rPr>
              <a:t>pro zasílání žádostí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T: do 5. 12. 2023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cs-CZ" dirty="0"/>
              <a:t> </a:t>
            </a:r>
            <a:endParaRPr lang="sk-SK" dirty="0"/>
          </a:p>
          <a:p>
            <a:pPr lvl="0"/>
            <a:r>
              <a:rPr lang="cs-CZ" b="1" dirty="0" smtClean="0"/>
              <a:t>Věcné </a:t>
            </a:r>
            <a:r>
              <a:rPr lang="cs-CZ" b="1" dirty="0"/>
              <a:t>hodnocení žádostí a předání podkladů od hodnotitelů</a:t>
            </a:r>
            <a:r>
              <a:rPr lang="cs-CZ" dirty="0"/>
              <a:t> oddělení 24</a:t>
            </a:r>
            <a:endParaRPr lang="sk-SK" dirty="0"/>
          </a:p>
          <a:p>
            <a:r>
              <a:rPr lang="cs-CZ" dirty="0"/>
              <a:t>T: </a:t>
            </a:r>
            <a:r>
              <a:rPr lang="cs-CZ" b="1" dirty="0"/>
              <a:t>do 12. 2. 2024</a:t>
            </a:r>
            <a:endParaRPr lang="sk-SK" dirty="0"/>
          </a:p>
          <a:p>
            <a:r>
              <a:rPr lang="cs-CZ" dirty="0"/>
              <a:t>O: VO 210, hodnotitelé 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pPr lvl="0"/>
            <a:r>
              <a:rPr lang="cs-CZ" b="1" dirty="0" smtClean="0"/>
              <a:t>Jednání </a:t>
            </a:r>
            <a:r>
              <a:rPr lang="cs-CZ" b="1" dirty="0"/>
              <a:t>dotační komise</a:t>
            </a:r>
            <a:endParaRPr lang="sk-SK" dirty="0"/>
          </a:p>
          <a:p>
            <a:r>
              <a:rPr lang="cs-CZ" b="1" dirty="0"/>
              <a:t>T: do 14. 2. 2024</a:t>
            </a:r>
            <a:endParaRPr lang="sk-SK" dirty="0"/>
          </a:p>
          <a:p>
            <a:r>
              <a:rPr lang="cs-CZ" dirty="0"/>
              <a:t>O: VO 210 	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pPr lvl="0"/>
            <a:r>
              <a:rPr lang="cs-CZ" dirty="0"/>
              <a:t>Vyhotovení rozhodnutí o poskytnutí neinvestiční dotace a realizace PŘK </a:t>
            </a:r>
            <a:endParaRPr lang="sk-SK" dirty="0"/>
          </a:p>
          <a:p>
            <a:r>
              <a:rPr lang="cs-CZ" dirty="0"/>
              <a:t>T: do 3. 4. 2024</a:t>
            </a:r>
            <a:endParaRPr lang="sk-SK" dirty="0"/>
          </a:p>
          <a:p>
            <a:r>
              <a:rPr lang="cs-CZ" dirty="0"/>
              <a:t>O: VO 24, PŘK ve spolupráci s útvary Sekce I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Expedice rozhodnutí o poskytnutí neinvestiční dotace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T: do 12. 4. 2024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cs-CZ" dirty="0"/>
              <a:t>O: VO 27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Odeslání dotací jednotlivým příjemcům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T: do 30 dnů od nabytí právní moci rozhodnutí o poskytnutí neinvestiční dotace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cs-CZ" dirty="0"/>
              <a:t>O: VO 24 ve spolupráci s útvary Sekce I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pPr lvl="0"/>
            <a:r>
              <a:rPr lang="cs-CZ" dirty="0" smtClean="0"/>
              <a:t>Kontrola </a:t>
            </a:r>
            <a:r>
              <a:rPr lang="cs-CZ" dirty="0"/>
              <a:t>zaslaného finančního vypořádání se státním rozpočtem příjemci dotací a zpracování podkladu pro materiál O 11 ohledně finančního vypořádání se státním rozpočtem za rok 2024</a:t>
            </a:r>
            <a:endParaRPr lang="sk-SK" dirty="0"/>
          </a:p>
          <a:p>
            <a:r>
              <a:rPr lang="cs-CZ" dirty="0"/>
              <a:t>T: do 28. 2. 2025</a:t>
            </a:r>
            <a:endParaRPr lang="sk-SK" dirty="0"/>
          </a:p>
          <a:p>
            <a:r>
              <a:rPr lang="cs-CZ" dirty="0"/>
              <a:t>O: VO 24 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pPr lvl="0"/>
            <a:r>
              <a:rPr lang="cs-CZ" dirty="0"/>
              <a:t>Materiál do PV s vyhodnocením výzvy</a:t>
            </a:r>
            <a:endParaRPr lang="sk-SK" dirty="0"/>
          </a:p>
          <a:p>
            <a:r>
              <a:rPr lang="cs-CZ" dirty="0"/>
              <a:t>T: do 9. 5. 2025</a:t>
            </a:r>
            <a:endParaRPr lang="sk-SK" dirty="0"/>
          </a:p>
          <a:p>
            <a:r>
              <a:rPr lang="cs-CZ" dirty="0"/>
              <a:t>O: VO 210 předložení materiálu do PV, ve spolupráci s VO 24</a:t>
            </a:r>
            <a:endParaRPr lang="sk-SK" dirty="0"/>
          </a:p>
          <a:p>
            <a:endParaRPr lang="sk-SK" dirty="0" smtClean="0"/>
          </a:p>
          <a:p>
            <a:r>
              <a:rPr lang="sk-SK" sz="4800" b="1" dirty="0" smtClean="0">
                <a:solidFill>
                  <a:srgbClr val="FF0000"/>
                </a:solidFill>
              </a:rPr>
              <a:t>Realita – modelový príklad:  17. 8. 2023</a:t>
            </a:r>
            <a:endParaRPr lang="sk-SK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5988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224</Words>
  <Application>Microsoft Office PowerPoint</Application>
  <PresentationFormat>Předvádění na obrazovce (4:3)</PresentationFormat>
  <Paragraphs>98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Dotační politika  - analýza dotazníků</vt:lpstr>
      <vt:lpstr>Využití zdrojů - %</vt:lpstr>
      <vt:lpstr>Nedostatek prostředků - %</vt:lpstr>
      <vt:lpstr>Problémy s administrací - %</vt:lpstr>
      <vt:lpstr>Připomínky</vt:lpstr>
      <vt:lpstr>Implementace Charty</vt:lpstr>
      <vt:lpstr>MK ČR média</vt:lpstr>
      <vt:lpstr>MK ČR kulturní aktivity</vt:lpstr>
      <vt:lpstr>MŠMT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Dotační politika  - analýza dotazníků</dc:title>
  <dc:creator>OZU</dc:creator>
  <cp:lastModifiedBy>OZU</cp:lastModifiedBy>
  <cp:revision>15</cp:revision>
  <cp:lastPrinted>2023-12-01T06:30:58Z</cp:lastPrinted>
  <dcterms:created xsi:type="dcterms:W3CDTF">2023-11-20T13:09:35Z</dcterms:created>
  <dcterms:modified xsi:type="dcterms:W3CDTF">2023-12-01T06:32:50Z</dcterms:modified>
</cp:coreProperties>
</file>