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42" r:id="rId1"/>
  </p:sldMasterIdLst>
  <p:notesMasterIdLst>
    <p:notesMasterId r:id="rId23"/>
  </p:notesMasterIdLst>
  <p:sldIdLst>
    <p:sldId id="256" r:id="rId2"/>
    <p:sldId id="289" r:id="rId3"/>
    <p:sldId id="290" r:id="rId4"/>
    <p:sldId id="271" r:id="rId5"/>
    <p:sldId id="304" r:id="rId6"/>
    <p:sldId id="307" r:id="rId7"/>
    <p:sldId id="308" r:id="rId8"/>
    <p:sldId id="309" r:id="rId9"/>
    <p:sldId id="310" r:id="rId10"/>
    <p:sldId id="311" r:id="rId11"/>
    <p:sldId id="313" r:id="rId12"/>
    <p:sldId id="314" r:id="rId13"/>
    <p:sldId id="315" r:id="rId14"/>
    <p:sldId id="316" r:id="rId15"/>
    <p:sldId id="312" r:id="rId16"/>
    <p:sldId id="268" r:id="rId17"/>
    <p:sldId id="273" r:id="rId18"/>
    <p:sldId id="269" r:id="rId19"/>
    <p:sldId id="306" r:id="rId20"/>
    <p:sldId id="270" r:id="rId21"/>
    <p:sldId id="26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58">
          <p15:clr>
            <a:srgbClr val="A4A3A4"/>
          </p15:clr>
        </p15:guide>
        <p15:guide id="2" pos="2861">
          <p15:clr>
            <a:srgbClr val="A4A3A4"/>
          </p15:clr>
        </p15:guide>
        <p15:guide id="3" orient="horz" pos="1811">
          <p15:clr>
            <a:srgbClr val="A4A3A4"/>
          </p15:clr>
        </p15:guide>
        <p15:guide id="4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D3FD50-44A8-49B9-B2E8-706F7717C5F5}" v="53" dt="2019-04-05T11:27:07.7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77" autoAdjust="0"/>
    <p:restoredTop sz="99774" autoAdjust="0"/>
  </p:normalViewPr>
  <p:slideViewPr>
    <p:cSldViewPr snapToGrid="0" snapToObjects="1" showGuides="1">
      <p:cViewPr varScale="1">
        <p:scale>
          <a:sx n="65" d="100"/>
          <a:sy n="65" d="100"/>
        </p:scale>
        <p:origin x="384" y="38"/>
      </p:cViewPr>
      <p:guideLst>
        <p:guide orient="horz" pos="1358"/>
        <p:guide pos="2861"/>
        <p:guide orient="horz" pos="1811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za Palánová" userId="e6a2d8bc14197187" providerId="LiveId" clId="{45974FE6-7996-4DF7-B825-8B8C4800FD22}"/>
    <pc:docChg chg="custSel addSld modSld">
      <pc:chgData name="Tereza Palánová" userId="e6a2d8bc14197187" providerId="LiveId" clId="{45974FE6-7996-4DF7-B825-8B8C4800FD22}" dt="2019-04-05T11:27:07.785" v="52" actId="14100"/>
      <pc:docMkLst>
        <pc:docMk/>
      </pc:docMkLst>
      <pc:sldChg chg="addSp delSp modSp add">
        <pc:chgData name="Tereza Palánová" userId="e6a2d8bc14197187" providerId="LiveId" clId="{45974FE6-7996-4DF7-B825-8B8C4800FD22}" dt="2019-04-05T11:26:46.442" v="48" actId="14100"/>
        <pc:sldMkLst>
          <pc:docMk/>
          <pc:sldMk cId="3141878714" sldId="308"/>
        </pc:sldMkLst>
        <pc:spChg chg="del mod">
          <ac:chgData name="Tereza Palánová" userId="e6a2d8bc14197187" providerId="LiveId" clId="{45974FE6-7996-4DF7-B825-8B8C4800FD22}" dt="2019-04-05T11:26:36.776" v="46" actId="478"/>
          <ac:spMkLst>
            <pc:docMk/>
            <pc:sldMk cId="3141878714" sldId="308"/>
            <ac:spMk id="2" creationId="{4638EAAB-5A3E-44DA-BBD9-CBD49A4DB32F}"/>
          </ac:spMkLst>
        </pc:spChg>
        <pc:spChg chg="del">
          <ac:chgData name="Tereza Palánová" userId="e6a2d8bc14197187" providerId="LiveId" clId="{45974FE6-7996-4DF7-B825-8B8C4800FD22}" dt="2019-04-05T11:17:05.962" v="1"/>
          <ac:spMkLst>
            <pc:docMk/>
            <pc:sldMk cId="3141878714" sldId="308"/>
            <ac:spMk id="3" creationId="{76B7AB28-CAE9-4CE8-A137-E79A4589747D}"/>
          </ac:spMkLst>
        </pc:spChg>
        <pc:picChg chg="add mod">
          <ac:chgData name="Tereza Palánová" userId="e6a2d8bc14197187" providerId="LiveId" clId="{45974FE6-7996-4DF7-B825-8B8C4800FD22}" dt="2019-04-05T11:26:46.442" v="48" actId="14100"/>
          <ac:picMkLst>
            <pc:docMk/>
            <pc:sldMk cId="3141878714" sldId="308"/>
            <ac:picMk id="4" creationId="{0AF746AB-438F-4F60-B0E6-28D6C04D0806}"/>
          </ac:picMkLst>
        </pc:picChg>
      </pc:sldChg>
      <pc:sldChg chg="addSp delSp modSp add">
        <pc:chgData name="Tereza Palánová" userId="e6a2d8bc14197187" providerId="LiveId" clId="{45974FE6-7996-4DF7-B825-8B8C4800FD22}" dt="2019-04-05T11:26:30.084" v="44" actId="14100"/>
        <pc:sldMkLst>
          <pc:docMk/>
          <pc:sldMk cId="2321080156" sldId="309"/>
        </pc:sldMkLst>
        <pc:spChg chg="del mod">
          <ac:chgData name="Tereza Palánová" userId="e6a2d8bc14197187" providerId="LiveId" clId="{45974FE6-7996-4DF7-B825-8B8C4800FD22}" dt="2019-04-05T11:26:18.935" v="42" actId="478"/>
          <ac:spMkLst>
            <pc:docMk/>
            <pc:sldMk cId="2321080156" sldId="309"/>
            <ac:spMk id="2" creationId="{CF0A8EBE-1B2D-43A9-B59E-8B1686AC6582}"/>
          </ac:spMkLst>
        </pc:spChg>
        <pc:spChg chg="del">
          <ac:chgData name="Tereza Palánová" userId="e6a2d8bc14197187" providerId="LiveId" clId="{45974FE6-7996-4DF7-B825-8B8C4800FD22}" dt="2019-04-05T11:17:24.550" v="3"/>
          <ac:spMkLst>
            <pc:docMk/>
            <pc:sldMk cId="2321080156" sldId="309"/>
            <ac:spMk id="3" creationId="{C8B59A80-A5A5-4909-A222-16719D1006E8}"/>
          </ac:spMkLst>
        </pc:spChg>
        <pc:picChg chg="add mod">
          <ac:chgData name="Tereza Palánová" userId="e6a2d8bc14197187" providerId="LiveId" clId="{45974FE6-7996-4DF7-B825-8B8C4800FD22}" dt="2019-04-05T11:26:30.084" v="44" actId="14100"/>
          <ac:picMkLst>
            <pc:docMk/>
            <pc:sldMk cId="2321080156" sldId="309"/>
            <ac:picMk id="4" creationId="{D24B63DA-2748-47B7-9124-607829497346}"/>
          </ac:picMkLst>
        </pc:picChg>
      </pc:sldChg>
      <pc:sldChg chg="addSp delSp modSp add">
        <pc:chgData name="Tereza Palánová" userId="e6a2d8bc14197187" providerId="LiveId" clId="{45974FE6-7996-4DF7-B825-8B8C4800FD22}" dt="2019-04-05T11:26:11.693" v="40" actId="14100"/>
        <pc:sldMkLst>
          <pc:docMk/>
          <pc:sldMk cId="3114075481" sldId="310"/>
        </pc:sldMkLst>
        <pc:spChg chg="del mod">
          <ac:chgData name="Tereza Palánová" userId="e6a2d8bc14197187" providerId="LiveId" clId="{45974FE6-7996-4DF7-B825-8B8C4800FD22}" dt="2019-04-05T11:25:40.053" v="38" actId="478"/>
          <ac:spMkLst>
            <pc:docMk/>
            <pc:sldMk cId="3114075481" sldId="310"/>
            <ac:spMk id="2" creationId="{99C293D2-FADF-4F6B-83C0-25D46FDDC91B}"/>
          </ac:spMkLst>
        </pc:spChg>
        <pc:spChg chg="del">
          <ac:chgData name="Tereza Palánová" userId="e6a2d8bc14197187" providerId="LiveId" clId="{45974FE6-7996-4DF7-B825-8B8C4800FD22}" dt="2019-04-05T11:17:40.441" v="5"/>
          <ac:spMkLst>
            <pc:docMk/>
            <pc:sldMk cId="3114075481" sldId="310"/>
            <ac:spMk id="3" creationId="{F3B39428-DB2F-4BB9-9421-403078B2BDAF}"/>
          </ac:spMkLst>
        </pc:spChg>
        <pc:picChg chg="add mod">
          <ac:chgData name="Tereza Palánová" userId="e6a2d8bc14197187" providerId="LiveId" clId="{45974FE6-7996-4DF7-B825-8B8C4800FD22}" dt="2019-04-05T11:26:11.693" v="40" actId="14100"/>
          <ac:picMkLst>
            <pc:docMk/>
            <pc:sldMk cId="3114075481" sldId="310"/>
            <ac:picMk id="4" creationId="{AFAA2AD6-DD77-41CC-B13C-3A3417300FAB}"/>
          </ac:picMkLst>
        </pc:picChg>
      </pc:sldChg>
      <pc:sldChg chg="addSp delSp modSp add">
        <pc:chgData name="Tereza Palánová" userId="e6a2d8bc14197187" providerId="LiveId" clId="{45974FE6-7996-4DF7-B825-8B8C4800FD22}" dt="2019-04-05T11:24:48.304" v="36" actId="14100"/>
        <pc:sldMkLst>
          <pc:docMk/>
          <pc:sldMk cId="3537806151" sldId="311"/>
        </pc:sldMkLst>
        <pc:spChg chg="del mod">
          <ac:chgData name="Tereza Palánová" userId="e6a2d8bc14197187" providerId="LiveId" clId="{45974FE6-7996-4DF7-B825-8B8C4800FD22}" dt="2019-04-05T11:24:44.082" v="35" actId="478"/>
          <ac:spMkLst>
            <pc:docMk/>
            <pc:sldMk cId="3537806151" sldId="311"/>
            <ac:spMk id="2" creationId="{2B14AEEF-5377-4518-B8E3-4DA0F9D89C3F}"/>
          </ac:spMkLst>
        </pc:spChg>
        <pc:spChg chg="del">
          <ac:chgData name="Tereza Palánová" userId="e6a2d8bc14197187" providerId="LiveId" clId="{45974FE6-7996-4DF7-B825-8B8C4800FD22}" dt="2019-04-05T11:18:02.020" v="7"/>
          <ac:spMkLst>
            <pc:docMk/>
            <pc:sldMk cId="3537806151" sldId="311"/>
            <ac:spMk id="3" creationId="{1647B028-F9D0-4058-8A99-DAD62BDDACE5}"/>
          </ac:spMkLst>
        </pc:spChg>
        <pc:picChg chg="add mod">
          <ac:chgData name="Tereza Palánová" userId="e6a2d8bc14197187" providerId="LiveId" clId="{45974FE6-7996-4DF7-B825-8B8C4800FD22}" dt="2019-04-05T11:24:48.304" v="36" actId="14100"/>
          <ac:picMkLst>
            <pc:docMk/>
            <pc:sldMk cId="3537806151" sldId="311"/>
            <ac:picMk id="4" creationId="{A1067DEA-5116-4CD3-815E-41567CA95E53}"/>
          </ac:picMkLst>
        </pc:picChg>
      </pc:sldChg>
      <pc:sldChg chg="addSp delSp modSp add">
        <pc:chgData name="Tereza Palánová" userId="e6a2d8bc14197187" providerId="LiveId" clId="{45974FE6-7996-4DF7-B825-8B8C4800FD22}" dt="2019-04-05T11:27:07.785" v="52" actId="14100"/>
        <pc:sldMkLst>
          <pc:docMk/>
          <pc:sldMk cId="2267950229" sldId="312"/>
        </pc:sldMkLst>
        <pc:spChg chg="del mod">
          <ac:chgData name="Tereza Palánová" userId="e6a2d8bc14197187" providerId="LiveId" clId="{45974FE6-7996-4DF7-B825-8B8C4800FD22}" dt="2019-04-05T11:26:59.753" v="50" actId="478"/>
          <ac:spMkLst>
            <pc:docMk/>
            <pc:sldMk cId="2267950229" sldId="312"/>
            <ac:spMk id="2" creationId="{7C3FF3C1-B146-469D-915E-E31E7A18C46E}"/>
          </ac:spMkLst>
        </pc:spChg>
        <pc:spChg chg="del">
          <ac:chgData name="Tereza Palánová" userId="e6a2d8bc14197187" providerId="LiveId" clId="{45974FE6-7996-4DF7-B825-8B8C4800FD22}" dt="2019-04-05T11:18:21.179" v="9"/>
          <ac:spMkLst>
            <pc:docMk/>
            <pc:sldMk cId="2267950229" sldId="312"/>
            <ac:spMk id="3" creationId="{48D5FEFA-45FE-4DA7-9C17-694067967BAF}"/>
          </ac:spMkLst>
        </pc:spChg>
        <pc:picChg chg="add mod">
          <ac:chgData name="Tereza Palánová" userId="e6a2d8bc14197187" providerId="LiveId" clId="{45974FE6-7996-4DF7-B825-8B8C4800FD22}" dt="2019-04-05T11:27:07.785" v="52" actId="14100"/>
          <ac:picMkLst>
            <pc:docMk/>
            <pc:sldMk cId="2267950229" sldId="312"/>
            <ac:picMk id="4" creationId="{CF2DBE77-3E7B-46C5-B3BB-F5260839EDAA}"/>
          </ac:picMkLst>
        </pc:picChg>
      </pc:sldChg>
      <pc:sldChg chg="addSp delSp modSp add">
        <pc:chgData name="Tereza Palánová" userId="e6a2d8bc14197187" providerId="LiveId" clId="{45974FE6-7996-4DF7-B825-8B8C4800FD22}" dt="2019-04-05T11:24:36.880" v="33" actId="14100"/>
        <pc:sldMkLst>
          <pc:docMk/>
          <pc:sldMk cId="3960766919" sldId="313"/>
        </pc:sldMkLst>
        <pc:spChg chg="del mod">
          <ac:chgData name="Tereza Palánová" userId="e6a2d8bc14197187" providerId="LiveId" clId="{45974FE6-7996-4DF7-B825-8B8C4800FD22}" dt="2019-04-05T11:24:28.788" v="31" actId="478"/>
          <ac:spMkLst>
            <pc:docMk/>
            <pc:sldMk cId="3960766919" sldId="313"/>
            <ac:spMk id="2" creationId="{4BB4563A-A12D-47A1-9A72-F34C82697719}"/>
          </ac:spMkLst>
        </pc:spChg>
        <pc:spChg chg="del">
          <ac:chgData name="Tereza Palánová" userId="e6a2d8bc14197187" providerId="LiveId" clId="{45974FE6-7996-4DF7-B825-8B8C4800FD22}" dt="2019-04-05T11:20:55.360" v="11"/>
          <ac:spMkLst>
            <pc:docMk/>
            <pc:sldMk cId="3960766919" sldId="313"/>
            <ac:spMk id="3" creationId="{1CCE1D6F-8AC4-4763-A3DA-E98E42E8214C}"/>
          </ac:spMkLst>
        </pc:spChg>
        <pc:picChg chg="add mod">
          <ac:chgData name="Tereza Palánová" userId="e6a2d8bc14197187" providerId="LiveId" clId="{45974FE6-7996-4DF7-B825-8B8C4800FD22}" dt="2019-04-05T11:24:36.880" v="33" actId="14100"/>
          <ac:picMkLst>
            <pc:docMk/>
            <pc:sldMk cId="3960766919" sldId="313"/>
            <ac:picMk id="4" creationId="{A50471B4-3AA2-44EF-921E-68C8335BFE7C}"/>
          </ac:picMkLst>
        </pc:picChg>
      </pc:sldChg>
      <pc:sldChg chg="addSp delSp modSp add">
        <pc:chgData name="Tereza Palánová" userId="e6a2d8bc14197187" providerId="LiveId" clId="{45974FE6-7996-4DF7-B825-8B8C4800FD22}" dt="2019-04-05T11:24:21.666" v="29" actId="14100"/>
        <pc:sldMkLst>
          <pc:docMk/>
          <pc:sldMk cId="999035377" sldId="314"/>
        </pc:sldMkLst>
        <pc:spChg chg="del mod">
          <ac:chgData name="Tereza Palánová" userId="e6a2d8bc14197187" providerId="LiveId" clId="{45974FE6-7996-4DF7-B825-8B8C4800FD22}" dt="2019-04-05T11:24:12.548" v="27" actId="478"/>
          <ac:spMkLst>
            <pc:docMk/>
            <pc:sldMk cId="999035377" sldId="314"/>
            <ac:spMk id="2" creationId="{2D746D1F-597A-425B-91D3-37252DAC2B36}"/>
          </ac:spMkLst>
        </pc:spChg>
        <pc:spChg chg="del">
          <ac:chgData name="Tereza Palánová" userId="e6a2d8bc14197187" providerId="LiveId" clId="{45974FE6-7996-4DF7-B825-8B8C4800FD22}" dt="2019-04-05T11:21:40.646" v="13"/>
          <ac:spMkLst>
            <pc:docMk/>
            <pc:sldMk cId="999035377" sldId="314"/>
            <ac:spMk id="3" creationId="{81D4EADD-934C-4D15-97B7-8F49734207F5}"/>
          </ac:spMkLst>
        </pc:spChg>
        <pc:picChg chg="add mod">
          <ac:chgData name="Tereza Palánová" userId="e6a2d8bc14197187" providerId="LiveId" clId="{45974FE6-7996-4DF7-B825-8B8C4800FD22}" dt="2019-04-05T11:24:21.666" v="29" actId="14100"/>
          <ac:picMkLst>
            <pc:docMk/>
            <pc:sldMk cId="999035377" sldId="314"/>
            <ac:picMk id="4" creationId="{577C9F83-B832-4050-86C6-6999CCE70452}"/>
          </ac:picMkLst>
        </pc:picChg>
      </pc:sldChg>
      <pc:sldChg chg="addSp delSp modSp add">
        <pc:chgData name="Tereza Palánová" userId="e6a2d8bc14197187" providerId="LiveId" clId="{45974FE6-7996-4DF7-B825-8B8C4800FD22}" dt="2019-04-05T11:23:53.631" v="25" actId="14100"/>
        <pc:sldMkLst>
          <pc:docMk/>
          <pc:sldMk cId="182910060" sldId="315"/>
        </pc:sldMkLst>
        <pc:spChg chg="del mod">
          <ac:chgData name="Tereza Palánová" userId="e6a2d8bc14197187" providerId="LiveId" clId="{45974FE6-7996-4DF7-B825-8B8C4800FD22}" dt="2019-04-05T11:23:42.814" v="23" actId="478"/>
          <ac:spMkLst>
            <pc:docMk/>
            <pc:sldMk cId="182910060" sldId="315"/>
            <ac:spMk id="2" creationId="{C7E28A74-674F-4995-ABC7-5DC6115298BE}"/>
          </ac:spMkLst>
        </pc:spChg>
        <pc:spChg chg="del">
          <ac:chgData name="Tereza Palánová" userId="e6a2d8bc14197187" providerId="LiveId" clId="{45974FE6-7996-4DF7-B825-8B8C4800FD22}" dt="2019-04-05T11:22:09.004" v="15"/>
          <ac:spMkLst>
            <pc:docMk/>
            <pc:sldMk cId="182910060" sldId="315"/>
            <ac:spMk id="3" creationId="{B09335D7-AD0D-4FD9-BFEF-86686838F8B0}"/>
          </ac:spMkLst>
        </pc:spChg>
        <pc:picChg chg="add mod">
          <ac:chgData name="Tereza Palánová" userId="e6a2d8bc14197187" providerId="LiveId" clId="{45974FE6-7996-4DF7-B825-8B8C4800FD22}" dt="2019-04-05T11:23:53.631" v="25" actId="14100"/>
          <ac:picMkLst>
            <pc:docMk/>
            <pc:sldMk cId="182910060" sldId="315"/>
            <ac:picMk id="4" creationId="{ADFEE486-3B0B-440E-B27D-37143A1A4FF1}"/>
          </ac:picMkLst>
        </pc:picChg>
      </pc:sldChg>
      <pc:sldChg chg="addSp delSp modSp add">
        <pc:chgData name="Tereza Palánová" userId="e6a2d8bc14197187" providerId="LiveId" clId="{45974FE6-7996-4DF7-B825-8B8C4800FD22}" dt="2019-04-05T11:23:37.452" v="21" actId="14100"/>
        <pc:sldMkLst>
          <pc:docMk/>
          <pc:sldMk cId="1916415065" sldId="316"/>
        </pc:sldMkLst>
        <pc:spChg chg="del mod">
          <ac:chgData name="Tereza Palánová" userId="e6a2d8bc14197187" providerId="LiveId" clId="{45974FE6-7996-4DF7-B825-8B8C4800FD22}" dt="2019-04-05T11:23:29.411" v="19" actId="478"/>
          <ac:spMkLst>
            <pc:docMk/>
            <pc:sldMk cId="1916415065" sldId="316"/>
            <ac:spMk id="2" creationId="{FC3EF548-5243-417F-B62A-3A9BFFEBCB6F}"/>
          </ac:spMkLst>
        </pc:spChg>
        <pc:spChg chg="del">
          <ac:chgData name="Tereza Palánová" userId="e6a2d8bc14197187" providerId="LiveId" clId="{45974FE6-7996-4DF7-B825-8B8C4800FD22}" dt="2019-04-05T11:22:57.566" v="17"/>
          <ac:spMkLst>
            <pc:docMk/>
            <pc:sldMk cId="1916415065" sldId="316"/>
            <ac:spMk id="3" creationId="{95FFE27A-B338-4C72-A1C3-ECB6D359720D}"/>
          </ac:spMkLst>
        </pc:spChg>
        <pc:picChg chg="add mod">
          <ac:chgData name="Tereza Palánová" userId="e6a2d8bc14197187" providerId="LiveId" clId="{45974FE6-7996-4DF7-B825-8B8C4800FD22}" dt="2019-04-05T11:23:37.452" v="21" actId="14100"/>
          <ac:picMkLst>
            <pc:docMk/>
            <pc:sldMk cId="1916415065" sldId="316"/>
            <ac:picMk id="4" creationId="{0307F903-7412-4542-A65F-3E8A23C9384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A54C5-F07C-EA44-9EE5-5C975C01B26A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1EB1-8B5F-3C49-9259-C1AB6F1026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forma pruh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43" y="1804819"/>
            <a:ext cx="9144000" cy="1769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7143" y="2263391"/>
            <a:ext cx="7772400" cy="964955"/>
          </a:xfrm>
          <a:solidFill>
            <a:schemeClr val="bg1">
              <a:alpha val="90000"/>
            </a:schemeClr>
          </a:solidFill>
          <a:effectLst>
            <a:softEdge rad="63500"/>
          </a:effectLst>
        </p:spPr>
        <p:txBody>
          <a:bodyPr anchor="ctr"/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9023"/>
            <a:ext cx="6400800" cy="130977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9850" y="5996352"/>
            <a:ext cx="3226987" cy="7200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3" y="107190"/>
            <a:ext cx="3473543" cy="720000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233" y="107190"/>
            <a:ext cx="3826767" cy="79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5212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49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5" y="4171949"/>
            <a:ext cx="5457919" cy="1085851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cs-CZ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5" y="389968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2"/>
            <a:ext cx="4734112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2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7036"/>
            <a:ext cx="6417808" cy="826997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6"/>
            <a:ext cx="1936194" cy="432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8" y="96416"/>
            <a:ext cx="2084127" cy="432000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1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568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19361"/>
            <a:ext cx="7772400" cy="1362075"/>
          </a:xfrm>
        </p:spPr>
        <p:txBody>
          <a:bodyPr anchor="t">
            <a:noAutofit/>
          </a:bodyPr>
          <a:lstStyle>
            <a:lvl1pPr algn="l">
              <a:defRPr sz="3600" b="1" cap="all"/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0A99F-1C57-1B46-9DDF-3337FC69803B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765" y="6272220"/>
            <a:ext cx="1936194" cy="432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00" y="6294730"/>
            <a:ext cx="2084127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793" y="6294730"/>
            <a:ext cx="2261271" cy="468000"/>
          </a:xfrm>
          <a:prstGeom prst="rect">
            <a:avLst/>
          </a:prstGeom>
          <a:noFill/>
        </p:spPr>
      </p:pic>
      <p:pic>
        <p:nvPicPr>
          <p:cNvPr id="11" name="Picture 6" descr="Reforma pruh.png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754061"/>
            <a:ext cx="9144000" cy="1769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6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3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48833"/>
            <a:ext cx="9144000" cy="59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903" y="73906"/>
            <a:ext cx="1936194" cy="432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8" y="96416"/>
            <a:ext cx="2084127" cy="432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931" y="96416"/>
            <a:ext cx="2261271" cy="46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1442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762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3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33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351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8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417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BAB62-9CFD-E74C-83C3-F7781FF3E5B1}" type="datetimeFigureOut">
              <a:rPr lang="en-US" smtClean="0"/>
              <a:t>4/5/2019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0F3B-8BA5-6D4A-949A-18FAD162B0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27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8" r:id="rId5"/>
    <p:sldLayoutId id="2147484349" r:id="rId6"/>
    <p:sldLayoutId id="2147484350" r:id="rId7"/>
    <p:sldLayoutId id="2147484351" r:id="rId8"/>
    <p:sldLayoutId id="2147484352" r:id="rId9"/>
    <p:sldLayoutId id="2147484353" r:id="rId10"/>
    <p:sldLayoutId id="21474843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Aktivita K2 – Kvalita péče</a:t>
            </a:r>
            <a:endParaRPr lang="cs-C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Mgr. Tereza Palánová</a:t>
            </a:r>
          </a:p>
        </p:txBody>
      </p:sp>
    </p:spTree>
    <p:extLst>
      <p:ext uri="{BB962C8B-B14F-4D97-AF65-F5344CB8AC3E}">
        <p14:creationId xmlns:p14="http://schemas.microsoft.com/office/powerpoint/2010/main" val="2887297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>
            <a:extLst>
              <a:ext uri="{FF2B5EF4-FFF2-40B4-BE49-F238E27FC236}">
                <a16:creationId xmlns:a16="http://schemas.microsoft.com/office/drawing/2014/main" id="{A1067DEA-5116-4CD3-815E-41567CA95E5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69" y="1031631"/>
            <a:ext cx="7594293" cy="46848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7806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4">
            <a:extLst>
              <a:ext uri="{FF2B5EF4-FFF2-40B4-BE49-F238E27FC236}">
                <a16:creationId xmlns:a16="http://schemas.microsoft.com/office/drawing/2014/main" id="{A50471B4-3AA2-44EF-921E-68C8335BFE7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54" y="984738"/>
            <a:ext cx="8147538" cy="49881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0766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5">
            <a:extLst>
              <a:ext uri="{FF2B5EF4-FFF2-40B4-BE49-F238E27FC236}">
                <a16:creationId xmlns:a16="http://schemas.microsoft.com/office/drawing/2014/main" id="{577C9F83-B832-4050-86C6-6999CCE7045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68" y="973015"/>
            <a:ext cx="7913077" cy="47595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9035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6">
            <a:extLst>
              <a:ext uri="{FF2B5EF4-FFF2-40B4-BE49-F238E27FC236}">
                <a16:creationId xmlns:a16="http://schemas.microsoft.com/office/drawing/2014/main" id="{ADFEE486-3B0B-440E-B27D-37143A1A4FF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278" y="949570"/>
            <a:ext cx="8393722" cy="55332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910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8">
            <a:extLst>
              <a:ext uri="{FF2B5EF4-FFF2-40B4-BE49-F238E27FC236}">
                <a16:creationId xmlns:a16="http://schemas.microsoft.com/office/drawing/2014/main" id="{0307F903-7412-4542-A65F-3E8A23C9384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08" y="955431"/>
            <a:ext cx="8282354" cy="5404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6415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CF2DBE77-3E7B-46C5-B3BB-F5260839EDA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61" y="949569"/>
            <a:ext cx="8112369" cy="542192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67950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95ECA-3F76-4768-9366-972CA9D99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00321"/>
            <a:ext cx="7886700" cy="539904"/>
          </a:xfrm>
        </p:spPr>
        <p:txBody>
          <a:bodyPr>
            <a:normAutofit fontScale="90000"/>
          </a:bodyPr>
          <a:lstStyle/>
          <a:p>
            <a:r>
              <a:rPr lang="pl-PL" dirty="0"/>
              <a:t>Zavedení systému kvality do praxe</a:t>
            </a:r>
            <a:endParaRPr lang="cs-CZ" dirty="0"/>
          </a:p>
        </p:txBody>
      </p:sp>
      <p:sp>
        <p:nvSpPr>
          <p:cNvPr id="9" name="Zástupný symbol pro obsah 8">
            <a:extLst>
              <a:ext uri="{FF2B5EF4-FFF2-40B4-BE49-F238E27FC236}">
                <a16:creationId xmlns:a16="http://schemas.microsoft.com/office/drawing/2014/main" id="{5904AA2F-72ED-4175-A391-A3726C260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10508"/>
            <a:ext cx="4091354" cy="453683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900" dirty="0"/>
              <a:t>Aktuální cíle</a:t>
            </a:r>
          </a:p>
          <a:p>
            <a:endParaRPr lang="cs-CZ" sz="2900" dirty="0"/>
          </a:p>
          <a:p>
            <a:pPr marL="285750" indent="-285750">
              <a:buFontTx/>
              <a:buChar char="-"/>
            </a:pPr>
            <a:r>
              <a:rPr lang="cs-CZ" sz="2900" dirty="0"/>
              <a:t>Systematické vzdělávání pracovníků nemocnic a odborníků v regionech zaměřené na WHO </a:t>
            </a:r>
            <a:r>
              <a:rPr lang="cs-CZ" sz="2900" dirty="0" err="1"/>
              <a:t>QualityRights</a:t>
            </a:r>
            <a:r>
              <a:rPr lang="cs-CZ" sz="2900" dirty="0"/>
              <a:t> v nemocnicích a regionech;</a:t>
            </a:r>
          </a:p>
          <a:p>
            <a:pPr marL="285750" indent="-285750">
              <a:buFontTx/>
              <a:buChar char="-"/>
            </a:pPr>
            <a:r>
              <a:rPr lang="cs-CZ" sz="2900" dirty="0"/>
              <a:t>Systematická změna v nemocnicích zaměřená na </a:t>
            </a:r>
            <a:r>
              <a:rPr lang="cs-CZ" sz="2900" dirty="0" err="1"/>
              <a:t>zjistění</a:t>
            </a:r>
            <a:r>
              <a:rPr lang="cs-CZ" sz="2900" dirty="0"/>
              <a:t> z výstupů hodnocení WHO </a:t>
            </a:r>
            <a:r>
              <a:rPr lang="cs-CZ" sz="2900" dirty="0" err="1"/>
              <a:t>QualityRights</a:t>
            </a:r>
            <a:r>
              <a:rPr lang="cs-CZ" sz="2900" dirty="0"/>
              <a:t> </a:t>
            </a:r>
            <a:r>
              <a:rPr lang="cs-CZ" sz="2900" dirty="0" err="1"/>
              <a:t>Toolkit</a:t>
            </a:r>
            <a:r>
              <a:rPr lang="cs-CZ" sz="2900" dirty="0"/>
              <a:t> (jednotlivé strategie a aktivity k vybraným tématům);</a:t>
            </a:r>
          </a:p>
          <a:p>
            <a:pPr marL="285750" indent="-285750">
              <a:buFontTx/>
              <a:buChar char="-"/>
            </a:pPr>
            <a:r>
              <a:rPr lang="cs-CZ" sz="2900" dirty="0"/>
              <a:t>Spolupráce na tvorbě doporučených postupů a strategického </a:t>
            </a:r>
            <a:r>
              <a:rPr lang="cs-CZ" sz="2900" dirty="0" err="1"/>
              <a:t>dokumetu</a:t>
            </a:r>
            <a:r>
              <a:rPr lang="cs-CZ" sz="2900" dirty="0"/>
              <a:t>;</a:t>
            </a:r>
          </a:p>
          <a:p>
            <a:pPr marL="285750" indent="-285750">
              <a:buFontTx/>
              <a:buChar char="-"/>
            </a:pPr>
            <a:r>
              <a:rPr lang="cs-CZ" sz="2900" dirty="0"/>
              <a:t>Vytvoření týmu pro dětské nemocnice; vytvoření týmu </a:t>
            </a:r>
            <a:r>
              <a:rPr lang="cs-CZ" sz="2900" dirty="0" err="1"/>
              <a:t>adiktologické</a:t>
            </a:r>
            <a:r>
              <a:rPr lang="cs-CZ" sz="2900" dirty="0"/>
              <a:t> PN;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11" name="Zástupný symbol pro obsah 10">
            <a:extLst>
              <a:ext uri="{FF2B5EF4-FFF2-40B4-BE49-F238E27FC236}">
                <a16:creationId xmlns:a16="http://schemas.microsoft.com/office/drawing/2014/main" id="{447C101E-64E4-4CF3-9142-058FEBA1B8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098431"/>
            <a:ext cx="4038600" cy="444890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300" dirty="0"/>
              <a:t>Realizovaná aktivita</a:t>
            </a:r>
          </a:p>
          <a:p>
            <a:pPr marL="285750" indent="-285750">
              <a:buFontTx/>
              <a:buChar char="-"/>
            </a:pPr>
            <a:endParaRPr lang="cs-CZ" sz="3300" dirty="0"/>
          </a:p>
          <a:p>
            <a:pPr marL="285750" indent="-285750">
              <a:buFontTx/>
              <a:buChar char="-"/>
            </a:pPr>
            <a:endParaRPr lang="cs-CZ" sz="3300" dirty="0"/>
          </a:p>
          <a:p>
            <a:pPr marL="285750" indent="-285750">
              <a:buFontTx/>
              <a:buChar char="-"/>
            </a:pPr>
            <a:r>
              <a:rPr lang="cs-CZ" sz="3300" dirty="0"/>
              <a:t>14 manažerů kvality v nemocnicích; 14 manažerů kvality v regionech jejichž cílem je systematicky podporovat naplňování kvality a lidských práv v nemocnicích a souvisejících subjektech věnujících se problematice duševního zdraví;</a:t>
            </a:r>
          </a:p>
          <a:p>
            <a:pPr marL="285750" indent="-285750">
              <a:buFontTx/>
              <a:buChar char="-"/>
            </a:pPr>
            <a:r>
              <a:rPr lang="cs-CZ" sz="3300" dirty="0"/>
              <a:t>Základem je metodika WHO </a:t>
            </a:r>
            <a:r>
              <a:rPr lang="cs-CZ" sz="3300" dirty="0" err="1"/>
              <a:t>QualityRights</a:t>
            </a:r>
            <a:endParaRPr lang="cs-CZ" sz="33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1862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4CCA4-6D0A-4EE5-9405-72E9E051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7209692" cy="1747592"/>
          </a:xfrm>
        </p:spPr>
        <p:txBody>
          <a:bodyPr/>
          <a:lstStyle/>
          <a:p>
            <a:r>
              <a:rPr lang="cs-CZ" dirty="0"/>
              <a:t>Manažeři kvality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045678-3A42-43D1-A408-40BE65D2C84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nemocnicích</a:t>
            </a:r>
          </a:p>
          <a:p>
            <a:r>
              <a:rPr lang="cs-CZ" dirty="0"/>
              <a:t>Implementace změn zaměřená na naplňování kvality a lidských práv na základě zpráv VOP a WHO </a:t>
            </a:r>
            <a:r>
              <a:rPr lang="cs-CZ" dirty="0" err="1"/>
              <a:t>toolkit</a:t>
            </a:r>
            <a:endParaRPr lang="cs-CZ" dirty="0"/>
          </a:p>
          <a:p>
            <a:r>
              <a:rPr lang="cs-CZ" dirty="0"/>
              <a:t>Vzdělávání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ADAC51F-55BC-4ADE-BEBC-D3396AF038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krajích</a:t>
            </a:r>
          </a:p>
          <a:p>
            <a:r>
              <a:rPr lang="cs-CZ" dirty="0"/>
              <a:t>Vzdělávání</a:t>
            </a:r>
          </a:p>
          <a:p>
            <a:r>
              <a:rPr lang="cs-CZ" dirty="0"/>
              <a:t>Po dohodě implementace změn v oblasti kvality a lidských práv</a:t>
            </a:r>
          </a:p>
        </p:txBody>
      </p:sp>
    </p:spTree>
    <p:extLst>
      <p:ext uri="{BB962C8B-B14F-4D97-AF65-F5344CB8AC3E}">
        <p14:creationId xmlns:p14="http://schemas.microsoft.com/office/powerpoint/2010/main" val="1688800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95ECA-3F76-4768-9366-972CA9D99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76846" cy="2169623"/>
          </a:xfrm>
        </p:spPr>
        <p:txBody>
          <a:bodyPr>
            <a:normAutofit/>
          </a:bodyPr>
          <a:lstStyle/>
          <a:p>
            <a:r>
              <a:rPr lang="cs-CZ" dirty="0"/>
              <a:t>Zjišťování potřeb uživatelů a vnímání kvality péče a Kvalitativní studie užívání omezovacích prostředků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81B3890-EDF4-43D0-B4F0-9208E8C8E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226469"/>
            <a:ext cx="4038600" cy="42974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Současný stav</a:t>
            </a:r>
          </a:p>
          <a:p>
            <a:pPr marL="0" indent="0">
              <a:buNone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Ukončen výzkum „</a:t>
            </a:r>
            <a:r>
              <a:rPr lang="cs-CZ" dirty="0" err="1"/>
              <a:t>Delpsys</a:t>
            </a:r>
            <a:r>
              <a:rPr lang="cs-CZ" dirty="0"/>
              <a:t>“  v nemocnici Petrohrad; vypracovaná zpráva;</a:t>
            </a:r>
          </a:p>
          <a:p>
            <a:pPr marL="285750" indent="-285750">
              <a:buFontTx/>
              <a:buChar char="-"/>
            </a:pPr>
            <a:r>
              <a:rPr lang="cs-CZ" dirty="0"/>
              <a:t>Zrealizovány kulaté stoly ve všech krajích ČR;</a:t>
            </a:r>
          </a:p>
          <a:p>
            <a:pPr marL="285750" indent="-285750">
              <a:buFontTx/>
              <a:buChar char="-"/>
            </a:pPr>
            <a:r>
              <a:rPr lang="cs-CZ" dirty="0"/>
              <a:t>Nyní je vypracovávána souhrnná  zpráva z kulatých stolů (verze k připomínkování)</a:t>
            </a:r>
          </a:p>
          <a:p>
            <a:pPr marL="285750" indent="-285750">
              <a:buFontTx/>
              <a:buChar char="-"/>
            </a:pPr>
            <a:r>
              <a:rPr lang="cs-CZ" dirty="0"/>
              <a:t>Ve spolupráci s HTF UK a pracovní skupinou pacientů finišována verze dotazníků (pro rodinné příslušníky, pro osoby s duševním onemocněním)</a:t>
            </a:r>
          </a:p>
          <a:p>
            <a:pPr marL="285750" indent="-285750">
              <a:buFontTx/>
              <a:buChar char="-"/>
            </a:pPr>
            <a:r>
              <a:rPr lang="cs-CZ" dirty="0"/>
              <a:t>Probíhá sběr dat v rámci kvalitativní studie užívání omezovacích prostředků (Centrum pro rozvoj péče o duševní zdraví)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EEF41137-FB27-4CA6-AB5C-678F51190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03585"/>
            <a:ext cx="4038600" cy="382257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Realizovaná aktivita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Kulaté stoly</a:t>
            </a:r>
          </a:p>
          <a:p>
            <a:pPr marL="285750" indent="-285750">
              <a:buFontTx/>
              <a:buChar char="-"/>
            </a:pPr>
            <a:r>
              <a:rPr lang="cs-CZ" dirty="0"/>
              <a:t>Potřeby zaměstnanců a jejich postoj k připravovaným změnám (</a:t>
            </a:r>
            <a:r>
              <a:rPr lang="cs-CZ" dirty="0" err="1"/>
              <a:t>Deplpsys</a:t>
            </a:r>
            <a:r>
              <a:rPr lang="cs-CZ" dirty="0"/>
              <a:t> – APSS ČR)</a:t>
            </a:r>
          </a:p>
          <a:p>
            <a:pPr marL="285750" indent="-285750">
              <a:buFontTx/>
              <a:buChar char="-"/>
            </a:pPr>
            <a:r>
              <a:rPr lang="cs-CZ" dirty="0"/>
              <a:t>Dotazníkové šetření mezi uživateli a rodinnými příslušníky (1000 respondentů) (HTF UK + pracovní skupina pacientů)</a:t>
            </a:r>
          </a:p>
          <a:p>
            <a:pPr marL="285750" indent="-285750">
              <a:buFontTx/>
              <a:buChar char="-"/>
            </a:pPr>
            <a:r>
              <a:rPr lang="cs-CZ" dirty="0"/>
              <a:t>Kvalitativní studie užívání omezovacích prostředků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841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95ECA-3F76-4768-9366-972CA9D99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58908" cy="2181346"/>
          </a:xfrm>
        </p:spPr>
        <p:txBody>
          <a:bodyPr/>
          <a:lstStyle/>
          <a:p>
            <a:r>
              <a:rPr lang="cs-CZ" dirty="0"/>
              <a:t>Doporučené postupy (procesní mapy) a Strategický dokument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5F4DD24-2C3C-4560-A966-BAA2E31FB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57045"/>
            <a:ext cx="4038600" cy="4426315"/>
          </a:xfrm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00000"/>
              </a:lnSpc>
              <a:buNone/>
              <a:defRPr/>
            </a:pPr>
            <a:r>
              <a:rPr lang="cs-CZ" dirty="0"/>
              <a:t>Současný stav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Probíhá příprava veřejné zakázky na software pro systém procesní mapy;</a:t>
            </a:r>
          </a:p>
          <a:p>
            <a:pPr marL="285750" indent="-285750">
              <a:buFontTx/>
              <a:buChar char="-"/>
            </a:pPr>
            <a:r>
              <a:rPr lang="cs-CZ" dirty="0"/>
              <a:t>Jsou připravovány rámce pro oblasti procesních map;</a:t>
            </a:r>
          </a:p>
          <a:p>
            <a:pPr marL="285750" indent="-285750">
              <a:buFontTx/>
              <a:buChar char="-"/>
            </a:pPr>
            <a:r>
              <a:rPr lang="cs-CZ" dirty="0"/>
              <a:t>Doporučené postupy dle harmonogramu v přípravě;</a:t>
            </a:r>
          </a:p>
          <a:p>
            <a:pPr marL="0" lvl="0" indent="0">
              <a:lnSpc>
                <a:spcPct val="100000"/>
              </a:lnSpc>
              <a:buNone/>
              <a:defRPr/>
            </a:pPr>
            <a:endParaRPr lang="cs-CZ" dirty="0"/>
          </a:p>
          <a:p>
            <a:pPr marL="0" lvl="0" indent="0">
              <a:lnSpc>
                <a:spcPct val="100000"/>
              </a:lnSpc>
              <a:buNone/>
              <a:defRPr/>
            </a:pPr>
            <a:r>
              <a:rPr lang="cs-CZ" dirty="0"/>
              <a:t>Výstupy</a:t>
            </a:r>
          </a:p>
          <a:p>
            <a:pPr marL="285750" indent="-285750">
              <a:buFontTx/>
              <a:buChar char="-"/>
            </a:pPr>
            <a:r>
              <a:rPr lang="cs-CZ" dirty="0"/>
              <a:t>Namodelování systému dobré praxe („průchod člověka systémem“)</a:t>
            </a:r>
          </a:p>
          <a:p>
            <a:pPr marL="285750" indent="-285750">
              <a:buFontTx/>
              <a:buChar char="-"/>
            </a:pPr>
            <a:r>
              <a:rPr lang="cs-CZ" dirty="0"/>
              <a:t>Doporučené postupy </a:t>
            </a:r>
          </a:p>
          <a:p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59FE9E0F-FF8F-4EBC-85BB-8721A6050A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157045"/>
            <a:ext cx="4038600" cy="3969119"/>
          </a:xfrm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00000"/>
              </a:lnSpc>
              <a:buNone/>
              <a:defRPr/>
            </a:pPr>
            <a:r>
              <a:rPr lang="cs-CZ" dirty="0"/>
              <a:t>Realizovaná aktivita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doporučené postupy pro psychiatry </a:t>
            </a:r>
          </a:p>
          <a:p>
            <a:pPr marL="285750" indent="-285750">
              <a:buFontTx/>
              <a:buChar char="-"/>
            </a:pPr>
            <a:r>
              <a:rPr lang="cs-CZ" dirty="0"/>
              <a:t>doporučené postupy pro ostatní profese poskytující péči o duševně nemocné (odborní pracovníci ve zdravotnictví, střední a nižší zdravotnický personál, sociální pracovníci a pracovníci v sociálních službách)</a:t>
            </a:r>
          </a:p>
          <a:p>
            <a:pPr marL="285750" indent="-285750">
              <a:buFontTx/>
              <a:buChar char="-"/>
            </a:pPr>
            <a:r>
              <a:rPr lang="cs-CZ" dirty="0"/>
              <a:t>Strategický dokument – ukotvení kvality a lidských práv pro oblast duševního zdraví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581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Nedostatečné legislativní ukotvení</a:t>
            </a:r>
          </a:p>
          <a:p>
            <a:r>
              <a:rPr lang="cs-CZ" dirty="0"/>
              <a:t>Chybějící mechanismus kontroly a jasně ukotvených parametrů kvality péče vycházející z oblasti lidských práv</a:t>
            </a:r>
          </a:p>
          <a:p>
            <a:r>
              <a:rPr lang="cs-CZ" dirty="0"/>
              <a:t>Nenaplňování Úmluvy o právech osob se zdravotním postižením</a:t>
            </a:r>
          </a:p>
          <a:p>
            <a:r>
              <a:rPr lang="cs-CZ" dirty="0"/>
              <a:t>Praxe v nemocnicích realizovaná na základě institucionálního, režimového modelu </a:t>
            </a:r>
          </a:p>
          <a:p>
            <a:r>
              <a:rPr lang="cs-CZ" dirty="0"/>
              <a:t>Nedostatečná individualizace péče, práce s rizikem</a:t>
            </a:r>
          </a:p>
          <a:p>
            <a:r>
              <a:rPr lang="cs-CZ" dirty="0"/>
              <a:t>Nevhodné materiálně technické podmínky a personální zabezpečení</a:t>
            </a:r>
          </a:p>
          <a:p>
            <a:r>
              <a:rPr lang="cs-CZ" dirty="0"/>
              <a:t>Časté užívání omezujících prostředků – nízká míra užití preventivních a individualizovaných opatření</a:t>
            </a:r>
          </a:p>
          <a:p>
            <a:r>
              <a:rPr lang="cs-CZ" dirty="0"/>
              <a:t>Nedostatečné vymezení a užívání režimových opatření v rozporu s Úmluvou o právech osob se zdravotním postižením</a:t>
            </a:r>
          </a:p>
          <a:p>
            <a:r>
              <a:rPr lang="cs-CZ" dirty="0"/>
              <a:t>Malá znalost specializovaných metod (individualizace péče, risk </a:t>
            </a:r>
            <a:r>
              <a:rPr lang="cs-CZ" dirty="0" err="1"/>
              <a:t>assesement</a:t>
            </a:r>
            <a:r>
              <a:rPr lang="cs-CZ" dirty="0"/>
              <a:t>, práce s pacientem s rizikem v chování, znalost problematiky Úmluvy o právech osob se zdravotním postižením)</a:t>
            </a:r>
          </a:p>
          <a:p>
            <a:r>
              <a:rPr lang="cs-CZ" dirty="0"/>
              <a:t>Nízká míra zapojování lidí se zkušeností do procesů v oblasti kvality a poskytování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73626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95ECA-3F76-4768-9366-972CA9D99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33608"/>
            <a:ext cx="7913077" cy="2087561"/>
          </a:xfrm>
        </p:spPr>
        <p:txBody>
          <a:bodyPr/>
          <a:lstStyle/>
          <a:p>
            <a:r>
              <a:rPr lang="cs-CZ" dirty="0"/>
              <a:t>Metodika kontroly péče o duševně nemocné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5B81CB-FE66-49D4-AB6E-E210A6DF5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226468"/>
            <a:ext cx="4038600" cy="3899696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0000"/>
              </a:lnSpc>
              <a:buNone/>
              <a:defRPr/>
            </a:pPr>
            <a:r>
              <a:rPr lang="cs-CZ" dirty="0"/>
              <a:t>Výstupy</a:t>
            </a:r>
          </a:p>
          <a:p>
            <a:pPr marL="0" indent="0">
              <a:buFontTx/>
              <a:buNone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Externí certifikace kvality a lidských práv</a:t>
            </a:r>
          </a:p>
          <a:p>
            <a:pPr marL="285750" indent="-285750">
              <a:buFontTx/>
              <a:buChar char="-"/>
            </a:pPr>
            <a:r>
              <a:rPr lang="cs-CZ" dirty="0"/>
              <a:t>Pilotní ověřování – 2022 hodnocení – zde evaluace ˇodstraňování zjištění</a:t>
            </a:r>
          </a:p>
          <a:p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CDF8C1A1-A780-4754-B937-E76C56FB4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26468"/>
            <a:ext cx="4038600" cy="3899696"/>
          </a:xfrm>
        </p:spPr>
        <p:txBody>
          <a:bodyPr/>
          <a:lstStyle/>
          <a:p>
            <a:pPr marL="0" lvl="0" indent="0">
              <a:lnSpc>
                <a:spcPct val="100000"/>
              </a:lnSpc>
              <a:buNone/>
              <a:defRPr/>
            </a:pPr>
            <a:r>
              <a:rPr lang="cs-CZ" dirty="0"/>
              <a:t>Realizovaná aktivita</a:t>
            </a:r>
          </a:p>
          <a:p>
            <a:pPr marL="0" indent="0">
              <a:buFontTx/>
              <a:buNone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metodika kontroly péče o duševně nemocné;</a:t>
            </a:r>
          </a:p>
          <a:p>
            <a:pPr marL="285750" indent="-285750">
              <a:buFontTx/>
              <a:buChar char="-"/>
            </a:pPr>
            <a:r>
              <a:rPr lang="pt-BR" dirty="0"/>
              <a:t>systém certifikace programů a služeb</a:t>
            </a:r>
            <a:r>
              <a:rPr lang="cs-CZ" dirty="0"/>
              <a:t>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316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69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5B925-3A6C-4B6B-94B3-F480ADC98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Budoucí stav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1CD09E-B6FF-42B3-9708-C21CA7753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Individualizace péče na základě reálných potřeb pacienta (case management, risk </a:t>
            </a:r>
            <a:r>
              <a:rPr lang="cs-CZ" dirty="0" err="1"/>
              <a:t>assesement</a:t>
            </a:r>
            <a:r>
              <a:rPr lang="cs-CZ" dirty="0"/>
              <a:t>, individuální nastavení režimových opatření, atd.)</a:t>
            </a:r>
          </a:p>
          <a:p>
            <a:r>
              <a:rPr lang="cs-CZ" dirty="0"/>
              <a:t>Nastavení systému prevence a </a:t>
            </a:r>
            <a:r>
              <a:rPr lang="cs-CZ"/>
              <a:t>minimalizace užití omezujících </a:t>
            </a:r>
            <a:r>
              <a:rPr lang="cs-CZ" dirty="0"/>
              <a:t>opatření</a:t>
            </a:r>
          </a:p>
          <a:p>
            <a:r>
              <a:rPr lang="cs-CZ" dirty="0"/>
              <a:t>Jasné a legislativně ukotvené parametry kvality v návaznosti na práva osob se zdravotním postižením</a:t>
            </a:r>
          </a:p>
          <a:p>
            <a:r>
              <a:rPr lang="cs-CZ" dirty="0"/>
              <a:t>Legislativně ukotvená – státní kontrola kvality</a:t>
            </a:r>
          </a:p>
          <a:p>
            <a:r>
              <a:rPr lang="cs-CZ" dirty="0"/>
              <a:t>Prohloubení kvalifikace personálu v oblasti individualizace péče a naplňování Úmluvy o právech osob se zdravotním postižením a principy zotavení</a:t>
            </a:r>
          </a:p>
          <a:p>
            <a:r>
              <a:rPr lang="cs-CZ" dirty="0"/>
              <a:t>Odpovídající materiálně technické podmínky</a:t>
            </a:r>
          </a:p>
          <a:p>
            <a:r>
              <a:rPr lang="cs-CZ" dirty="0"/>
              <a:t>Pracovní postupy reflektující kvalitu a lidská práva ve zdravotnických zařízeních</a:t>
            </a:r>
          </a:p>
          <a:p>
            <a:r>
              <a:rPr lang="cs-CZ" dirty="0"/>
              <a:t>Zapojení lidí se zkušeností s duševním onemocněním do rozhodovacích procesů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851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95ECA-3F76-4768-9366-972CA9D99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7391400" cy="1899992"/>
          </a:xfrm>
        </p:spPr>
        <p:txBody>
          <a:bodyPr/>
          <a:lstStyle/>
          <a:p>
            <a:r>
              <a:rPr lang="cs-CZ" dirty="0"/>
              <a:t>Hodnocení nemocnic dle WHO </a:t>
            </a:r>
            <a:r>
              <a:rPr lang="cs-CZ" dirty="0" err="1"/>
              <a:t>Quality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</a:t>
            </a:r>
            <a:r>
              <a:rPr lang="cs-CZ" dirty="0" err="1"/>
              <a:t>Toolkit</a:t>
            </a: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BAE0C7-21CF-4947-B318-27C805367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045677"/>
            <a:ext cx="4038600" cy="40804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Současný stav</a:t>
            </a:r>
          </a:p>
          <a:p>
            <a:pPr marL="0" indent="0">
              <a:buNone/>
            </a:pPr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Realizováno  17 návštěv</a:t>
            </a:r>
          </a:p>
          <a:p>
            <a:pPr marL="285750" indent="-285750">
              <a:buFontTx/>
              <a:buChar char="-"/>
            </a:pPr>
            <a:r>
              <a:rPr lang="cs-CZ" dirty="0"/>
              <a:t>17 hodnotících zpráv</a:t>
            </a:r>
          </a:p>
          <a:p>
            <a:pPr marL="285750" indent="-285750">
              <a:buFontTx/>
              <a:buChar char="-"/>
            </a:pPr>
            <a:r>
              <a:rPr lang="cs-CZ" dirty="0"/>
              <a:t>Rozsáhlá zjištění – nesoulad praxe s indikátory WHO (Úmluvy o právech osob se zdravotním postižením); zjištění v souladu se zjištěními VOP (2012) a CPT; u vybraných zjištění vysoká nákladnost;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3F10DF10-8D66-4ADB-A6C5-32B9908E42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092569"/>
            <a:ext cx="4038600" cy="403359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Realizovaná aktivita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- 17 návštěv (3 dětské PN, 1 krajská – Petrohrad; II. Fáze hodnocení); dle metodiky WHO (Úmluva o právech osob se zdravotním postižením ratifikovaná ČR); výstupem je zpráva; 5 členné hodnotící týmy;</a:t>
            </a:r>
          </a:p>
          <a:p>
            <a:pPr marL="0" indent="0">
              <a:buNone/>
            </a:pPr>
            <a:r>
              <a:rPr lang="cs-CZ" dirty="0"/>
              <a:t>- Zpráva je podkladem pro realizaci kvality v nemocnicích;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49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6A1A9B-4B7A-4570-AB5A-FEA6E1D27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667036"/>
            <a:ext cx="8475785" cy="826997"/>
          </a:xfrm>
        </p:spPr>
        <p:txBody>
          <a:bodyPr>
            <a:normAutofit/>
          </a:bodyPr>
          <a:lstStyle/>
          <a:p>
            <a:r>
              <a:rPr lang="cs-CZ" sz="2400" dirty="0"/>
              <a:t>Klíčové oblasti kvality a lidských práv podle Světové zdravotnické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7832B1-893A-4CE6-91F9-B7FBFE841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1. Právo na přiměřenou životní úroveň, </a:t>
            </a:r>
          </a:p>
          <a:p>
            <a:pPr marL="0" indent="0">
              <a:buNone/>
            </a:pPr>
            <a:r>
              <a:rPr lang="cs-CZ" dirty="0"/>
              <a:t>2. Právo na dosažení nejvyšší možné úrovně fyzického a duševního zdraví, </a:t>
            </a:r>
          </a:p>
          <a:p>
            <a:pPr marL="0" indent="0">
              <a:buNone/>
            </a:pPr>
            <a:r>
              <a:rPr lang="cs-CZ" dirty="0"/>
              <a:t>3. Právo uplatňovat právní způsobilost a právo na svobodu a osobní bezpečnost, </a:t>
            </a:r>
          </a:p>
          <a:p>
            <a:pPr marL="0" indent="0">
              <a:buNone/>
            </a:pPr>
            <a:r>
              <a:rPr lang="cs-CZ" dirty="0"/>
              <a:t>4. Ochrana proti mučení a jinému krutému, nelidskému nebo ponižujícímu zacházení či trestání a ochrana před vykořisťováním, násilím a zneužíváním,</a:t>
            </a:r>
          </a:p>
          <a:p>
            <a:pPr marL="0" indent="0">
              <a:buNone/>
            </a:pPr>
            <a:r>
              <a:rPr lang="cs-CZ" dirty="0"/>
              <a:t>5. Právo na nezávislý způsob života a zapojení do společnosti.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453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3FF7F85E-2B2D-48E4-9CCC-EDEEF496CC9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7" y="882078"/>
            <a:ext cx="8294629" cy="53252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88375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0AF746AB-438F-4F60-B0E6-28D6C04D080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5123" y="949569"/>
            <a:ext cx="7942385" cy="497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87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4B63DA-2748-47B7-9124-60782949734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85" y="967154"/>
            <a:ext cx="7907215" cy="4982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1080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AFAA2AD6-DD77-41CC-B13C-3A3417300FA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77" y="1019908"/>
            <a:ext cx="7913077" cy="51640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1407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7A2"/>
      </a:accent1>
      <a:accent2>
        <a:srgbClr val="EC0000"/>
      </a:accent2>
      <a:accent3>
        <a:srgbClr val="009D4D"/>
      </a:accent3>
      <a:accent4>
        <a:srgbClr val="E50073"/>
      </a:accent4>
      <a:accent5>
        <a:srgbClr val="0099E2"/>
      </a:accent5>
      <a:accent6>
        <a:srgbClr val="F88A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blank.potx</Template>
  <TotalTime>2259</TotalTime>
  <Words>819</Words>
  <Application>Microsoft Office PowerPoint</Application>
  <PresentationFormat>Předvádění na obrazovce (4:3)</PresentationFormat>
  <Paragraphs>99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Aktivita K2 – Kvalita péče</vt:lpstr>
      <vt:lpstr>Současný stav </vt:lpstr>
      <vt:lpstr>Budoucí stav</vt:lpstr>
      <vt:lpstr>Hodnocení nemocnic dle WHO Quality Rights Toolkit</vt:lpstr>
      <vt:lpstr>Klíčové oblasti kvality a lidských práv podle Světové zdravotnické organizace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Zavedení systému kvality do praxe</vt:lpstr>
      <vt:lpstr>Manažeři kvality</vt:lpstr>
      <vt:lpstr>Zjišťování potřeb uživatelů a vnímání kvality péče a Kvalitativní studie užívání omezovacích prostředků</vt:lpstr>
      <vt:lpstr>Doporučené postupy (procesní mapy) a Strategický dokument</vt:lpstr>
      <vt:lpstr>Metodika kontroly péče o duševně nemocné</vt:lpstr>
      <vt:lpstr>Děkuji za pozornost  </vt:lpstr>
    </vt:vector>
  </TitlesOfParts>
  <Company>FM solutions,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holly</dc:creator>
  <cp:lastModifiedBy>Tereza Palánová</cp:lastModifiedBy>
  <cp:revision>113</cp:revision>
  <dcterms:created xsi:type="dcterms:W3CDTF">2014-04-10T08:06:21Z</dcterms:created>
  <dcterms:modified xsi:type="dcterms:W3CDTF">2019-04-05T11:27:08Z</dcterms:modified>
</cp:coreProperties>
</file>