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6"/>
  </p:handoutMasterIdLst>
  <p:sldIdLst>
    <p:sldId id="256" r:id="rId2"/>
    <p:sldId id="257" r:id="rId3"/>
    <p:sldId id="258" r:id="rId4"/>
    <p:sldId id="259" r:id="rId5"/>
    <p:sldId id="260" r:id="rId6"/>
    <p:sldId id="266" r:id="rId7"/>
    <p:sldId id="263" r:id="rId8"/>
    <p:sldId id="265" r:id="rId9"/>
    <p:sldId id="261" r:id="rId10"/>
    <p:sldId id="264" r:id="rId11"/>
    <p:sldId id="267" r:id="rId12"/>
    <p:sldId id="268" r:id="rId13"/>
    <p:sldId id="269" r:id="rId14"/>
    <p:sldId id="262" r:id="rId1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31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86DADF-38A0-4A92-A03A-F38EB6ADD46D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2F37D5-F920-4EC2-A6BE-32A336BAE2E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82846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5EC1D4A-A796-47C3-A63E-CE236FB377E2}" type="datetimeFigureOut">
              <a:rPr lang="cs-CZ" smtClean="0"/>
              <a:t>19.9.2017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r"/>
            <a:r>
              <a:rPr lang="cs-CZ" dirty="0"/>
              <a:t>K</a:t>
            </a:r>
            <a:r>
              <a:rPr lang="cs-CZ" dirty="0" smtClean="0"/>
              <a:t>onkrétní návrh ochránce práv   dítěte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51720" y="4941168"/>
            <a:ext cx="6400800" cy="1219200"/>
          </a:xfrm>
        </p:spPr>
        <p:txBody>
          <a:bodyPr/>
          <a:lstStyle/>
          <a:p>
            <a:pPr algn="r"/>
            <a:r>
              <a:rPr lang="cs-CZ" dirty="0" smtClean="0"/>
              <a:t>Petra Kalenská, Úřad vlády</a:t>
            </a:r>
          </a:p>
          <a:p>
            <a:pPr algn="r"/>
            <a:r>
              <a:rPr lang="cs-CZ" dirty="0" smtClean="0"/>
              <a:t>20. září 2017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476672"/>
            <a:ext cx="1143000" cy="35242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645024"/>
            <a:ext cx="4198496" cy="2365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351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Prošetřování individuálních stížností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Práva v Úmluvě o právech dítěte a v dalších lidskoprávních úmluvách ve vztahu k dětem</a:t>
            </a:r>
          </a:p>
          <a:p>
            <a:r>
              <a:rPr lang="cs-CZ" dirty="0" smtClean="0"/>
              <a:t>Jaké subjekty</a:t>
            </a:r>
          </a:p>
          <a:p>
            <a:r>
              <a:rPr lang="cs-CZ" dirty="0" smtClean="0"/>
              <a:t>Jaké </a:t>
            </a:r>
            <a:r>
              <a:rPr lang="cs-CZ" dirty="0" smtClean="0"/>
              <a:t>pravomoci</a:t>
            </a:r>
          </a:p>
          <a:p>
            <a:r>
              <a:rPr lang="cs-CZ" dirty="0" smtClean="0"/>
              <a:t>Kdo </a:t>
            </a:r>
            <a:r>
              <a:rPr lang="cs-CZ" dirty="0" smtClean="0"/>
              <a:t>se bude moci na ochránce </a:t>
            </a:r>
            <a:r>
              <a:rPr lang="cs-CZ" dirty="0" smtClean="0"/>
              <a:t>obrátit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229051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Prošetřování individuálních stížností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subjekty?</a:t>
            </a:r>
          </a:p>
          <a:p>
            <a:pPr lvl="1"/>
            <a:r>
              <a:rPr lang="cs-CZ" sz="1800" dirty="0"/>
              <a:t>Úřady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zařízení</a:t>
            </a:r>
            <a:r>
              <a:rPr lang="cs-CZ" sz="1800" dirty="0"/>
              <a:t>, kde jsou děti umístěné, </a:t>
            </a:r>
            <a:endParaRPr lang="cs-CZ" sz="1800" dirty="0" smtClean="0"/>
          </a:p>
          <a:p>
            <a:pPr lvl="1"/>
            <a:r>
              <a:rPr lang="cs-CZ" sz="1800" dirty="0" smtClean="0"/>
              <a:t>školy</a:t>
            </a:r>
            <a:r>
              <a:rPr lang="cs-CZ" sz="1800" dirty="0"/>
              <a:t>, </a:t>
            </a:r>
            <a:endParaRPr lang="cs-CZ" sz="1800" dirty="0" smtClean="0"/>
          </a:p>
          <a:p>
            <a:pPr lvl="1"/>
            <a:r>
              <a:rPr lang="cs-CZ" sz="1800" dirty="0" smtClean="0"/>
              <a:t>zdravotnická </a:t>
            </a:r>
            <a:r>
              <a:rPr lang="cs-CZ" sz="1800" dirty="0"/>
              <a:t>zařízení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sociální </a:t>
            </a:r>
            <a:r>
              <a:rPr lang="cs-CZ" sz="1800" dirty="0"/>
              <a:t>zařízení, </a:t>
            </a:r>
            <a:endParaRPr lang="cs-CZ" sz="1800" dirty="0" smtClean="0"/>
          </a:p>
          <a:p>
            <a:pPr lvl="1"/>
            <a:r>
              <a:rPr lang="cs-CZ" sz="1800" dirty="0" smtClean="0"/>
              <a:t>poskytovatelé </a:t>
            </a:r>
            <a:r>
              <a:rPr lang="cs-CZ" sz="1800" dirty="0"/>
              <a:t>dalších služeb, </a:t>
            </a:r>
            <a:endParaRPr lang="cs-CZ" sz="1800" dirty="0" smtClean="0"/>
          </a:p>
          <a:p>
            <a:pPr lvl="1"/>
            <a:r>
              <a:rPr lang="cs-CZ" sz="1800" dirty="0" smtClean="0"/>
              <a:t>fyzické </a:t>
            </a:r>
            <a:r>
              <a:rPr lang="cs-CZ" sz="1800" dirty="0"/>
              <a:t>a právnické osoby podnikající</a:t>
            </a:r>
            <a:r>
              <a:rPr lang="cs-CZ" sz="1800" dirty="0" smtClean="0"/>
              <a:t>,</a:t>
            </a:r>
          </a:p>
          <a:p>
            <a:pPr lvl="1"/>
            <a:r>
              <a:rPr lang="cs-CZ" sz="1800" dirty="0" smtClean="0"/>
              <a:t>fyzické </a:t>
            </a:r>
            <a:r>
              <a:rPr lang="cs-CZ" sz="1800" dirty="0"/>
              <a:t>osoby, právnické osoby</a:t>
            </a:r>
          </a:p>
          <a:p>
            <a:pPr lvl="1"/>
            <a:r>
              <a:rPr lang="cs-CZ" sz="1800" dirty="0"/>
              <a:t>Pravomoci vůči veřejnoprávním a soukromoprávním subjektům</a:t>
            </a:r>
          </a:p>
          <a:p>
            <a:pPr lvl="1"/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096837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Prošetřování individuálních stížností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pravomoci?</a:t>
            </a:r>
          </a:p>
          <a:p>
            <a:pPr lvl="1"/>
            <a:r>
              <a:rPr lang="cs-CZ" sz="1800" dirty="0"/>
              <a:t>Nahlížení do spisů, kladení otázek, zjišťování informací a žádání stanovisek, návštěva zařízení a rozmluva s dětmi v nich bez přítomnosti dalších osob</a:t>
            </a:r>
          </a:p>
          <a:p>
            <a:pPr lvl="1"/>
            <a:r>
              <a:rPr lang="cs-CZ" sz="1800" dirty="0"/>
              <a:t>Povinnost poskytnout informace a vysvětlení, předložit spisy a jiné písemnosti relevantní pro prošetření daného případu</a:t>
            </a:r>
          </a:p>
          <a:p>
            <a:pPr lvl="1"/>
            <a:r>
              <a:rPr lang="cs-CZ" sz="1800" dirty="0"/>
              <a:t>Poskytovat při šetření pomoc, kterou si ochránce vyžádá</a:t>
            </a:r>
          </a:p>
          <a:p>
            <a:pPr lvl="1"/>
            <a:r>
              <a:rPr lang="cs-CZ" sz="1800" dirty="0"/>
              <a:t>Obrátit se na nadřízený orgán, zřizovatele subjektu, dát podnět kontrolnímu orgánu, informovat veřejnost</a:t>
            </a:r>
          </a:p>
          <a:p>
            <a:pPr lvl="1"/>
            <a:r>
              <a:rPr lang="cs-CZ" sz="1800" dirty="0"/>
              <a:t>Odkázat na jiný </a:t>
            </a:r>
            <a:r>
              <a:rPr lang="cs-CZ" sz="1800" dirty="0" smtClean="0"/>
              <a:t>subjekt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54808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Prošetřování individuálních stížností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Kdo se bude moci na ochránce obrátit?</a:t>
            </a:r>
          </a:p>
          <a:p>
            <a:pPr lvl="1"/>
            <a:r>
              <a:rPr lang="cs-CZ" sz="1800" dirty="0"/>
              <a:t>Dítě – přímo nebo prostřednictvím jiné osoby i bez vědomí rodiče, poručníka, opatrovníka či jiné osoby, které bylo dítě svěřené do péče</a:t>
            </a:r>
          </a:p>
          <a:p>
            <a:pPr lvl="1"/>
            <a:r>
              <a:rPr lang="cs-CZ" sz="1800" dirty="0"/>
              <a:t>Jiné osoby jménem dítěte</a:t>
            </a:r>
          </a:p>
          <a:p>
            <a:pPr lvl="1"/>
            <a:r>
              <a:rPr lang="cs-CZ" sz="1800" dirty="0"/>
              <a:t>Kdokoli (např. Každý má právo obrátit se na ochránce ve věci porušování práv dítěte nebo ohrožování práv </a:t>
            </a:r>
            <a:r>
              <a:rPr lang="cs-CZ" sz="1800" dirty="0" smtClean="0"/>
              <a:t>dítěte</a:t>
            </a:r>
            <a:r>
              <a:rPr lang="cs-CZ" sz="1800" dirty="0"/>
              <a:t>)</a:t>
            </a:r>
            <a:endParaRPr lang="cs-CZ" sz="1800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85325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556792"/>
            <a:ext cx="8229600" cy="1600200"/>
          </a:xfrm>
        </p:spPr>
        <p:txBody>
          <a:bodyPr/>
          <a:lstStyle/>
          <a:p>
            <a:r>
              <a:rPr lang="cs-CZ" dirty="0" smtClean="0"/>
              <a:t>Děkuji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3573016"/>
            <a:ext cx="8229600" cy="2553147"/>
          </a:xfrm>
        </p:spPr>
        <p:txBody>
          <a:bodyPr/>
          <a:lstStyle/>
          <a:p>
            <a:pPr marL="0" indent="0" algn="r">
              <a:buNone/>
            </a:pPr>
            <a:r>
              <a:rPr lang="cs-CZ" dirty="0" smtClean="0"/>
              <a:t>Petra Kalenská</a:t>
            </a:r>
          </a:p>
          <a:p>
            <a:pPr marL="0" indent="0" algn="r">
              <a:buNone/>
            </a:pPr>
            <a:r>
              <a:rPr lang="cs-CZ" dirty="0" smtClean="0"/>
              <a:t>Úřad vlády, Odbor lidských práv a ochrany menšin</a:t>
            </a:r>
          </a:p>
          <a:p>
            <a:pPr marL="0" indent="0" algn="r">
              <a:buNone/>
            </a:pPr>
            <a:r>
              <a:rPr lang="cs-CZ" dirty="0" smtClean="0"/>
              <a:t>Praha, 20. září 2017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951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Rámec dnešní rozpravy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Diskuze o materiálu „Konkrétní návrh řešení ochránce práv dítěte v České republice“</a:t>
            </a:r>
          </a:p>
          <a:p>
            <a:r>
              <a:rPr lang="cs-CZ" dirty="0" smtClean="0"/>
              <a:t>1. Diskuze o činnostech, které by mohl ochránce práv dítěte pro ochranu práv dětí vykonávat</a:t>
            </a:r>
          </a:p>
          <a:p>
            <a:r>
              <a:rPr lang="cs-CZ" dirty="0" smtClean="0"/>
              <a:t>2. Diskuze o subjektu, který by mohl dané činnosti vykonávat</a:t>
            </a:r>
          </a:p>
          <a:p>
            <a:pPr lvl="1"/>
            <a:r>
              <a:rPr lang="cs-CZ" dirty="0" smtClean="0"/>
              <a:t>Pověření případného nového samostatného ochránce práv dítěte</a:t>
            </a:r>
          </a:p>
          <a:p>
            <a:pPr lvl="1"/>
            <a:r>
              <a:rPr lang="cs-CZ" dirty="0" smtClean="0"/>
              <a:t>Zachování pravomocí u stávajících orgánů chránících práva dítěte (např. státní zastupitelství, veřejný ochránce práv…)</a:t>
            </a:r>
          </a:p>
          <a:p>
            <a:r>
              <a:rPr lang="cs-CZ" dirty="0" smtClean="0"/>
              <a:t>Od méně problematických k více problematickým pravomocem</a:t>
            </a:r>
          </a:p>
        </p:txBody>
      </p:sp>
    </p:spTree>
    <p:extLst>
      <p:ext uri="{BB962C8B-B14F-4D97-AF65-F5344CB8AC3E}">
        <p14:creationId xmlns:p14="http://schemas.microsoft.com/office/powerpoint/2010/main" val="3347362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Spolupráce s dalšími subjekty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Mezinárodní orgány – Organizace spojených národů, Rada Evropy, Evropská unie,…</a:t>
            </a:r>
          </a:p>
          <a:p>
            <a:pPr lvl="1"/>
            <a:r>
              <a:rPr lang="cs-CZ" dirty="0" smtClean="0"/>
              <a:t>Přispívání do zpráv o dodržování práv dítěte v České republice</a:t>
            </a:r>
          </a:p>
          <a:p>
            <a:pPr lvl="2"/>
            <a:r>
              <a:rPr lang="cs-CZ" dirty="0" smtClean="0"/>
              <a:t>např. Výbor OSN pro práva dítěte, </a:t>
            </a:r>
          </a:p>
          <a:p>
            <a:pPr lvl="2"/>
            <a:r>
              <a:rPr lang="cs-CZ" dirty="0" smtClean="0"/>
              <a:t>Univerzální periodický přezkum OSN, </a:t>
            </a:r>
          </a:p>
          <a:p>
            <a:pPr lvl="2"/>
            <a:r>
              <a:rPr lang="cs-CZ" dirty="0" smtClean="0"/>
              <a:t>Zvláštní zpravodaj OSN pro prodej dětí, dětskou prostituci a dětskou pornografii, </a:t>
            </a:r>
          </a:p>
          <a:p>
            <a:pPr lvl="2"/>
            <a:r>
              <a:rPr lang="cs-CZ" dirty="0" smtClean="0"/>
              <a:t>Zvláštní zpravodaj Generálního tajemníka OSN pro děti a ozbrojený konflikt</a:t>
            </a:r>
          </a:p>
          <a:p>
            <a:r>
              <a:rPr lang="cs-CZ" dirty="0" smtClean="0"/>
              <a:t>Evropská síť dětských ombudsmanů – ENOC; ochránci práv dítěte z ostatních zemí</a:t>
            </a:r>
          </a:p>
          <a:p>
            <a:r>
              <a:rPr lang="cs-CZ" dirty="0" smtClean="0"/>
              <a:t>Nevládní organizace</a:t>
            </a:r>
          </a:p>
          <a:p>
            <a:r>
              <a:rPr lang="cs-CZ" dirty="0" smtClean="0"/>
              <a:t>Vysoké školy</a:t>
            </a:r>
          </a:p>
          <a:p>
            <a:r>
              <a:rPr lang="cs-CZ" dirty="0" smtClean="0"/>
              <a:t>Státní orgány</a:t>
            </a:r>
          </a:p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35820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Vzdělávání a osvěta o právech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Rozšiřování povědomí o právech dítěte</a:t>
            </a:r>
          </a:p>
          <a:p>
            <a:r>
              <a:rPr lang="cs-CZ" dirty="0" smtClean="0"/>
              <a:t>Zaměřené na:</a:t>
            </a:r>
          </a:p>
          <a:p>
            <a:pPr lvl="1"/>
            <a:r>
              <a:rPr lang="cs-CZ" dirty="0" smtClean="0"/>
              <a:t>Děti</a:t>
            </a:r>
          </a:p>
          <a:p>
            <a:pPr lvl="1"/>
            <a:r>
              <a:rPr lang="cs-CZ" dirty="0" smtClean="0"/>
              <a:t>Osoby, které mají práva dítěte respektovat: rodiče, osoby odpovědné za péči dítěte, učitelé, zdravotní pracovníci, poskytovatelé zboží a služeb,…</a:t>
            </a:r>
          </a:p>
          <a:p>
            <a:pPr lvl="1"/>
            <a:r>
              <a:rPr lang="cs-CZ" dirty="0" smtClean="0"/>
              <a:t>Osoby, které mají chránit práva dítěte: soudci, státní zástupci, sociální pracovníci, policisté,…</a:t>
            </a:r>
          </a:p>
          <a:p>
            <a:r>
              <a:rPr lang="cs-CZ" dirty="0" smtClean="0"/>
              <a:t>Rozlišné formy:</a:t>
            </a:r>
          </a:p>
          <a:p>
            <a:pPr lvl="1"/>
            <a:r>
              <a:rPr lang="cs-CZ" dirty="0" smtClean="0"/>
              <a:t>Kampaně</a:t>
            </a:r>
          </a:p>
          <a:p>
            <a:pPr lvl="1"/>
            <a:r>
              <a:rPr lang="cs-CZ" dirty="0" smtClean="0"/>
              <a:t>Vydávání publikací</a:t>
            </a:r>
          </a:p>
          <a:p>
            <a:pPr lvl="1"/>
            <a:r>
              <a:rPr lang="cs-CZ" dirty="0" smtClean="0"/>
              <a:t>Pořádání seminářů, workshopů, konferencí a školení</a:t>
            </a:r>
          </a:p>
          <a:p>
            <a:pPr lvl="1"/>
            <a:r>
              <a:rPr lang="cs-CZ" dirty="0" smtClean="0"/>
              <a:t>Spolupráce na vytváření osnov pro základní, střední i vysoké školy, spolupráce na programech dalšího vzdělávání jednotlivých profesí</a:t>
            </a:r>
          </a:p>
          <a:p>
            <a:pPr lvl="1"/>
            <a:r>
              <a:rPr lang="cs-CZ" dirty="0" smtClean="0"/>
              <a:t>Mediální výstupy</a:t>
            </a:r>
          </a:p>
          <a:p>
            <a:pPr lvl="1"/>
            <a:r>
              <a:rPr lang="cs-CZ" dirty="0" smtClean="0"/>
              <a:t>Podpora občanské společnosti a spolupráce s 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356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Podávání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Doporučení určené kompetentnímu úřadu, vládě, Poslanecké sněmovně či jakékoli jiné osobě, která má vliv na ochranu práv dítěte</a:t>
            </a:r>
          </a:p>
          <a:p>
            <a:r>
              <a:rPr lang="cs-CZ" dirty="0" smtClean="0"/>
              <a:t>Vyjadřovat se k jakékoli situaci porušování práv dítěte, k otázkám souvisejícím s naplňováním práv dětí</a:t>
            </a:r>
          </a:p>
          <a:p>
            <a:r>
              <a:rPr lang="cs-CZ" dirty="0" smtClean="0"/>
              <a:t>Doporučovat vydání, změnu nebo zrušení právního nebo vnitřního předpisu či navrhovat jiná opatření směřující k ochraně práv dětí</a:t>
            </a:r>
          </a:p>
          <a:p>
            <a:r>
              <a:rPr lang="cs-CZ" dirty="0"/>
              <a:t>Doporučovat </a:t>
            </a:r>
            <a:r>
              <a:rPr lang="cs-CZ" dirty="0" smtClean="0"/>
              <a:t>přistoupení a ratifikace mezinárodních smluv o právech dítěte, harmonizace národní legislativy s těmito úmluvami, nutné změny praxe</a:t>
            </a:r>
          </a:p>
          <a:p>
            <a:r>
              <a:rPr lang="cs-CZ" dirty="0"/>
              <a:t>Vyjadřovat se </a:t>
            </a:r>
            <a:r>
              <a:rPr lang="cs-CZ" dirty="0" smtClean="0"/>
              <a:t>k návrhům zákonů a jiných právních předpisů či nelegislativních dokumentů státních orgánů strategického či politického charakteru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43912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Podávání doporučení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/>
              <a:t>Veřejný ochránce práv může </a:t>
            </a:r>
            <a:r>
              <a:rPr lang="cs-CZ" sz="2800" dirty="0" smtClean="0"/>
              <a:t>doporučovat/vydávat doporučení:</a:t>
            </a:r>
          </a:p>
          <a:p>
            <a:pPr lvl="1"/>
            <a:r>
              <a:rPr lang="cs-CZ" sz="1800" dirty="0"/>
              <a:t>Vydání, změna nebo zrušení právního nebo vnitřního předpisu (§ 22 odst. 1, § 24 odst. 1 písm. c) zákona o Veřejném ochránci práv)</a:t>
            </a:r>
          </a:p>
          <a:p>
            <a:pPr lvl="1"/>
            <a:r>
              <a:rPr lang="cs-CZ" sz="1800" dirty="0"/>
              <a:t>K otázkám souvisejícím s diskriminací (§ 21b písm. c) ZVOP)</a:t>
            </a:r>
          </a:p>
          <a:p>
            <a:pPr lvl="1"/>
            <a:r>
              <a:rPr lang="cs-CZ" sz="1800" dirty="0"/>
              <a:t>K otázkám souvisejícím s naplňováním práv osob se zdravotním postižením (§ 21c písm. c) ZVOP)</a:t>
            </a:r>
          </a:p>
          <a:p>
            <a:pPr lvl="1"/>
            <a:r>
              <a:rPr lang="cs-CZ" sz="1800" dirty="0"/>
              <a:t>Opatření směřující k ochraně práv osob se zdravotním postižením (§ 21c písm. a) </a:t>
            </a:r>
            <a:r>
              <a:rPr lang="cs-CZ" sz="1800" dirty="0" smtClean="0"/>
              <a:t>ZVOP</a:t>
            </a:r>
          </a:p>
          <a:p>
            <a:endParaRPr lang="cs-CZ" dirty="0" smtClean="0"/>
          </a:p>
          <a:p>
            <a:endParaRPr lang="cs-CZ" dirty="0"/>
          </a:p>
          <a:p>
            <a:pPr marL="457200" lvl="1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2190230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práv dítěte před soudy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Druhy soudního řízení:</a:t>
            </a:r>
          </a:p>
          <a:p>
            <a:pPr lvl="1"/>
            <a:r>
              <a:rPr lang="cs-CZ" dirty="0"/>
              <a:t>c</a:t>
            </a:r>
            <a:r>
              <a:rPr lang="cs-CZ" dirty="0" smtClean="0"/>
              <a:t>ivilní x trestní x správní x před </a:t>
            </a:r>
            <a:r>
              <a:rPr lang="cs-CZ" dirty="0"/>
              <a:t>Ú</a:t>
            </a:r>
            <a:r>
              <a:rPr lang="cs-CZ" dirty="0" smtClean="0"/>
              <a:t>stavním soudem ČR x před mezinárodními soudy a orgány</a:t>
            </a:r>
          </a:p>
          <a:p>
            <a:r>
              <a:rPr lang="cs-CZ" dirty="0" smtClean="0"/>
              <a:t>V postavení:</a:t>
            </a:r>
          </a:p>
          <a:p>
            <a:pPr lvl="1"/>
            <a:r>
              <a:rPr lang="cs-CZ" dirty="0" smtClean="0"/>
              <a:t>nezávislé instituce x zástupce strany x poradce soudu</a:t>
            </a:r>
          </a:p>
          <a:p>
            <a:r>
              <a:rPr lang="cs-CZ" dirty="0" smtClean="0"/>
              <a:t>Způsob zapojení do soudního řízení</a:t>
            </a:r>
          </a:p>
          <a:p>
            <a:pPr lvl="1"/>
            <a:r>
              <a:rPr lang="cs-CZ" dirty="0"/>
              <a:t>a</a:t>
            </a:r>
            <a:r>
              <a:rPr lang="cs-CZ" dirty="0" smtClean="0"/>
              <a:t>micus curiae x strana jednání</a:t>
            </a:r>
          </a:p>
          <a:p>
            <a:r>
              <a:rPr lang="cs-CZ" dirty="0" smtClean="0"/>
              <a:t>Zástupce dítěte:</a:t>
            </a:r>
          </a:p>
          <a:p>
            <a:pPr lvl="1"/>
            <a:r>
              <a:rPr lang="cs-CZ" dirty="0" smtClean="0"/>
              <a:t>zmocněnec dítěte x opatrovník dítěte x důvěrník dítěte</a:t>
            </a:r>
          </a:p>
          <a:p>
            <a:r>
              <a:rPr lang="cs-CZ" dirty="0" smtClean="0"/>
              <a:t>Veřejná žaloba:</a:t>
            </a:r>
          </a:p>
          <a:p>
            <a:pPr lvl="1"/>
            <a:r>
              <a:rPr lang="cs-CZ" dirty="0" smtClean="0"/>
              <a:t>Státní zastupitelství (§ 8 zákona o zvláštních řízeních soudních, § </a:t>
            </a:r>
            <a:r>
              <a:rPr lang="cs-CZ" dirty="0"/>
              <a:t>66 odst. 2 </a:t>
            </a:r>
            <a:r>
              <a:rPr lang="cs-CZ" dirty="0" smtClean="0"/>
              <a:t>soudního řádu správního)</a:t>
            </a:r>
          </a:p>
          <a:p>
            <a:pPr lvl="1"/>
            <a:r>
              <a:rPr lang="cs-CZ" dirty="0" smtClean="0"/>
              <a:t>Veřejný ochránce práv (§ 66 odst. 3 soudního řádu správního, § 64 a 69 zákona o Ústavním soudu)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81969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Veřejná žaloba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Ve správním soudnictví</a:t>
            </a:r>
          </a:p>
          <a:p>
            <a:pPr lvl="1"/>
            <a:r>
              <a:rPr lang="cs-CZ" dirty="0" smtClean="0"/>
              <a:t>Řízení o žalobě proti rozhodnutí správního orgánu</a:t>
            </a:r>
          </a:p>
          <a:p>
            <a:pPr lvl="1"/>
            <a:r>
              <a:rPr lang="cs-CZ" dirty="0" smtClean="0"/>
              <a:t>Nejvyšší státní zástupce shledá závažný veřejný zájem (§ 66 odst. 2 soudního řádu správního)</a:t>
            </a:r>
          </a:p>
          <a:p>
            <a:pPr lvl="1"/>
            <a:r>
              <a:rPr lang="cs-CZ" dirty="0" smtClean="0"/>
              <a:t>Veřejný ochránce práv prokáže závažný veřejný zájem (§ 66 odst. 3 soudního řádu správního)</a:t>
            </a:r>
          </a:p>
          <a:p>
            <a:r>
              <a:rPr lang="cs-CZ" dirty="0" smtClean="0"/>
              <a:t>Ve věcech péče soudu o nezletilé</a:t>
            </a:r>
          </a:p>
          <a:p>
            <a:pPr lvl="1"/>
            <a:r>
              <a:rPr lang="cs-CZ" dirty="0" smtClean="0"/>
              <a:t>Státní zastupitelství může podat návrh na zahájení řízení nebo do již zahájeného řízení vstoupit ve věcech péče soudu o nezletilé (§ 8 zákona č. 292/2013 o zvláštních řízeních soudních)</a:t>
            </a:r>
          </a:p>
          <a:p>
            <a:pPr lvl="2"/>
            <a:r>
              <a:rPr lang="cs-CZ" sz="1400" dirty="0" smtClean="0"/>
              <a:t>„jde-li o uložení zvláštního opatření při výchově dítěte, o ústavní výchovu, o určení data narození nebo jde-li o pozastavení, omezení nebo zbavení rodičovské odpovědnosti nebo jejího výkonu,“</a:t>
            </a:r>
          </a:p>
          <a:p>
            <a:r>
              <a:rPr lang="cs-CZ" dirty="0" smtClean="0"/>
              <a:t>V řízení před Ústavním soudem</a:t>
            </a:r>
          </a:p>
          <a:p>
            <a:pPr lvl="1"/>
            <a:r>
              <a:rPr lang="cs-CZ" dirty="0" smtClean="0"/>
              <a:t>Veřejný ochránce práv má aktivní legitimaci v řízení o zrušení jiného právního předpisu (§ 64 odst. 2 zákona č. 182/1993 Sb., o Ústavním soudu)</a:t>
            </a:r>
          </a:p>
          <a:p>
            <a:pPr lvl="1"/>
            <a:r>
              <a:rPr lang="cs-CZ" dirty="0" smtClean="0"/>
              <a:t>Veřejný ochránce práv se může zúčastnit všech řízení o zrušení zákonů nebo jiných právních předpisů před Ústavním soudem jako vedlejší účastník řízení (§ 69 odst. 3 zákona o Ústavním soudu)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82442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Analýza dodržování práv dítěte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Práva zakotvená v Úmluvě o právech dítěte a v dalších lidskoprávních úmluvách ve vztahu k dětem</a:t>
            </a:r>
          </a:p>
          <a:p>
            <a:r>
              <a:rPr lang="cs-CZ" dirty="0" smtClean="0"/>
              <a:t>Zjistit relevantní skutečnosti a informace o dodržování práv dítěte</a:t>
            </a:r>
          </a:p>
          <a:p>
            <a:r>
              <a:rPr lang="cs-CZ" dirty="0" smtClean="0"/>
              <a:t>Zanalyzovat situaci v praxi</a:t>
            </a:r>
          </a:p>
          <a:p>
            <a:r>
              <a:rPr lang="cs-CZ" dirty="0" smtClean="0"/>
              <a:t>Formulovat systémová řešení</a:t>
            </a:r>
          </a:p>
          <a:p>
            <a:r>
              <a:rPr lang="cs-CZ" dirty="0" smtClean="0"/>
              <a:t>Systematické návštěvy míst, kde se nacházejí děti omezené na svobodě</a:t>
            </a:r>
          </a:p>
          <a:p>
            <a:r>
              <a:rPr lang="cs-CZ" dirty="0" smtClean="0"/>
              <a:t>Veřejný ochránce má toto specifické postavení:</a:t>
            </a:r>
          </a:p>
          <a:p>
            <a:pPr lvl="1"/>
            <a:r>
              <a:rPr lang="cs-CZ" dirty="0" smtClean="0"/>
              <a:t>Veřejný ochránce práv je národním preventivním mechanismem</a:t>
            </a:r>
          </a:p>
          <a:p>
            <a:pPr lvl="1"/>
            <a:r>
              <a:rPr lang="cs-CZ" dirty="0" smtClean="0"/>
              <a:t>Veřejný ochránce práv je nezávislým mechanismem na podporu, ochranu a monitorování provádění Úmluvy o právech osob se zdravotním postižením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44733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Živly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912</TotalTime>
  <Words>1044</Words>
  <Application>Microsoft Office PowerPoint</Application>
  <PresentationFormat>Předvádění na obrazovce (4:3)</PresentationFormat>
  <Paragraphs>114</Paragraphs>
  <Slides>14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Exekutivní</vt:lpstr>
      <vt:lpstr>Konkrétní návrh ochránce práv   dítěte</vt:lpstr>
      <vt:lpstr>Rámec dnešní rozpravy</vt:lpstr>
      <vt:lpstr>Spolupráce s dalšími subjekty</vt:lpstr>
      <vt:lpstr>Vzdělávání a osvěta o právech dítěte</vt:lpstr>
      <vt:lpstr>Podávání doporučení</vt:lpstr>
      <vt:lpstr>Podávání doporučení</vt:lpstr>
      <vt:lpstr>Ochrana práv dítěte před soudy</vt:lpstr>
      <vt:lpstr>Veřejná žaloba</vt:lpstr>
      <vt:lpstr>Analýza dodržování práv dítěte</vt:lpstr>
      <vt:lpstr>Prošetřování individuálních stížností</vt:lpstr>
      <vt:lpstr>Prošetřování individuálních stížností</vt:lpstr>
      <vt:lpstr>Prošetřování individuálních stížností</vt:lpstr>
      <vt:lpstr>Prošetřování individuálních stížností</vt:lpstr>
      <vt:lpstr>Děkuji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 ochránce práv dětí v ČR</dc:title>
  <dc:creator>Kalenská Petra</dc:creator>
  <cp:lastModifiedBy>Kalenská Petra</cp:lastModifiedBy>
  <cp:revision>105</cp:revision>
  <cp:lastPrinted>2017-09-19T13:08:19Z</cp:lastPrinted>
  <dcterms:created xsi:type="dcterms:W3CDTF">2017-05-29T06:25:36Z</dcterms:created>
  <dcterms:modified xsi:type="dcterms:W3CDTF">2017-09-19T15:02:06Z</dcterms:modified>
</cp:coreProperties>
</file>