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9" r:id="rId3"/>
    <p:sldId id="341" r:id="rId4"/>
    <p:sldId id="383" r:id="rId5"/>
    <p:sldId id="393" r:id="rId6"/>
    <p:sldId id="381" r:id="rId7"/>
    <p:sldId id="411" r:id="rId8"/>
    <p:sldId id="396" r:id="rId9"/>
    <p:sldId id="405" r:id="rId10"/>
    <p:sldId id="410" r:id="rId11"/>
    <p:sldId id="379" r:id="rId12"/>
    <p:sldId id="412" r:id="rId13"/>
    <p:sldId id="314" r:id="rId14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86299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3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8A603-FF5A-4901-A353-89D9ACA6B916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4C7C-B2BD-487E-AD9F-68F635E75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33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6" y="0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3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6" y="9428583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6732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74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704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25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Gibbons, P. (1993): Learning to learn in a second language. / Scaffolding language, scaffolding learning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777606" y="9428583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52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2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11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http://www.meta-ops.cz/sites/default/files/meta_prijimani_zahranicnich_uchazecu_ke_studiu_na_ss_v_cr.pdf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49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36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11 500 ?? Více /</a:t>
            </a:r>
            <a:r>
              <a:rPr lang="cs-CZ" baseline="0" dirty="0" smtClean="0"/>
              <a:t> méně??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88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8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Úvodní sníme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396000" y="0"/>
            <a:ext cx="9540000" cy="7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32685"/>
            <a:ext cx="2247900" cy="1114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879512" y="5511660"/>
            <a:ext cx="7796944" cy="584774"/>
          </a:xfrm>
          <a:prstGeom prst="rect">
            <a:avLst/>
          </a:prstGeom>
          <a:solidFill>
            <a:srgbClr val="A7BB1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775" y="153955"/>
            <a:ext cx="5435284" cy="543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55575" y="1556791"/>
            <a:ext cx="7931224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Verdana"/>
              <a:buNone/>
              <a:defRPr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55575" y="2780926"/>
            <a:ext cx="7931224" cy="3345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755650" y="2276872"/>
            <a:ext cx="7920038" cy="431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Verdana"/>
              <a:buNone/>
              <a:defRPr sz="18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38" y="5159076"/>
            <a:ext cx="8532440" cy="136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396000" y="0"/>
            <a:ext cx="9540000" cy="7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102" y="620687"/>
            <a:ext cx="4941166" cy="494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32685"/>
            <a:ext cx="2247900" cy="111436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879512" y="5511660"/>
            <a:ext cx="7796944" cy="584774"/>
          </a:xfrm>
          <a:prstGeom prst="rect">
            <a:avLst/>
          </a:prstGeom>
          <a:solidFill>
            <a:srgbClr val="A7BB1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Úvodní sníme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396000" y="0"/>
            <a:ext cx="9540000" cy="7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2" y="116631"/>
            <a:ext cx="5544614" cy="554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32685"/>
            <a:ext cx="2247900" cy="11143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879512" y="5511660"/>
            <a:ext cx="7796944" cy="584774"/>
          </a:xfrm>
          <a:prstGeom prst="rect">
            <a:avLst/>
          </a:prstGeom>
          <a:solidFill>
            <a:srgbClr val="A7BB1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rázdný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38" y="5159075"/>
            <a:ext cx="8316415" cy="13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403648" y="1988840"/>
            <a:ext cx="6336703" cy="27363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KONTAKTY</a:t>
            </a:r>
            <a:r>
              <a:rPr lang="cs-CZ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META, o.p.s – Společnost pro příležitosti mladých migrantů</a:t>
            </a:r>
            <a:b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Ječná 17, 120 00 Praha 2</a:t>
            </a:r>
            <a:b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tel: +420 222 521 446, +420 773 304 464</a:t>
            </a:r>
            <a:b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e-mail: info@meta-ops.cz</a:t>
            </a:r>
            <a:b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www.meta-ops.cz</a:t>
            </a:r>
            <a:b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www.inkluzivniskola.cz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-396000" y="0"/>
            <a:ext cx="9540000" cy="7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3528" y="332685"/>
            <a:ext cx="2247900" cy="111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55575" y="1556791"/>
            <a:ext cx="7931224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Verdana"/>
              <a:buNone/>
              <a:defRPr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55575" y="2348880"/>
            <a:ext cx="7931224" cy="3777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57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Verdan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Verdana"/>
                <a:buNone/>
              </a:p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skolstvi-v-cr/statistika-skolstvi/statisticka-rocenka-skolstvi-vykonove-ukazatele-2016-1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.vagnerova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kluzivniskola.cz/" TargetMode="External"/><Relationship Id="rId4" Type="http://schemas.openxmlformats.org/officeDocument/2006/relationships/hyperlink" Target="http://www.meta-ops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rmat.cz/testy-radny-termin-2016-1404035337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kluzivniskola.cz/kdo-odkud-prichazi-do-cr/teorie-ledov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95536" y="5661248"/>
            <a:ext cx="8460431" cy="1052736"/>
          </a:xfrm>
          <a:prstGeom prst="rect">
            <a:avLst/>
          </a:prstGeom>
          <a:solidFill>
            <a:srgbClr val="A7BB1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cs-CZ" dirty="0" smtClean="0"/>
              <a:t>PŘIJÍMACÍ ZKOUŠKY NA SŠ – BARIÉRA PRO MLADÉ MIGRANTY</a:t>
            </a:r>
            <a:endParaRPr lang="cs-CZ" sz="3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6732239" y="548679"/>
            <a:ext cx="241175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s-CZ" sz="1800" b="0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7931224" cy="648071"/>
          </a:xfrm>
        </p:spPr>
        <p:txBody>
          <a:bodyPr/>
          <a:lstStyle/>
          <a:p>
            <a:r>
              <a:rPr lang="cs-CZ" dirty="0" smtClean="0"/>
              <a:t>ČR –vážné nedostatky v systému </a:t>
            </a:r>
            <a:br>
              <a:rPr lang="cs-CZ" dirty="0" smtClean="0"/>
            </a:br>
            <a:r>
              <a:rPr lang="cs-CZ" dirty="0" smtClean="0"/>
              <a:t>podpory mladých migrantů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931224" cy="5184576"/>
          </a:xfrm>
        </p:spPr>
        <p:txBody>
          <a:bodyPr/>
          <a:lstStyle/>
          <a:p>
            <a:r>
              <a:rPr lang="cs-CZ" b="1" dirty="0" smtClean="0"/>
              <a:t>Jazyková příprava na ZŠ (§20 ŠZ, odst. 5, 6):</a:t>
            </a:r>
          </a:p>
          <a:p>
            <a:pPr lvl="1"/>
            <a:r>
              <a:rPr lang="cs-CZ" dirty="0" smtClean="0"/>
              <a:t> zatím nevymahatelná, nedosažitelná všem</a:t>
            </a:r>
          </a:p>
          <a:p>
            <a:pPr lvl="1"/>
            <a:r>
              <a:rPr lang="cs-CZ" dirty="0" smtClean="0"/>
              <a:t>chybí dobře organizovaný systém jazykové přípravy, 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hybí nárokové/normativní financování, </a:t>
            </a:r>
          </a:p>
          <a:p>
            <a:pPr lvl="1"/>
            <a:r>
              <a:rPr lang="cs-CZ" dirty="0" smtClean="0"/>
              <a:t>chybí data, jednotné informace… </a:t>
            </a:r>
          </a:p>
          <a:p>
            <a:pPr lvl="1"/>
            <a:endParaRPr lang="cs-CZ" dirty="0" smtClean="0"/>
          </a:p>
          <a:p>
            <a:pPr marL="285750" indent="0">
              <a:buNone/>
            </a:pPr>
            <a:r>
              <a:rPr lang="cs-CZ" sz="1400" i="1" dirty="0" smtClean="0"/>
              <a:t>V </a:t>
            </a:r>
            <a:r>
              <a:rPr lang="cs-CZ" sz="1400" i="1" dirty="0"/>
              <a:t>roce 2017 </a:t>
            </a:r>
            <a:r>
              <a:rPr lang="cs-CZ" sz="1400" i="1" dirty="0" smtClean="0"/>
              <a:t>si ze </a:t>
            </a:r>
            <a:r>
              <a:rPr lang="cs-CZ" sz="1400" i="1" dirty="0"/>
              <a:t>všech RP </a:t>
            </a:r>
            <a:r>
              <a:rPr lang="cs-CZ" sz="1400" i="1" dirty="0" smtClean="0"/>
              <a:t>žádalo celkem </a:t>
            </a:r>
            <a:r>
              <a:rPr lang="cs-CZ" sz="1400" i="1" dirty="0"/>
              <a:t>271 škol. </a:t>
            </a:r>
            <a:r>
              <a:rPr lang="cs-CZ" sz="1400" i="1" dirty="0" smtClean="0"/>
              <a:t>Přitom </a:t>
            </a:r>
            <a:r>
              <a:rPr lang="cs-CZ" sz="1400" i="1" dirty="0"/>
              <a:t>podle šetření ČŠI má cizince/žáka s OMJ každá druhá ZŠ (tzn. že by si mělo žádat kolem 2000 škol</a:t>
            </a:r>
            <a:r>
              <a:rPr lang="cs-CZ" sz="1400" i="1" dirty="0" smtClean="0"/>
              <a:t>).</a:t>
            </a:r>
          </a:p>
          <a:p>
            <a:pPr marL="285750" indent="0">
              <a:buNone/>
            </a:pPr>
            <a:endParaRPr lang="cs-CZ" sz="1400" i="1" dirty="0" smtClean="0"/>
          </a:p>
          <a:p>
            <a:r>
              <a:rPr lang="cs-CZ" b="1" dirty="0" smtClean="0"/>
              <a:t>Jazyková příprava budoucích studentů SŠ</a:t>
            </a:r>
          </a:p>
          <a:p>
            <a:pPr lvl="1"/>
            <a:r>
              <a:rPr lang="cs-CZ" dirty="0" smtClean="0"/>
              <a:t> chybí zcela! (META + CIC – pilotní projekt – 30 studentů/rok)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Podpora při studiu SŠ (z §16 ŠZ) – </a:t>
            </a:r>
            <a:r>
              <a:rPr lang="cs-CZ" dirty="0" smtClean="0"/>
              <a:t>možnost např.  3h. ČDJ/týden </a:t>
            </a:r>
            <a:r>
              <a:rPr lang="cs-CZ" dirty="0" smtClean="0">
                <a:solidFill>
                  <a:srgbClr val="C00000"/>
                </a:solidFill>
              </a:rPr>
              <a:t>– celkem v celé ČR – </a:t>
            </a:r>
            <a:r>
              <a:rPr lang="cs-CZ" b="1" dirty="0" smtClean="0">
                <a:solidFill>
                  <a:srgbClr val="C00000"/>
                </a:solidFill>
              </a:rPr>
              <a:t>24 žáků SŠ toto čerpá!!! </a:t>
            </a:r>
            <a:r>
              <a:rPr lang="cs-CZ" dirty="0" smtClean="0">
                <a:solidFill>
                  <a:srgbClr val="C00000"/>
                </a:solidFill>
              </a:rPr>
              <a:t>(na ZŠ je to 187 žáků)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1772" y="548680"/>
            <a:ext cx="6264697" cy="648071"/>
          </a:xfrm>
        </p:spPr>
        <p:txBody>
          <a:bodyPr/>
          <a:lstStyle/>
          <a:p>
            <a:r>
              <a:rPr lang="cs-CZ" dirty="0" smtClean="0"/>
              <a:t>ŽOMJ na českých středních školách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788023" y="1047255"/>
            <a:ext cx="4032449" cy="725561"/>
          </a:xfrm>
        </p:spPr>
        <p:txBody>
          <a:bodyPr/>
          <a:lstStyle/>
          <a:p>
            <a:pPr marL="203200" indent="0">
              <a:buNone/>
            </a:pPr>
            <a:r>
              <a:rPr lang="cs-CZ" dirty="0" smtClean="0"/>
              <a:t>= počty cizinců</a:t>
            </a:r>
          </a:p>
          <a:p>
            <a:pPr marL="203200" indent="0">
              <a:buNone/>
            </a:pPr>
            <a:endParaRPr lang="cs-CZ" dirty="0" smtClean="0"/>
          </a:p>
        </p:txBody>
      </p:sp>
      <p:pic>
        <p:nvPicPr>
          <p:cNvPr id="1026" name="Picture 2" descr="Z:\SEKCE SLUŽEB PRO PEDAGOGY\04 portál\01 - OBSAHY IŠ\Texty v booku\Úvod - zelená\Počty cizinců\2016-2017\Obrázky - grafy\Zahraniční studenti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5076056" cy="4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1521" y="6279703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 </a:t>
            </a:r>
            <a:r>
              <a:rPr lang="cs-CZ" sz="1200" b="1" i="1" dirty="0"/>
              <a:t>Zdroj:</a:t>
            </a:r>
            <a:r>
              <a:rPr lang="cs-CZ" sz="1200" dirty="0"/>
              <a:t> </a:t>
            </a:r>
            <a:r>
              <a:rPr lang="cs-CZ" sz="1200" dirty="0" smtClean="0"/>
              <a:t>MŠMT (STATISTICKÁ </a:t>
            </a:r>
            <a:r>
              <a:rPr lang="cs-CZ" sz="1200" dirty="0"/>
              <a:t>ROČENKA ŠKOLSTVÍ – VÝKONOVÉ UKAZATELE </a:t>
            </a:r>
            <a:r>
              <a:rPr lang="cs-CZ" sz="1200" dirty="0" smtClean="0"/>
              <a:t>2016/17) viz</a:t>
            </a:r>
            <a:r>
              <a:rPr lang="cs-CZ" sz="1200" dirty="0"/>
              <a:t> </a:t>
            </a:r>
            <a:r>
              <a:rPr lang="cs-CZ" sz="1200" u="sng" dirty="0">
                <a:hlinkClick r:id="rId4"/>
              </a:rPr>
              <a:t>http://www.msmt.cz/</a:t>
            </a:r>
            <a:r>
              <a:rPr lang="cs-CZ" sz="1200" u="sng" dirty="0" err="1">
                <a:hlinkClick r:id="rId4"/>
              </a:rPr>
              <a:t>vzdelavani</a:t>
            </a:r>
            <a:r>
              <a:rPr lang="cs-CZ" sz="1200" u="sng" dirty="0">
                <a:hlinkClick r:id="rId4"/>
              </a:rPr>
              <a:t>/</a:t>
            </a:r>
            <a:r>
              <a:rPr lang="cs-CZ" sz="1200" u="sng" dirty="0" err="1">
                <a:hlinkClick r:id="rId4"/>
              </a:rPr>
              <a:t>skolstvi</a:t>
            </a:r>
            <a:r>
              <a:rPr lang="cs-CZ" sz="1200" u="sng" dirty="0">
                <a:hlinkClick r:id="rId4"/>
              </a:rPr>
              <a:t>-v-</a:t>
            </a:r>
            <a:r>
              <a:rPr lang="cs-CZ" sz="1200" u="sng" dirty="0" err="1">
                <a:hlinkClick r:id="rId4"/>
              </a:rPr>
              <a:t>cr</a:t>
            </a:r>
            <a:r>
              <a:rPr lang="cs-CZ" sz="1200" u="sng" dirty="0">
                <a:hlinkClick r:id="rId4"/>
              </a:rPr>
              <a:t>/statistika-</a:t>
            </a:r>
            <a:r>
              <a:rPr lang="cs-CZ" sz="1200" u="sng" dirty="0" err="1">
                <a:hlinkClick r:id="rId4"/>
              </a:rPr>
              <a:t>skolstvi</a:t>
            </a:r>
            <a:r>
              <a:rPr lang="cs-CZ" sz="1200" u="sng" dirty="0">
                <a:hlinkClick r:id="rId4"/>
              </a:rPr>
              <a:t>/statisticka-rocenka-skolstvi-vykonove-ukazatele-2016-17</a:t>
            </a:r>
            <a:r>
              <a:rPr lang="cs-CZ" sz="1200" dirty="0"/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55976" y="1772816"/>
            <a:ext cx="4572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lvl="0">
              <a:spcBef>
                <a:spcPts val="400"/>
              </a:spcBef>
              <a:buClr>
                <a:srgbClr val="A7BB1F"/>
              </a:buClr>
              <a:buSzPct val="80000"/>
            </a:pPr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39700" algn="ctr">
              <a:spcBef>
                <a:spcPts val="400"/>
              </a:spcBef>
              <a:buClr>
                <a:srgbClr val="A7BB1F"/>
              </a:buClr>
              <a:buSzPct val="80000"/>
              <a:buFont typeface="Verdana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 Kolik žáků s OMJ je na školách reálně </a:t>
            </a:r>
            <a:r>
              <a:rPr lang="cs-CZ" sz="2000" dirty="0" smtClean="0">
                <a:latin typeface="Verdana"/>
                <a:ea typeface="Verdana"/>
                <a:cs typeface="Verdana"/>
                <a:sym typeface="Verdana"/>
              </a:rPr>
              <a:t>???</a:t>
            </a:r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97761" y="3284984"/>
            <a:ext cx="3888432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39700">
              <a:spcBef>
                <a:spcPts val="400"/>
              </a:spcBef>
              <a:buClr>
                <a:srgbClr val="A7BB1F"/>
              </a:buClr>
              <a:buSzPct val="80000"/>
              <a:buFont typeface="Verdana"/>
              <a:buChar char="•"/>
            </a:pPr>
            <a:endParaRPr lang="cs-CZ" sz="18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39700" algn="ctr">
              <a:spcBef>
                <a:spcPts val="400"/>
              </a:spcBef>
              <a:buClr>
                <a:srgbClr val="A7BB1F"/>
              </a:buClr>
              <a:buSzPct val="80000"/>
              <a:buFont typeface="Verdana"/>
              <a:buChar char="•"/>
            </a:pP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 Z celkového počtu žáků s OMJ může být až </a:t>
            </a:r>
            <a:r>
              <a:rPr lang="cs-CZ" sz="1800" b="1" dirty="0">
                <a:latin typeface="Verdana"/>
                <a:ea typeface="Verdana"/>
                <a:cs typeface="Verdana"/>
                <a:sym typeface="Verdana"/>
              </a:rPr>
              <a:t>22 %</a:t>
            </a: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 takových žáků, kteří </a:t>
            </a:r>
            <a:r>
              <a:rPr lang="cs-CZ" sz="1800" b="1" dirty="0">
                <a:latin typeface="Verdana"/>
                <a:ea typeface="Verdana"/>
                <a:cs typeface="Verdana"/>
                <a:sym typeface="Verdana"/>
              </a:rPr>
              <a:t>nemají statut cizince</a:t>
            </a: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, přesto ale </a:t>
            </a:r>
            <a:r>
              <a:rPr lang="cs-CZ" sz="1800" b="1" dirty="0">
                <a:latin typeface="Verdana"/>
                <a:ea typeface="Verdana"/>
                <a:cs typeface="Verdana"/>
                <a:sym typeface="Verdana"/>
              </a:rPr>
              <a:t>nemají dostatečnou znalost vyučovacího jazyka</a:t>
            </a: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cs-CZ" sz="1200" dirty="0">
                <a:latin typeface="Verdana"/>
                <a:ea typeface="Verdana"/>
                <a:cs typeface="Verdana"/>
                <a:sym typeface="Verdana"/>
              </a:rPr>
              <a:t>(šetření ČŠI z r. 2015) </a:t>
            </a: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64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5" y="2204862"/>
            <a:ext cx="7931224" cy="4536506"/>
          </a:xfrm>
        </p:spPr>
        <p:txBody>
          <a:bodyPr/>
          <a:lstStyle/>
          <a:p>
            <a:pPr marL="660400" indent="-457200">
              <a:spcBef>
                <a:spcPts val="1200"/>
              </a:spcBef>
              <a:buAutoNum type="arabicParenR"/>
            </a:pPr>
            <a:r>
              <a:rPr lang="cs-CZ" dirty="0" smtClean="0"/>
              <a:t>Upravit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20, odst. 4 školského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zákona tak, aby nárok na prominutí písemné přijímací zkoušky z ČJ měli všichni žáci, kteří se v ČR vzdělávali 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kratší dobu než 5 let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(ideálně všichni, jejichž jazykové kompetence jsou nižší než C1)</a:t>
            </a:r>
          </a:p>
          <a:p>
            <a:pPr marL="660400" indent="-457200">
              <a:spcBef>
                <a:spcPts val="1200"/>
              </a:spcBef>
              <a:buAutoNum type="arabicParenR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Důsledně uplatňovat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20, odst.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5,6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školského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zákona - 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jazyková příprava na ZŠ</a:t>
            </a:r>
            <a:endParaRPr lang="cs-CZ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60400" indent="-457200">
              <a:spcBef>
                <a:spcPts val="1200"/>
              </a:spcBef>
              <a:buAutoNum type="arabicParenR"/>
            </a:pP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Důsledně uplatňovat podporu z §16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školského zákona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ČDJ navíc při studiu SŠ</a:t>
            </a:r>
          </a:p>
          <a:p>
            <a:pPr marL="660400" indent="-457200">
              <a:spcBef>
                <a:spcPts val="1200"/>
              </a:spcBef>
              <a:buAutoNum type="arabicParenR"/>
            </a:pP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Vytvořit 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jazykové přípravy před vstupem na SŠ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těm uchazečům, kteří z důvodu nedostatečné znalosti vyučovacího jazyka neuspějí u JPZ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60400" indent="-457200">
              <a:buAutoNum type="arabicParenR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253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72422" y="1484784"/>
            <a:ext cx="8664899" cy="36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cs-CZ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DĚKUJI </a:t>
            </a:r>
            <a:r>
              <a:rPr lang="cs-CZ" sz="2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ZA POZORNOST!</a:t>
            </a:r>
            <a:r>
              <a:rPr lang="cs-CZ" sz="2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cs-CZ" sz="2400" b="1" i="0" u="none" strike="noStrike" cap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Kristýna Titěrová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cs-CZ" sz="20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titerova@meta-ops.cz</a:t>
            </a:r>
            <a:endParaRPr lang="cs-CZ" sz="20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algn="ctr">
              <a:buClr>
                <a:schemeClr val="dk1"/>
              </a:buClr>
              <a:buSzPct val="25000"/>
            </a:pPr>
            <a:endParaRPr lang="cs-CZ" sz="20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cs-CZ" sz="16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META, </a:t>
            </a:r>
            <a:r>
              <a:rPr lang="cs-CZ" sz="1600" b="1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o.p.s</a:t>
            </a:r>
            <a:r>
              <a:rPr lang="cs-CZ" sz="16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– Společnost pro příležitosti mladých migrantů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Verdana"/>
              <a:buNone/>
            </a:pPr>
            <a:r>
              <a:rPr lang="cs-CZ" sz="1600" b="1" i="0" u="sng" strike="noStrike" cap="none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www.meta-ops.cz</a:t>
            </a:r>
            <a:r>
              <a:rPr lang="cs-CZ" sz="16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lang="cs-CZ" sz="1600" b="1" i="0" u="sng" strike="noStrike" cap="none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www.inkluzivniskola.cz</a:t>
            </a:r>
            <a:r>
              <a:rPr lang="cs-CZ" sz="16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cs-CZ" sz="1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6693" y="1206317"/>
            <a:ext cx="3255787" cy="1501983"/>
          </a:xfrm>
        </p:spPr>
        <p:txBody>
          <a:bodyPr/>
          <a:lstStyle/>
          <a:p>
            <a:r>
              <a:rPr lang="cs-CZ" sz="2000" b="0" dirty="0" smtClean="0">
                <a:solidFill>
                  <a:schemeClr val="dk1"/>
                </a:solidFill>
              </a:rPr>
              <a:t>Frank, </a:t>
            </a:r>
            <a:r>
              <a:rPr lang="cs-CZ" sz="2000" b="0" dirty="0">
                <a:solidFill>
                  <a:schemeClr val="dk1"/>
                </a:solidFill>
              </a:rPr>
              <a:t>15 let</a:t>
            </a:r>
            <a:r>
              <a:rPr lang="cs-CZ" sz="2000" b="0" dirty="0" smtClean="0">
                <a:solidFill>
                  <a:schemeClr val="dk1"/>
                </a:solidFill>
              </a:rPr>
              <a:t>, Kamerun,  </a:t>
            </a:r>
            <a:r>
              <a:rPr lang="cs-CZ" sz="2000" b="0" dirty="0">
                <a:solidFill>
                  <a:schemeClr val="dk1"/>
                </a:solidFill>
              </a:rPr>
              <a:t>ukončená ZŠ v zemi </a:t>
            </a:r>
            <a:r>
              <a:rPr lang="cs-CZ" sz="2000" b="0" dirty="0" smtClean="0">
                <a:solidFill>
                  <a:schemeClr val="dk1"/>
                </a:solidFill>
              </a:rPr>
              <a:t>původu</a:t>
            </a:r>
            <a:endParaRPr lang="cs-CZ" sz="2000" b="0" dirty="0">
              <a:solidFill>
                <a:schemeClr val="dk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-324543" y="5182914"/>
            <a:ext cx="3744416" cy="943245"/>
          </a:xfrm>
        </p:spPr>
        <p:txBody>
          <a:bodyPr/>
          <a:lstStyle/>
          <a:p>
            <a:pPr marL="203200" indent="0">
              <a:buNone/>
            </a:pPr>
            <a:r>
              <a:rPr lang="cs-CZ" dirty="0" smtClean="0"/>
              <a:t>Mustafa, 17 let, Afganistán, absolvoval část SŠ v zemi původu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5364088" cy="36261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69" y="3113500"/>
            <a:ext cx="3932876" cy="265862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1232" y="578081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Svitlana</a:t>
            </a:r>
            <a:r>
              <a:rPr lang="cs-CZ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 16 let, Ukrajina, ukončená ZŠ v zemi původu, 1 rok v české ZŠ</a:t>
            </a:r>
          </a:p>
        </p:txBody>
      </p:sp>
    </p:spTree>
    <p:extLst>
      <p:ext uri="{BB962C8B-B14F-4D97-AF65-F5344CB8AC3E}">
        <p14:creationId xmlns:p14="http://schemas.microsoft.com/office/powerpoint/2010/main" val="12485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827583" y="4005064"/>
            <a:ext cx="7931224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endParaRPr lang="cs-CZ" sz="2400" b="1" i="0" u="none" strike="noStrike" cap="none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95536" y="4653134"/>
            <a:ext cx="7920880" cy="1656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lvl="0">
              <a:spcBef>
                <a:spcPts val="400"/>
              </a:spcBef>
              <a:buClr>
                <a:srgbClr val="A7BB1F"/>
              </a:buClr>
              <a:buSzPct val="80000"/>
            </a:pPr>
            <a:endParaRPr lang="cs-CZ" sz="20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03200" lvl="0">
              <a:spcBef>
                <a:spcPts val="400"/>
              </a:spcBef>
              <a:buClr>
                <a:srgbClr val="A7BB1F"/>
              </a:buClr>
              <a:buSzPct val="80000"/>
            </a:pPr>
            <a:r>
              <a:rPr lang="cs-CZ" sz="2000" dirty="0" smtClean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cs-CZ" sz="2000" dirty="0" smtClean="0">
                <a:latin typeface="Verdana"/>
                <a:ea typeface="Verdana"/>
                <a:cs typeface="Verdana"/>
                <a:sym typeface="Verdana"/>
              </a:rPr>
              <a:t>Didaktický test </a:t>
            </a: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z matematiky + rozhovor </a:t>
            </a:r>
            <a:r>
              <a:rPr lang="cs-CZ" sz="20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cs-CZ" sz="2000" b="1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redukované hodnocení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224406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algn="just"/>
            <a:r>
              <a:rPr lang="cs-CZ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"Osobám, </a:t>
            </a:r>
            <a:r>
              <a:rPr lang="cs-C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získaly předchozí vzdělání ve škole mimo území České republiky</a:t>
            </a:r>
            <a:r>
              <a:rPr lang="cs-CZ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 při přijímacím řízení ke vzdělávání ve středních a vyšších odborných školách </a:t>
            </a:r>
            <a:r>
              <a:rPr lang="cs-C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promíjí na žádost</a:t>
            </a:r>
            <a:r>
              <a:rPr lang="cs-CZ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přijímací zkouška z českého jazyka, pokud je součástí přijímací zkoušky. Znalost českého jazyka, která je nezbytná pro vzdělávání v daném oboru vzdělání, škola u těchto osob ověří </a:t>
            </a:r>
            <a:r>
              <a:rPr lang="cs-CZ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rozhovorem</a:t>
            </a:r>
            <a:r>
              <a:rPr lang="cs-CZ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." </a:t>
            </a:r>
          </a:p>
          <a:p>
            <a:pPr marL="203200" algn="r"/>
            <a:r>
              <a:rPr lang="cs-CZ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(§ 20, odst. 4 školského zákona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03200" algn="just"/>
            <a:endParaRPr lang="cs-CZ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87824" y="64696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A) Frank, Mustafa – absolvovali ZŠ v zemi původu</a:t>
            </a:r>
            <a:endParaRPr lang="cs-CZ" sz="2400" b="1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9099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8" y="1212104"/>
            <a:ext cx="5832648" cy="56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2636912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Didaktický test z matematiky z 15.4. 2016 </a:t>
            </a:r>
          </a:p>
          <a:p>
            <a:pPr algn="ctr"/>
            <a:endParaRPr lang="cs-CZ" sz="1200" dirty="0" smtClean="0"/>
          </a:p>
          <a:p>
            <a:pPr algn="ctr"/>
            <a:endParaRPr lang="cs-CZ" sz="1200" dirty="0"/>
          </a:p>
          <a:p>
            <a:pPr algn="ctr"/>
            <a:r>
              <a:rPr lang="cs-CZ" sz="1200" dirty="0" smtClean="0"/>
              <a:t>(z ověřování přijímacího řízení 2016</a:t>
            </a:r>
            <a:r>
              <a:rPr lang="cs-CZ" sz="1200" dirty="0"/>
              <a:t>) </a:t>
            </a:r>
            <a:r>
              <a:rPr lang="cs-CZ" sz="1200" dirty="0" smtClean="0"/>
              <a:t>viz  </a:t>
            </a:r>
            <a:r>
              <a:rPr lang="cs-CZ" sz="1200" dirty="0" smtClean="0">
                <a:hlinkClick r:id="rId4"/>
              </a:rPr>
              <a:t>http://www.cermat.cz/testy-radny-termin-2016-1404035337.html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2987824" y="646962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Mají vyhráno?</a:t>
            </a:r>
            <a:endParaRPr lang="cs-CZ" sz="2400" b="1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04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5526" y="1916832"/>
            <a:ext cx="8658962" cy="7200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 smtClean="0"/>
              <a:t> </a:t>
            </a:r>
            <a:r>
              <a:rPr lang="cs-CZ" b="1" dirty="0" smtClean="0"/>
              <a:t>V praxi jsou nejednotné a nesrovnatelné</a:t>
            </a:r>
            <a:r>
              <a:rPr lang="cs-CZ" dirty="0" smtClean="0"/>
              <a:t>: </a:t>
            </a:r>
          </a:p>
          <a:p>
            <a:pPr lvl="1" algn="just">
              <a:lnSpc>
                <a:spcPct val="150000"/>
              </a:lnSpc>
            </a:pPr>
            <a:endParaRPr lang="cs-CZ" sz="19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39552" y="1412776"/>
            <a:ext cx="6516340" cy="576064"/>
          </a:xfrm>
        </p:spPr>
        <p:txBody>
          <a:bodyPr/>
          <a:lstStyle/>
          <a:p>
            <a:pPr algn="ctr"/>
            <a:r>
              <a:rPr lang="cs-CZ" sz="2400" dirty="0" smtClean="0"/>
              <a:t>Rozhovory k ověření znalosti jazyka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2492896"/>
            <a:ext cx="864096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57150" algn="just">
              <a:lnSpc>
                <a:spcPct val="150000"/>
              </a:lnSpc>
              <a:spcBef>
                <a:spcPts val="360"/>
              </a:spcBef>
              <a:buClr>
                <a:srgbClr val="A7BB1F"/>
              </a:buClr>
              <a:buSzPct val="100000"/>
              <a:buFont typeface="Arial"/>
              <a:buChar char="–"/>
            </a:pPr>
            <a:r>
              <a:rPr lang="cs-CZ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900" dirty="0" smtClean="0">
                <a:latin typeface="Verdana"/>
                <a:ea typeface="Verdana"/>
                <a:cs typeface="Verdana"/>
                <a:sym typeface="Verdana"/>
              </a:rPr>
              <a:t>čtení textů </a:t>
            </a: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různé úrovně 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(např. o </a:t>
            </a:r>
            <a:r>
              <a:rPr lang="cs-CZ" sz="1600" dirty="0">
                <a:latin typeface="Verdana"/>
                <a:ea typeface="Verdana"/>
                <a:cs typeface="Verdana"/>
                <a:sym typeface="Verdana"/>
              </a:rPr>
              <a:t>oborech 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studia)</a:t>
            </a:r>
            <a:endParaRPr lang="cs-CZ" sz="1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504" y="3258125"/>
            <a:ext cx="8640960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57150" algn="just">
              <a:lnSpc>
                <a:spcPct val="150000"/>
              </a:lnSpc>
              <a:spcBef>
                <a:spcPts val="360"/>
              </a:spcBef>
              <a:buClr>
                <a:srgbClr val="A7BB1F"/>
              </a:buClr>
              <a:buSzPct val="100000"/>
              <a:buFont typeface="Arial"/>
              <a:buChar char="–"/>
            </a:pPr>
            <a:r>
              <a:rPr lang="cs-CZ" sz="1900" dirty="0" smtClean="0">
                <a:latin typeface="Verdana"/>
                <a:ea typeface="Verdana"/>
                <a:cs typeface="Verdana"/>
                <a:sym typeface="Verdana"/>
              </a:rPr>
              <a:t> testování </a:t>
            </a: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odborného jazyka </a:t>
            </a:r>
            <a:endParaRPr lang="cs-CZ" sz="19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685800" lvl="1" algn="just">
              <a:lnSpc>
                <a:spcPct val="150000"/>
              </a:lnSpc>
              <a:spcBef>
                <a:spcPts val="360"/>
              </a:spcBef>
              <a:buClr>
                <a:srgbClr val="A7BB1F"/>
              </a:buClr>
              <a:buSzPct val="100000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(např. rozdíl úsečka-přímka)</a:t>
            </a:r>
            <a:endParaRPr lang="cs-CZ" sz="1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7504" y="4437112"/>
            <a:ext cx="525658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57150" algn="just">
              <a:lnSpc>
                <a:spcPct val="150000"/>
              </a:lnSpc>
              <a:spcBef>
                <a:spcPts val="360"/>
              </a:spcBef>
              <a:buClr>
                <a:srgbClr val="A7BB1F"/>
              </a:buClr>
              <a:buSzPct val="100000"/>
              <a:buFont typeface="Arial"/>
              <a:buChar char="–"/>
            </a:pPr>
            <a:r>
              <a:rPr lang="cs-CZ" sz="1900" dirty="0">
                <a:latin typeface="Verdana"/>
                <a:ea typeface="Verdana"/>
                <a:cs typeface="Verdana"/>
                <a:sym typeface="Verdana"/>
              </a:rPr>
              <a:t> někde jen „motivační“ pohovor </a:t>
            </a:r>
            <a:r>
              <a:rPr lang="cs-CZ" sz="19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5123" name="Picture 3" descr="Z:\SEKCE SLUŽEB PRO PEDAGOGY\03 ČDJ\ČEŠTINA2 - e-learning\OBRAZKY\ORIGINALY OD VOJTY\SITUACE\odkud_jsi\odkud_j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46" y="3227877"/>
            <a:ext cx="2975049" cy="20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6668" y="548680"/>
            <a:ext cx="5189748" cy="1270287"/>
          </a:xfrm>
        </p:spPr>
        <p:txBody>
          <a:bodyPr/>
          <a:lstStyle/>
          <a:p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dirty="0" err="1" smtClean="0"/>
              <a:t>Svitlana</a:t>
            </a:r>
            <a:r>
              <a:rPr lang="cs-CZ" dirty="0" smtClean="0"/>
              <a:t> – „absolvovala“ část české ZŠ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818967"/>
            <a:ext cx="8147247" cy="936104"/>
          </a:xfrm>
        </p:spPr>
        <p:txBody>
          <a:bodyPr/>
          <a:lstStyle/>
          <a:p>
            <a:pPr algn="just"/>
            <a:r>
              <a:rPr lang="cs-CZ" dirty="0" smtClean="0"/>
              <a:t>ŽOMJ, kteří získali základní vzdělání na české ZŠ (i jen 1 měsíc!), </a:t>
            </a:r>
            <a:r>
              <a:rPr lang="cs-CZ" b="1" dirty="0" smtClean="0"/>
              <a:t>nemají</a:t>
            </a:r>
            <a:r>
              <a:rPr lang="cs-CZ" dirty="0" smtClean="0"/>
              <a:t> </a:t>
            </a:r>
            <a:r>
              <a:rPr lang="cs-CZ" b="1" dirty="0" smtClean="0"/>
              <a:t>automaticky žádné </a:t>
            </a:r>
            <a:r>
              <a:rPr lang="cs-CZ" dirty="0" smtClean="0"/>
              <a:t>úpravy podmínek přijímacích zkoušek</a:t>
            </a:r>
          </a:p>
          <a:p>
            <a:pPr marL="20320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3072749"/>
            <a:ext cx="741682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39700" algn="just">
              <a:spcBef>
                <a:spcPts val="400"/>
              </a:spcBef>
              <a:buClr>
                <a:srgbClr val="A7BB1F"/>
              </a:buClr>
              <a:buSzPct val="80000"/>
              <a:buFont typeface="Verdana"/>
              <a:buChar char="•"/>
            </a:pP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Řešení? Vyšetření a </a:t>
            </a:r>
            <a:r>
              <a:rPr lang="cs-CZ" sz="2000" b="1" dirty="0">
                <a:latin typeface="Verdana"/>
                <a:ea typeface="Verdana"/>
                <a:cs typeface="Verdana"/>
                <a:sym typeface="Verdana"/>
              </a:rPr>
              <a:t>doporučení</a:t>
            </a:r>
            <a:r>
              <a:rPr lang="cs-CZ" sz="2000" dirty="0">
                <a:latin typeface="Verdana"/>
                <a:ea typeface="Verdana"/>
                <a:cs typeface="Verdana"/>
                <a:sym typeface="Verdana"/>
              </a:rPr>
              <a:t> ŠPZ </a:t>
            </a:r>
            <a:r>
              <a:rPr lang="cs-CZ" sz="20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cs-CZ" sz="2000" dirty="0" smtClean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nárok na </a:t>
            </a:r>
            <a:r>
              <a:rPr lang="cs-CZ" sz="2000" b="1" dirty="0" smtClean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delší </a:t>
            </a:r>
            <a:r>
              <a:rPr lang="cs-CZ" sz="2000" b="1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čas, slovník </a:t>
            </a:r>
          </a:p>
          <a:p>
            <a:pPr marL="342900" lvl="0" indent="-139700" algn="just">
              <a:spcBef>
                <a:spcPts val="400"/>
              </a:spcBef>
              <a:buClr>
                <a:srgbClr val="A7BB1F"/>
              </a:buClr>
              <a:buSzPct val="80000"/>
              <a:buFont typeface="Verdana"/>
              <a:buChar char="•"/>
            </a:pPr>
            <a:endParaRPr lang="cs-CZ"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544" y="4586739"/>
            <a:ext cx="6624736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lvl="3" algn="just">
              <a:spcBef>
                <a:spcPts val="400"/>
              </a:spcBef>
              <a:buClr>
                <a:srgbClr val="A7BB1F"/>
              </a:buClr>
              <a:buSzPct val="80000"/>
            </a:pPr>
            <a:r>
              <a:rPr lang="cs-CZ" sz="1600" i="1" dirty="0">
                <a:latin typeface="Verdana"/>
                <a:ea typeface="Verdana"/>
                <a:cs typeface="Verdana"/>
                <a:sym typeface="Verdana"/>
              </a:rPr>
              <a:t>„Vím, že jediná cesta , jak žákovi s OMJ  u přijímacího řízení pomoci, je přes ŠPZ, </a:t>
            </a:r>
            <a:r>
              <a:rPr lang="cs-CZ" sz="1600" b="1" i="1" dirty="0">
                <a:latin typeface="Verdana"/>
                <a:ea typeface="Verdana"/>
                <a:cs typeface="Verdana"/>
                <a:sym typeface="Verdana"/>
              </a:rPr>
              <a:t>zde jsme častokrát ale nepochodili</a:t>
            </a:r>
            <a:r>
              <a:rPr lang="cs-CZ" sz="1600" i="1" dirty="0">
                <a:latin typeface="Verdana"/>
                <a:ea typeface="Verdana"/>
                <a:cs typeface="Verdana"/>
                <a:sym typeface="Verdana"/>
              </a:rPr>
              <a:t> (z důvodu zaneprázdněnosti a nedostatečné testovací baterie pro žáky s OMJ) ....dělali jsme tedy pro naše žáky </a:t>
            </a:r>
            <a:r>
              <a:rPr lang="cs-CZ" sz="1600" b="1" i="1" dirty="0">
                <a:latin typeface="Verdana"/>
                <a:ea typeface="Verdana"/>
                <a:cs typeface="Verdana"/>
                <a:sym typeface="Verdana"/>
              </a:rPr>
              <a:t>PLPP</a:t>
            </a:r>
            <a:r>
              <a:rPr lang="cs-CZ" sz="1600" i="1" dirty="0">
                <a:latin typeface="Verdana"/>
                <a:ea typeface="Verdana"/>
                <a:cs typeface="Verdana"/>
                <a:sym typeface="Verdana"/>
              </a:rPr>
              <a:t>, který jim byl ale </a:t>
            </a:r>
            <a:r>
              <a:rPr lang="cs-CZ" sz="1600" b="1" i="1" dirty="0">
                <a:latin typeface="Verdana"/>
                <a:ea typeface="Verdana"/>
                <a:cs typeface="Verdana"/>
                <a:sym typeface="Verdana"/>
              </a:rPr>
              <a:t>u přijímacího řízení k ničemu </a:t>
            </a:r>
            <a:r>
              <a:rPr lang="cs-CZ" sz="1600" i="1" dirty="0">
                <a:latin typeface="Verdana"/>
                <a:ea typeface="Verdana"/>
                <a:cs typeface="Verdana"/>
                <a:sym typeface="Verdana"/>
              </a:rPr>
              <a:t>(vyzískali jsme pouze větší časovou dotaci a naše žákyně tedy neměla v maturitním oboru šanci).“</a:t>
            </a:r>
          </a:p>
          <a:p>
            <a:pPr marL="203200" lvl="3" algn="r">
              <a:spcBef>
                <a:spcPts val="400"/>
              </a:spcBef>
              <a:buClr>
                <a:srgbClr val="A7BB1F"/>
              </a:buClr>
              <a:buSzPct val="80000"/>
            </a:pPr>
            <a:r>
              <a:rPr lang="cs-CZ" i="1" dirty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cs-CZ" i="1" dirty="0" smtClean="0">
                <a:latin typeface="Verdana"/>
                <a:ea typeface="Verdana"/>
                <a:cs typeface="Verdana"/>
                <a:sym typeface="Verdana"/>
              </a:rPr>
              <a:t>     - z dotazníkového šetření společnosti META, o.p.s. -</a:t>
            </a:r>
            <a:endParaRPr lang="cs-CZ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4077153"/>
            <a:ext cx="6552728" cy="514534"/>
          </a:xfrm>
        </p:spPr>
        <p:txBody>
          <a:bodyPr/>
          <a:lstStyle/>
          <a:p>
            <a:r>
              <a:rPr lang="cs-CZ" dirty="0" smtClean="0"/>
              <a:t>Dotazníky: ze </a:t>
            </a:r>
            <a:r>
              <a:rPr lang="cs-CZ" b="1" dirty="0" smtClean="0"/>
              <a:t>123</a:t>
            </a:r>
            <a:r>
              <a:rPr lang="cs-CZ" dirty="0" smtClean="0"/>
              <a:t> škol jen </a:t>
            </a:r>
            <a:r>
              <a:rPr lang="cs-CZ" b="1" dirty="0" smtClean="0"/>
              <a:t>4</a:t>
            </a:r>
            <a:r>
              <a:rPr lang="cs-CZ" dirty="0" smtClean="0"/>
              <a:t> případy úpravy</a:t>
            </a:r>
          </a:p>
        </p:txBody>
      </p:sp>
    </p:spTree>
    <p:extLst>
      <p:ext uri="{BB962C8B-B14F-4D97-AF65-F5344CB8AC3E}">
        <p14:creationId xmlns:p14="http://schemas.microsoft.com/office/powerpoint/2010/main" val="29834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7931224" cy="648071"/>
          </a:xfrm>
        </p:spPr>
        <p:txBody>
          <a:bodyPr/>
          <a:lstStyle/>
          <a:p>
            <a:r>
              <a:rPr lang="cs-CZ" dirty="0" smtClean="0"/>
              <a:t>Běžný dotaz, který řešíme: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7931224" cy="3345233"/>
          </a:xfrm>
        </p:spPr>
        <p:txBody>
          <a:bodyPr/>
          <a:lstStyle/>
          <a:p>
            <a:r>
              <a:rPr lang="cs-CZ" sz="1200" dirty="0"/>
              <a:t>obracím se na Vás kvůli rodině syrských azylantů, kterým jako dobrovolnice pomáhám. </a:t>
            </a:r>
            <a:r>
              <a:rPr lang="cs-CZ" sz="1200" b="1" dirty="0"/>
              <a:t>Žijí v Brně a mají 4 dcery</a:t>
            </a:r>
            <a:r>
              <a:rPr lang="cs-CZ" sz="1200" dirty="0"/>
              <a:t>. V ČR jsou </a:t>
            </a:r>
            <a:r>
              <a:rPr lang="cs-CZ" sz="1200" b="1" dirty="0"/>
              <a:t>asi rok a půl. </a:t>
            </a:r>
            <a:r>
              <a:rPr lang="cs-CZ" sz="1200" dirty="0"/>
              <a:t>Rodiče jsou </a:t>
            </a:r>
            <a:r>
              <a:rPr lang="cs-CZ" sz="1200" b="1" dirty="0"/>
              <a:t>vysokoškolsky vzdělaní a všechny dívky jsou velmi chytré a ambiciózní.</a:t>
            </a:r>
            <a:br>
              <a:rPr lang="cs-CZ" sz="1200" b="1" dirty="0"/>
            </a:br>
            <a:r>
              <a:rPr lang="cs-CZ" sz="1200" dirty="0" smtClean="0"/>
              <a:t>Druhá </a:t>
            </a:r>
            <a:r>
              <a:rPr lang="cs-CZ" sz="1200" dirty="0"/>
              <a:t>nejstarší </a:t>
            </a:r>
            <a:r>
              <a:rPr lang="cs-CZ" sz="1200" b="1" dirty="0"/>
              <a:t>dcera </a:t>
            </a:r>
            <a:r>
              <a:rPr lang="cs-CZ" sz="1200" b="1" dirty="0" err="1"/>
              <a:t>Joudi</a:t>
            </a:r>
            <a:r>
              <a:rPr lang="cs-CZ" sz="1200" b="1" dirty="0"/>
              <a:t> je nyní v 9. ročníku základní školy. Ráda by pokračovala na gymnáziu (konkrétně se přihlásila na Gymnázium</a:t>
            </a:r>
            <a:r>
              <a:rPr lang="cs-CZ" sz="1200" dirty="0"/>
              <a:t> </a:t>
            </a:r>
            <a:r>
              <a:rPr lang="cs-CZ" sz="1200" b="1" dirty="0"/>
              <a:t>Křenová a jako druhou volbu má obor zdravotnické lyceum na Střední zdravotnické škole Jaselská) </a:t>
            </a:r>
            <a:r>
              <a:rPr lang="cs-CZ" sz="1200" dirty="0"/>
              <a:t>a v budoucnu chce studovat medicínu. Za krátkou dobu, kterou strávila v ČR, se naučila obdivuhodně dobře česky a ve škole ji učitelé velice chválí za přístup i školní výsledky. </a:t>
            </a:r>
            <a:r>
              <a:rPr lang="cs-CZ" sz="1200" b="1" dirty="0"/>
              <a:t>Má individuální plán a v pololetí měla skoro samé jedničky </a:t>
            </a:r>
            <a:r>
              <a:rPr lang="cs-CZ" sz="1200" dirty="0"/>
              <a:t>(dvojka byla jen z češtiny, matematiky a fyziky). Samozřejmě však ještě má rezervy ve slovní zásobě.</a:t>
            </a:r>
            <a:br>
              <a:rPr lang="cs-CZ" sz="1200" dirty="0"/>
            </a:br>
            <a:r>
              <a:rPr lang="cs-CZ" sz="1200" dirty="0" smtClean="0"/>
              <a:t>Před </a:t>
            </a:r>
            <a:r>
              <a:rPr lang="cs-CZ" sz="1200" dirty="0"/>
              <a:t>několika týdny absolvovala vyšetření v Pedagogicko-psychologické poradně v Brně. Výsledek přikládám.</a:t>
            </a:r>
            <a:br>
              <a:rPr lang="cs-CZ" sz="1200" dirty="0"/>
            </a:br>
            <a:r>
              <a:rPr lang="cs-CZ" sz="1200" dirty="0" smtClean="0"/>
              <a:t>Na </a:t>
            </a:r>
            <a:r>
              <a:rPr lang="cs-CZ" sz="1200" dirty="0"/>
              <a:t>základě letáčku od Vás </a:t>
            </a:r>
            <a:r>
              <a:rPr lang="cs-CZ" sz="1200" b="1" dirty="0"/>
              <a:t>jsme doufali, že by jí mohly být odpuštěny přijímací zkoušky z češtiny a že na matematiku by měla jednak více času a jednak možnost používat slovníky, aby si našla neznámé výrazy ve slovních úlohách. </a:t>
            </a:r>
            <a:r>
              <a:rPr lang="cs-CZ" sz="1200" dirty="0"/>
              <a:t>Příslušnou žádost rovněž přikládám</a:t>
            </a:r>
            <a:r>
              <a:rPr lang="cs-CZ" sz="1200" dirty="0" smtClean="0"/>
              <a:t>.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Ředitelka SZŠ nás však vyvedla z omylu. Byla velice milá a empatická, ale řekla, že když </a:t>
            </a:r>
            <a:r>
              <a:rPr lang="cs-CZ" sz="1200" dirty="0" err="1"/>
              <a:t>Joudi</a:t>
            </a:r>
            <a:r>
              <a:rPr lang="cs-CZ" sz="1200" dirty="0"/>
              <a:t> chodí na českou ZŠ, </a:t>
            </a:r>
            <a:r>
              <a:rPr lang="cs-CZ" sz="1200" b="1" dirty="0"/>
              <a:t>není podstatné, že je tady teprve krátce, protože tak jako tak bude absolventkou a výjimka v zákoně se vztahuje výlučně na žáky, kteří v zahraničí absolvovali celé základní vzdělání.</a:t>
            </a:r>
            <a:r>
              <a:rPr lang="cs-CZ" sz="1200" dirty="0"/>
              <a:t> Paní ředitelka je ochotná udělat vše, co bude možné, a bude plně respektovat doporučení z poradny, ale podala mi to tak, že </a:t>
            </a:r>
            <a:r>
              <a:rPr lang="cs-CZ" sz="1200" b="1" dirty="0"/>
              <a:t>předpisy jí nedávají příliš velký prostor pro nějaké výjimky apod. </a:t>
            </a:r>
            <a:r>
              <a:rPr lang="cs-CZ" sz="1200" dirty="0"/>
              <a:t>Z gymnázia prý můžeme očekávat podobnou reakci.</a:t>
            </a:r>
            <a:br>
              <a:rPr lang="cs-CZ" sz="1200" dirty="0"/>
            </a:br>
            <a:r>
              <a:rPr lang="cs-CZ" sz="1200" dirty="0" smtClean="0"/>
              <a:t>Obracím </a:t>
            </a:r>
            <a:r>
              <a:rPr lang="cs-CZ" sz="1200" dirty="0"/>
              <a:t>se tedy na Vás se žádostí o radu, zda by se pro šikovnou slečnu </a:t>
            </a:r>
            <a:r>
              <a:rPr lang="cs-CZ" sz="1200" dirty="0" err="1"/>
              <a:t>Joudi</a:t>
            </a:r>
            <a:r>
              <a:rPr lang="cs-CZ" sz="1200" dirty="0"/>
              <a:t> dalo něco udělat. </a:t>
            </a:r>
            <a:r>
              <a:rPr lang="cs-CZ" sz="1200" b="1" dirty="0"/>
              <a:t>Některé děti bohužel mají velkou smůlu, když jsem přijdou ve špatném věku. </a:t>
            </a:r>
            <a:r>
              <a:rPr lang="cs-CZ" sz="1200" dirty="0"/>
              <a:t>Její mladší sestra Joanna je v 6. třídě a věřím, že se bez cizí pomoci dostane na kteroukoli školu, o niž bude mít zájem. Doufám, že se podaří najít nějakou schůdnou variantu, aby </a:t>
            </a:r>
            <a:r>
              <a:rPr lang="cs-CZ" sz="1200" dirty="0" err="1"/>
              <a:t>Joudi</a:t>
            </a:r>
            <a:r>
              <a:rPr lang="cs-CZ" sz="1200" dirty="0"/>
              <a:t> mohla studovat na škole, na kterou má.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083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361" y="1556792"/>
            <a:ext cx="8322095" cy="4968552"/>
          </a:xfrm>
        </p:spPr>
        <p:txBody>
          <a:bodyPr/>
          <a:lstStyle/>
          <a:p>
            <a:pPr marL="203200" lvl="0" indent="0" algn="just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dirty="0" smtClean="0">
                <a:sym typeface="Wingdings" panose="05000000000000000000" pitchFamily="2" charset="2"/>
              </a:rPr>
              <a:t>1) nedodání </a:t>
            </a:r>
            <a:r>
              <a:rPr lang="cs-CZ" b="1" dirty="0">
                <a:sym typeface="Wingdings" panose="05000000000000000000" pitchFamily="2" charset="2"/>
              </a:rPr>
              <a:t>nostrifikace</a:t>
            </a:r>
            <a:r>
              <a:rPr lang="cs-CZ" dirty="0">
                <a:sym typeface="Wingdings" panose="05000000000000000000" pitchFamily="2" charset="2"/>
              </a:rPr>
              <a:t> (úřednické průtahy)  </a:t>
            </a:r>
            <a:r>
              <a:rPr lang="cs-CZ" b="1" dirty="0">
                <a:sym typeface="Wingdings" panose="05000000000000000000" pitchFamily="2" charset="2"/>
              </a:rPr>
              <a:t>nepřijetí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 smtClean="0">
              <a:sym typeface="Wingdings" panose="05000000000000000000" pitchFamily="2" charset="2"/>
            </a:endParaRPr>
          </a:p>
          <a:p>
            <a:pPr marL="203200" indent="0" algn="just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dirty="0" smtClean="0">
                <a:sym typeface="Wingdings" panose="05000000000000000000" pitchFamily="2" charset="2"/>
              </a:rPr>
              <a:t>              (</a:t>
            </a:r>
            <a:r>
              <a:rPr lang="cs-CZ" dirty="0">
                <a:sym typeface="Wingdings" panose="05000000000000000000" pitchFamily="2" charset="2"/>
              </a:rPr>
              <a:t>některé školy přimhuřují oči, jiné jsou striktní)</a:t>
            </a:r>
          </a:p>
          <a:p>
            <a:pPr marL="203200" indent="0" algn="just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sz="1600" i="1" dirty="0">
                <a:sym typeface="Wingdings" panose="05000000000000000000" pitchFamily="2" charset="2"/>
              </a:rPr>
              <a:t>př. 3 studenti místo zdravotnické SŠ obor </a:t>
            </a:r>
            <a:r>
              <a:rPr lang="cs-CZ" sz="1600" i="1" dirty="0" smtClean="0">
                <a:sym typeface="Wingdings" panose="05000000000000000000" pitchFamily="2" charset="2"/>
              </a:rPr>
              <a:t>kuchař/číšník </a:t>
            </a:r>
            <a:r>
              <a:rPr lang="cs-CZ" sz="1600" b="1" i="1" dirty="0" smtClean="0">
                <a:sym typeface="Wingdings" panose="05000000000000000000" pitchFamily="2" charset="2"/>
              </a:rPr>
              <a:t>(Mustafa)</a:t>
            </a:r>
          </a:p>
          <a:p>
            <a:pPr marL="203200" lvl="0" indent="0" algn="just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dirty="0" smtClean="0">
                <a:solidFill>
                  <a:srgbClr val="000000"/>
                </a:solidFill>
                <a:sym typeface="Wingdings" panose="05000000000000000000" pitchFamily="2" charset="2"/>
              </a:rPr>
              <a:t>2) školy </a:t>
            </a:r>
            <a:r>
              <a:rPr lang="cs-CZ" b="1" dirty="0">
                <a:solidFill>
                  <a:srgbClr val="000000"/>
                </a:solidFill>
                <a:sym typeface="Wingdings" panose="05000000000000000000" pitchFamily="2" charset="2"/>
              </a:rPr>
              <a:t>nepočítají s další podporou těchto žáků při studiu</a:t>
            </a:r>
          </a:p>
          <a:p>
            <a:pPr lvl="0" algn="r">
              <a:lnSpc>
                <a:spcPct val="150000"/>
              </a:lnSpc>
              <a:buClr>
                <a:srgbClr val="A7BB1F"/>
              </a:buClr>
              <a:buFont typeface="Wingdings" panose="05000000000000000000" pitchFamily="2" charset="2"/>
              <a:buChar char="à"/>
            </a:pPr>
            <a:r>
              <a:rPr lang="cs-CZ" dirty="0" smtClean="0">
                <a:solidFill>
                  <a:srgbClr val="000000"/>
                </a:solidFill>
                <a:sym typeface="Wingdings" panose="05000000000000000000" pitchFamily="2" charset="2"/>
              </a:rPr>
              <a:t>stagnace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cs-CZ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neúspěch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, vypadnutí ze vzdělávacího </a:t>
            </a:r>
            <a:r>
              <a:rPr lang="cs-CZ" dirty="0" smtClean="0">
                <a:solidFill>
                  <a:srgbClr val="000000"/>
                </a:solidFill>
                <a:sym typeface="Wingdings" panose="05000000000000000000" pitchFamily="2" charset="2"/>
              </a:rPr>
              <a:t>procesu</a:t>
            </a:r>
          </a:p>
          <a:p>
            <a:pPr marL="203200" lvl="0" indent="0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sz="1600" i="1" dirty="0">
                <a:sym typeface="Wingdings" panose="05000000000000000000" pitchFamily="2" charset="2"/>
              </a:rPr>
              <a:t>Zažívá většina našich klientů na SŠ</a:t>
            </a:r>
            <a:r>
              <a:rPr lang="cs-CZ" sz="1600" i="1" dirty="0" smtClean="0">
                <a:sym typeface="Wingdings" panose="05000000000000000000" pitchFamily="2" charset="2"/>
              </a:rPr>
              <a:t>….</a:t>
            </a:r>
          </a:p>
          <a:p>
            <a:pPr marL="203200" lvl="0" indent="0">
              <a:lnSpc>
                <a:spcPct val="150000"/>
              </a:lnSpc>
              <a:buClr>
                <a:srgbClr val="A7BB1F"/>
              </a:buClr>
              <a:buNone/>
            </a:pPr>
            <a:endParaRPr lang="cs-CZ" sz="1600" i="1" dirty="0">
              <a:sym typeface="Wingdings" panose="05000000000000000000" pitchFamily="2" charset="2"/>
            </a:endParaRPr>
          </a:p>
          <a:p>
            <a:pPr marL="203200" indent="0">
              <a:lnSpc>
                <a:spcPct val="150000"/>
              </a:lnSpc>
              <a:buClr>
                <a:srgbClr val="A7BB1F"/>
              </a:buClr>
              <a:buNone/>
            </a:pPr>
            <a:r>
              <a:rPr lang="cs-CZ" b="1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3) Maturitní zkouška z ČJL! </a:t>
            </a:r>
            <a:r>
              <a:rPr lang="cs-CZ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Ti, co pobývají v ČR kratší dobu než 4 roky – možnost žádat o prodloužený čas a slovník… </a:t>
            </a:r>
            <a:r>
              <a:rPr lang="cs-CZ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(jisté úlevy pouze Frank, pokud nepropadne…)</a:t>
            </a: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03200" indent="0">
              <a:lnSpc>
                <a:spcPct val="150000"/>
              </a:lnSpc>
              <a:buClr>
                <a:srgbClr val="A7BB1F"/>
              </a:buClr>
              <a:buNone/>
            </a:pPr>
            <a:endParaRPr lang="cs-CZ" b="1" i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55776" y="728702"/>
            <a:ext cx="8147248" cy="648071"/>
          </a:xfrm>
        </p:spPr>
        <p:txBody>
          <a:bodyPr/>
          <a:lstStyle/>
          <a:p>
            <a:r>
              <a:rPr lang="cs-CZ" dirty="0" smtClean="0"/>
              <a:t>PŘIJÍMACÍ ZKOUŠKY – 1. bariéra (?), </a:t>
            </a:r>
            <a:br>
              <a:rPr lang="cs-CZ" dirty="0" smtClean="0"/>
            </a:br>
            <a:r>
              <a:rPr lang="cs-CZ" dirty="0" smtClean="0"/>
              <a:t>ne poslední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7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SEKCE SLUŽEB PRO PEDAGOGY\03 ČDJ\ČEŠTINA2 - e-learning\OBRAZKY\ORIGINALY OD VOJTY\OSOBNI ZAJMENA\my\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3918"/>
            <a:ext cx="212008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39552" y="1555757"/>
            <a:ext cx="8219256" cy="1044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Verdana"/>
              <a:buNone/>
              <a:defRPr sz="24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algn="ctr">
              <a:lnSpc>
                <a:spcPct val="150000"/>
              </a:lnSpc>
            </a:pPr>
            <a:r>
              <a:rPr lang="cs-CZ" b="0" dirty="0" smtClean="0">
                <a:solidFill>
                  <a:schemeClr val="tx1"/>
                </a:solidFill>
              </a:rPr>
              <a:t>Pokud mají žáci </a:t>
            </a:r>
            <a:r>
              <a:rPr lang="cs-CZ" b="0" dirty="0">
                <a:solidFill>
                  <a:schemeClr val="tx1"/>
                </a:solidFill>
              </a:rPr>
              <a:t>s </a:t>
            </a:r>
            <a:r>
              <a:rPr lang="cs-CZ" b="0" dirty="0" smtClean="0">
                <a:solidFill>
                  <a:schemeClr val="tx1"/>
                </a:solidFill>
              </a:rPr>
              <a:t>OMJ dostatečnou podporu,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99592" y="3212976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Odborný jazyk </a:t>
            </a:r>
            <a:r>
              <a:rPr lang="cs-CZ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ovládají až po </a:t>
            </a:r>
            <a:r>
              <a:rPr lang="cs-CZ" sz="2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5 - 7 (10) letech 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r"/>
            <a:r>
              <a:rPr lang="cs-CZ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Viz teorie ledovce dle J. </a:t>
            </a:r>
            <a:r>
              <a:rPr lang="cs-CZ" dirty="0" err="1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Cumminse</a:t>
            </a:r>
            <a:endParaRPr lang="cs-CZ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r"/>
            <a:r>
              <a:rPr lang="cs-CZ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http://inkluzivniskola.cz/kdo-odkud-prichazi-do-cr/teorie-ledovce</a:t>
            </a:r>
            <a:r>
              <a:rPr lang="cs-CZ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cs-CZ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2505083"/>
            <a:ext cx="9144000" cy="55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2300" dirty="0" smtClean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mohou </a:t>
            </a:r>
            <a:r>
              <a:rPr lang="cs-CZ" sz="23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plynule konverzovat </a:t>
            </a:r>
            <a:r>
              <a:rPr lang="cs-CZ" sz="23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v češtině po </a:t>
            </a:r>
            <a:r>
              <a:rPr lang="cs-CZ" sz="23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2 - 3 letech</a:t>
            </a:r>
            <a:r>
              <a:rPr lang="cs-CZ" sz="23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  </a:t>
            </a:r>
            <a:endParaRPr lang="cs-CZ" sz="23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2682563" y="378778"/>
            <a:ext cx="6268841" cy="1440160"/>
          </a:xfrm>
        </p:spPr>
        <p:txBody>
          <a:bodyPr/>
          <a:lstStyle/>
          <a:p>
            <a:r>
              <a:rPr lang="cs-CZ" sz="3200" dirty="0" smtClean="0"/>
              <a:t>OSVOJOVÁNÍ DRUHÉHO (DALŠÍHO) JAZYKA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987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META_ops_2015">
  <a:themeElements>
    <a:clrScheme name="META">
      <a:dk1>
        <a:srgbClr val="000000"/>
      </a:dk1>
      <a:lt1>
        <a:srgbClr val="FFFFFF"/>
      </a:lt1>
      <a:dk2>
        <a:srgbClr val="8E271F"/>
      </a:dk2>
      <a:lt2>
        <a:srgbClr val="A7BB1F"/>
      </a:lt2>
      <a:accent1>
        <a:srgbClr val="4F4F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776</Words>
  <Application>Microsoft Office PowerPoint</Application>
  <PresentationFormat>Předvádění na obrazovce (4:3)</PresentationFormat>
  <Paragraphs>87</Paragraphs>
  <Slides>13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META_ops_2015</vt:lpstr>
      <vt:lpstr>PŘIJÍMACÍ ZKOUŠKY NA SŠ – BARIÉRA PRO MLADÉ MIGRANTY</vt:lpstr>
      <vt:lpstr>Frank, 15 let, Kamerun,  ukončená ZŠ v zemi původu</vt:lpstr>
      <vt:lpstr>Prezentace aplikace PowerPoint</vt:lpstr>
      <vt:lpstr>Prezentace aplikace PowerPoint</vt:lpstr>
      <vt:lpstr>Prezentace aplikace PowerPoint</vt:lpstr>
      <vt:lpstr>B) Svitlana – „absolvovala“ část české ZŠ  </vt:lpstr>
      <vt:lpstr>Běžný dotaz, který řešíme:</vt:lpstr>
      <vt:lpstr>PŘIJÍMACÍ ZKOUŠKY – 1. bariéra (?),  ne poslední</vt:lpstr>
      <vt:lpstr>OSVOJOVÁNÍ DRUHÉHO (DALŠÍHO) JAZYKA</vt:lpstr>
      <vt:lpstr>ČR –vážné nedostatky v systému  podpory mladých migrantů</vt:lpstr>
      <vt:lpstr>ŽOMJ na českých středních školách</vt:lpstr>
      <vt:lpstr>NÁVRHY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začleňování žáků s odlišným mateřským jazykem(OMJ)</dc:title>
  <dc:creator>Terka</dc:creator>
  <cp:lastModifiedBy>Kalenská Petra</cp:lastModifiedBy>
  <cp:revision>271</cp:revision>
  <cp:lastPrinted>2017-04-19T12:22:58Z</cp:lastPrinted>
  <dcterms:modified xsi:type="dcterms:W3CDTF">2018-04-18T12:35:15Z</dcterms:modified>
</cp:coreProperties>
</file>