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4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3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7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0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4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79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8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C9B3-1DE1-4BDF-B2EE-97C7023003A9}" type="datetimeFigureOut">
              <a:rPr lang="cs-CZ" smtClean="0"/>
              <a:t>28.04.2022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6291" y="1295596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Problematika exekucí a oddlužení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nastavení milostivého léta a jeho podmínek</a:t>
            </a:r>
          </a:p>
          <a:p>
            <a:r>
              <a:rPr lang="cs-CZ" dirty="0" smtClean="0"/>
              <a:t>sledování </a:t>
            </a:r>
            <a:r>
              <a:rPr lang="cs-CZ" dirty="0"/>
              <a:t>a řešení dopadu </a:t>
            </a:r>
            <a:r>
              <a:rPr lang="cs-CZ" dirty="0" smtClean="0"/>
              <a:t>změn novel </a:t>
            </a:r>
            <a:r>
              <a:rPr lang="cs-CZ" dirty="0"/>
              <a:t>exekučního řádu </a:t>
            </a:r>
            <a:r>
              <a:rPr lang="cs-CZ" dirty="0" smtClean="0"/>
              <a:t>(např. zastavování exekucí, bagatelní exekuce, mobiliární exekuce, chráněný účet) </a:t>
            </a:r>
          </a:p>
          <a:p>
            <a:r>
              <a:rPr lang="cs-CZ" dirty="0" smtClean="0"/>
              <a:t>podpora efektivního dohledu nad činností exekutorů a insolvenčních správců</a:t>
            </a:r>
            <a:endParaRPr lang="cs-CZ" dirty="0" smtClean="0"/>
          </a:p>
          <a:p>
            <a:r>
              <a:rPr lang="cs-CZ" dirty="0"/>
              <a:t>podpora zpřístupnění tříletého oddlužení pro všechny osoby při odstranění bariér na vstupu</a:t>
            </a:r>
          </a:p>
          <a:p>
            <a:r>
              <a:rPr lang="cs-CZ" dirty="0" smtClean="0"/>
              <a:t>podpora </a:t>
            </a:r>
            <a:r>
              <a:rPr lang="cs-CZ" dirty="0"/>
              <a:t>dostupného dluhového </a:t>
            </a:r>
            <a:r>
              <a:rPr lang="cs-CZ" dirty="0" smtClean="0"/>
              <a:t>poradenství a nastavení povinného poradenství v oddlužení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1022351"/>
            <a:chOff x="249" y="163"/>
            <a:chExt cx="4941" cy="64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345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000" dirty="0" smtClean="0">
                  <a:solidFill>
                    <a:srgbClr val="1F497D"/>
                  </a:solidFill>
                  <a:latin typeface="Cambria" pitchFamily="18" charset="0"/>
                </a:rPr>
                <a:t>Výbor pro p</a:t>
              </a:r>
              <a:r>
                <a:rPr lang="cs-CZ" altLang="cs-CZ" sz="2000" dirty="0">
                  <a:solidFill>
                    <a:srgbClr val="1F497D"/>
                  </a:solidFill>
                  <a:latin typeface="Cambria" pitchFamily="18" charset="0"/>
                </a:rPr>
                <a:t>ráva </a:t>
              </a:r>
              <a:r>
                <a:rPr lang="cs-CZ" sz="2000" dirty="0" smtClean="0">
                  <a:solidFill>
                    <a:srgbClr val="1F497D"/>
                  </a:solidFill>
                  <a:latin typeface="Cambria" pitchFamily="18" charset="0"/>
                </a:rPr>
                <a:t>lidí </a:t>
              </a:r>
              <a:r>
                <a:rPr lang="cs-CZ" sz="2000" dirty="0">
                  <a:solidFill>
                    <a:srgbClr val="1F497D"/>
                  </a:solidFill>
                  <a:latin typeface="Cambria" pitchFamily="18" charset="0"/>
                </a:rPr>
                <a:t>ohrožených chudobou a sociálním vyloučením</a:t>
              </a:r>
              <a:endParaRPr lang="en-US" altLang="cs-CZ" sz="2000" dirty="0">
                <a:solidFill>
                  <a:srgbClr val="1F497D"/>
                </a:solidFill>
                <a:latin typeface="Cambria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59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6291" y="129559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Předcházení prohlubování chudoby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upozornění na aktuální problémy (novela 3x a dost umožňující srážky z dávek na pokuty za přestupky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navázaní systému srážek z příjmů na dávkový systém (podpora legální práce místo práce na černo)</a:t>
            </a:r>
            <a:endParaRPr lang="cs-CZ" dirty="0"/>
          </a:p>
          <a:p>
            <a:pPr lvl="0"/>
            <a:r>
              <a:rPr lang="cs-CZ" dirty="0"/>
              <a:t>přístup k nepojistným dávkám </a:t>
            </a:r>
            <a:r>
              <a:rPr lang="cs-CZ" dirty="0" smtClean="0"/>
              <a:t>(dávky na bydlení, </a:t>
            </a:r>
            <a:r>
              <a:rPr lang="cs-CZ" dirty="0" smtClean="0"/>
              <a:t>mimořádná okamžitá pomoc)</a:t>
            </a:r>
            <a:endParaRPr lang="cs-CZ" dirty="0"/>
          </a:p>
          <a:p>
            <a:pPr lvl="0"/>
            <a:r>
              <a:rPr lang="cs-CZ" dirty="0"/>
              <a:t>dostupnost terénních služeb sociální prevence i v krizových </a:t>
            </a:r>
            <a:r>
              <a:rPr lang="cs-CZ" dirty="0" smtClean="0"/>
              <a:t>situacích</a:t>
            </a:r>
          </a:p>
          <a:p>
            <a:pPr lvl="0"/>
            <a:r>
              <a:rPr lang="cs-CZ" dirty="0" smtClean="0"/>
              <a:t>vzdělávání v dluhové a finanční gramotnosti</a:t>
            </a:r>
            <a:endParaRPr lang="cs-CZ" dirty="0"/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2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1022351"/>
            <a:chOff x="249" y="163"/>
            <a:chExt cx="4941" cy="64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345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000" dirty="0" smtClean="0">
                  <a:solidFill>
                    <a:srgbClr val="1F497D"/>
                  </a:solidFill>
                  <a:latin typeface="Cambria" pitchFamily="18" charset="0"/>
                </a:rPr>
                <a:t>Výbor pro p</a:t>
              </a:r>
              <a:r>
                <a:rPr lang="cs-CZ" altLang="cs-CZ" sz="2000" dirty="0">
                  <a:solidFill>
                    <a:srgbClr val="1F497D"/>
                  </a:solidFill>
                  <a:latin typeface="Cambria" pitchFamily="18" charset="0"/>
                </a:rPr>
                <a:t>ráva </a:t>
              </a:r>
              <a:r>
                <a:rPr lang="cs-CZ" sz="2000" dirty="0" smtClean="0">
                  <a:solidFill>
                    <a:srgbClr val="1F497D"/>
                  </a:solidFill>
                  <a:latin typeface="Cambria" pitchFamily="18" charset="0"/>
                </a:rPr>
                <a:t>lidí </a:t>
              </a:r>
              <a:r>
                <a:rPr lang="cs-CZ" sz="2000" dirty="0">
                  <a:solidFill>
                    <a:srgbClr val="1F497D"/>
                  </a:solidFill>
                  <a:latin typeface="Cambria" pitchFamily="18" charset="0"/>
                </a:rPr>
                <a:t>ohrožených chudobou a sociálním vyloučením</a:t>
              </a:r>
              <a:endParaRPr lang="en-US" altLang="cs-CZ" sz="2000" dirty="0">
                <a:solidFill>
                  <a:srgbClr val="1F497D"/>
                </a:solidFill>
                <a:latin typeface="Cambria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796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6515" y="1363664"/>
            <a:ext cx="8249376" cy="107493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Reakce na aktuální sociální problémy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definice energetické chudoby a nástroje ochrany zvlášť zranitelných zákazníků před odpojením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ystém pravidelné valorizace sociální podpory (životní/existenční minimum, rodičovský příspěvek atd.) v závislosti na inflaci</a:t>
            </a:r>
          </a:p>
          <a:p>
            <a:pPr lvl="0"/>
            <a:r>
              <a:rPr lang="cs-CZ" dirty="0" smtClean="0"/>
              <a:t>dostupnost obecního bydlení za spravedlivých podmínek, podpora dostupného bydlení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3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1022351"/>
            <a:chOff x="249" y="163"/>
            <a:chExt cx="4941" cy="64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345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000" dirty="0" smtClean="0">
                  <a:solidFill>
                    <a:srgbClr val="1F497D"/>
                  </a:solidFill>
                  <a:latin typeface="Cambria" pitchFamily="18" charset="0"/>
                </a:rPr>
                <a:t>Výbor pro p</a:t>
              </a:r>
              <a:r>
                <a:rPr lang="cs-CZ" altLang="cs-CZ" sz="2000" dirty="0">
                  <a:solidFill>
                    <a:srgbClr val="1F497D"/>
                  </a:solidFill>
                  <a:latin typeface="Cambria" pitchFamily="18" charset="0"/>
                </a:rPr>
                <a:t>ráva </a:t>
              </a:r>
              <a:r>
                <a:rPr lang="cs-CZ" sz="2000" dirty="0" smtClean="0">
                  <a:solidFill>
                    <a:srgbClr val="1F497D"/>
                  </a:solidFill>
                  <a:latin typeface="Cambria" pitchFamily="18" charset="0"/>
                </a:rPr>
                <a:t>lidí </a:t>
              </a:r>
              <a:r>
                <a:rPr lang="cs-CZ" sz="2000" dirty="0">
                  <a:solidFill>
                    <a:srgbClr val="1F497D"/>
                  </a:solidFill>
                  <a:latin typeface="Cambria" pitchFamily="18" charset="0"/>
                </a:rPr>
                <a:t>ohrožených chudobou a sociálním vyloučením</a:t>
              </a:r>
              <a:endParaRPr lang="en-US" altLang="cs-CZ" sz="2000" dirty="0">
                <a:solidFill>
                  <a:srgbClr val="1F497D"/>
                </a:solidFill>
                <a:latin typeface="Cambria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69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232</Words>
  <Application>Microsoft Office PowerPoint</Application>
  <PresentationFormat>Předvádění na obrazovce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Motiv systému Office</vt:lpstr>
      <vt:lpstr>Problematika exekucí a oddlužení</vt:lpstr>
      <vt:lpstr>Předcházení prohlubování chudoby</vt:lpstr>
      <vt:lpstr>Reakce na aktuální sociální problémy  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 instituce ochránce práv dětí</dc:title>
  <dc:creator>Machačka Jakub</dc:creator>
  <cp:lastModifiedBy>Machačka Jakub</cp:lastModifiedBy>
  <cp:revision>33</cp:revision>
  <cp:lastPrinted>2020-06-03T14:27:45Z</cp:lastPrinted>
  <dcterms:created xsi:type="dcterms:W3CDTF">2020-06-03T11:11:54Z</dcterms:created>
  <dcterms:modified xsi:type="dcterms:W3CDTF">2022-04-28T09:27:33Z</dcterms:modified>
</cp:coreProperties>
</file>