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1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BC9B3-1DE1-4BDF-B2EE-97C7023003A9}" type="datetimeFigureOut">
              <a:rPr lang="cs-CZ" smtClean="0"/>
              <a:t>03.05.2022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20D59-2F26-4009-A0DB-EC97D897608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676947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BC9B3-1DE1-4BDF-B2EE-97C7023003A9}" type="datetimeFigureOut">
              <a:rPr lang="cs-CZ" smtClean="0"/>
              <a:t>03.05.2022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20D59-2F26-4009-A0DB-EC97D897608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6074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BC9B3-1DE1-4BDF-B2EE-97C7023003A9}" type="datetimeFigureOut">
              <a:rPr lang="cs-CZ" smtClean="0"/>
              <a:t>03.05.2022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20D59-2F26-4009-A0DB-EC97D897608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38401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BC9B3-1DE1-4BDF-B2EE-97C7023003A9}" type="datetimeFigureOut">
              <a:rPr lang="cs-CZ" smtClean="0"/>
              <a:t>03.05.2022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20D59-2F26-4009-A0DB-EC97D897608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532344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BC9B3-1DE1-4BDF-B2EE-97C7023003A9}" type="datetimeFigureOut">
              <a:rPr lang="cs-CZ" smtClean="0"/>
              <a:t>03.05.2022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20D59-2F26-4009-A0DB-EC97D897608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527296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BC9B3-1DE1-4BDF-B2EE-97C7023003A9}" type="datetimeFigureOut">
              <a:rPr lang="cs-CZ" smtClean="0"/>
              <a:t>03.05.2022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20D59-2F26-4009-A0DB-EC97D897608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168016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BC9B3-1DE1-4BDF-B2EE-97C7023003A9}" type="datetimeFigureOut">
              <a:rPr lang="cs-CZ" smtClean="0"/>
              <a:t>03.05.2022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20D59-2F26-4009-A0DB-EC97D897608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757687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BC9B3-1DE1-4BDF-B2EE-97C7023003A9}" type="datetimeFigureOut">
              <a:rPr lang="cs-CZ" smtClean="0"/>
              <a:t>03.05.2022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20D59-2F26-4009-A0DB-EC97D897608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494994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BC9B3-1DE1-4BDF-B2EE-97C7023003A9}" type="datetimeFigureOut">
              <a:rPr lang="cs-CZ" smtClean="0"/>
              <a:t>03.05.2022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20D59-2F26-4009-A0DB-EC97D897608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527911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BC9B3-1DE1-4BDF-B2EE-97C7023003A9}" type="datetimeFigureOut">
              <a:rPr lang="cs-CZ" smtClean="0"/>
              <a:t>03.05.2022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20D59-2F26-4009-A0DB-EC97D897608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86685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BC9B3-1DE1-4BDF-B2EE-97C7023003A9}" type="datetimeFigureOut">
              <a:rPr lang="cs-CZ" smtClean="0"/>
              <a:t>03.05.2022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20D59-2F26-4009-A0DB-EC97D897608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61804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BBC9B3-1DE1-4BDF-B2EE-97C7023003A9}" type="datetimeFigureOut">
              <a:rPr lang="cs-CZ" smtClean="0"/>
              <a:t>03.05.2022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220D59-2F26-4009-A0DB-EC97D897608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21900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22745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 smtClean="0"/>
              <a:t>Mezinárodní oblast (OSN)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idx="1"/>
          </p:nvPr>
        </p:nvSpPr>
        <p:spPr>
          <a:xfrm>
            <a:off x="179512" y="2420888"/>
            <a:ext cx="8856984" cy="4248472"/>
          </a:xfrm>
        </p:spPr>
        <p:txBody>
          <a:bodyPr>
            <a:normAutofit/>
          </a:bodyPr>
          <a:lstStyle/>
          <a:p>
            <a:pPr lvl="0"/>
            <a:r>
              <a:rPr lang="cs-CZ" dirty="0"/>
              <a:t>UPR (Universal </a:t>
            </a:r>
            <a:r>
              <a:rPr lang="cs-CZ" dirty="0" err="1"/>
              <a:t>Periodic</a:t>
            </a:r>
            <a:r>
              <a:rPr lang="cs-CZ" dirty="0"/>
              <a:t> </a:t>
            </a:r>
            <a:r>
              <a:rPr lang="cs-CZ" dirty="0" err="1"/>
              <a:t>Review</a:t>
            </a:r>
            <a:r>
              <a:rPr lang="cs-CZ" dirty="0"/>
              <a:t>) v Radě OSN pro lidská práva</a:t>
            </a:r>
          </a:p>
          <a:p>
            <a:pPr lvl="1"/>
            <a:r>
              <a:rPr lang="cs-CZ" dirty="0"/>
              <a:t>podání národní zprávy do 10. 10. 2022</a:t>
            </a:r>
          </a:p>
          <a:p>
            <a:pPr lvl="1"/>
            <a:r>
              <a:rPr lang="cs-CZ" dirty="0"/>
              <a:t>doplněno zprávami orgánů OSN a NNO</a:t>
            </a:r>
          </a:p>
          <a:p>
            <a:pPr lvl="1"/>
            <a:r>
              <a:rPr lang="cs-CZ" dirty="0"/>
              <a:t>samotný přezkum leden-únor 2023</a:t>
            </a:r>
          </a:p>
          <a:p>
            <a:endParaRPr lang="en-US" sz="2400" dirty="0" smtClean="0">
              <a:solidFill>
                <a:schemeClr val="tx2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85A62-4E1E-4A73-8406-270174DD255F}" type="slidenum">
              <a:rPr lang="cs-CZ" smtClean="0"/>
              <a:t>1</a:t>
            </a:fld>
            <a:endParaRPr lang="cs-CZ" dirty="0"/>
          </a:p>
        </p:txBody>
      </p:sp>
      <p:grpSp>
        <p:nvGrpSpPr>
          <p:cNvPr id="5" name="Group 4"/>
          <p:cNvGrpSpPr>
            <a:grpSpLocks noChangeAspect="1"/>
          </p:cNvGrpSpPr>
          <p:nvPr/>
        </p:nvGrpSpPr>
        <p:grpSpPr bwMode="auto">
          <a:xfrm>
            <a:off x="179512" y="258763"/>
            <a:ext cx="8674316" cy="914401"/>
            <a:chOff x="249" y="163"/>
            <a:chExt cx="4941" cy="576"/>
          </a:xfrm>
        </p:grpSpPr>
        <p:sp>
          <p:nvSpPr>
            <p:cNvPr id="6" name="AutoShape 3"/>
            <p:cNvSpPr>
              <a:spLocks noChangeAspect="1" noChangeArrowheads="1" noTextEdit="1"/>
            </p:cNvSpPr>
            <p:nvPr/>
          </p:nvSpPr>
          <p:spPr bwMode="auto">
            <a:xfrm>
              <a:off x="249" y="164"/>
              <a:ext cx="4921" cy="5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auto">
            <a:xfrm>
              <a:off x="310" y="163"/>
              <a:ext cx="2684" cy="2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2800" b="1" i="0" u="none" strike="noStrike" cap="none" normalizeH="0" baseline="0" dirty="0" smtClean="0">
                  <a:ln>
                    <a:noFill/>
                  </a:ln>
                  <a:solidFill>
                    <a:srgbClr val="1F497D"/>
                  </a:solidFill>
                  <a:effectLst/>
                  <a:latin typeface="Cambria" pitchFamily="18" charset="0"/>
                  <a:cs typeface="Arial" pitchFamily="34" charset="0"/>
                </a:rPr>
                <a:t>Rada vlády pro lidská práva</a:t>
              </a:r>
              <a:endParaRPr kumimoji="0" lang="en-US" alt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8" name="Rectangle 6"/>
            <p:cNvSpPr>
              <a:spLocks noChangeArrowheads="1"/>
            </p:cNvSpPr>
            <p:nvPr/>
          </p:nvSpPr>
          <p:spPr bwMode="auto">
            <a:xfrm>
              <a:off x="2749" y="163"/>
              <a:ext cx="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" name="Rectangle 7"/>
            <p:cNvSpPr>
              <a:spLocks noChangeArrowheads="1"/>
            </p:cNvSpPr>
            <p:nvPr/>
          </p:nvSpPr>
          <p:spPr bwMode="auto">
            <a:xfrm>
              <a:off x="2818" y="163"/>
              <a:ext cx="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Rectangle 8"/>
            <p:cNvSpPr>
              <a:spLocks noChangeArrowheads="1"/>
            </p:cNvSpPr>
            <p:nvPr/>
          </p:nvSpPr>
          <p:spPr bwMode="auto">
            <a:xfrm>
              <a:off x="3063" y="163"/>
              <a:ext cx="183" cy="3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2700" b="1" i="0" u="none" strike="noStrike" cap="none" normalizeH="0" baseline="0" dirty="0" smtClean="0">
                  <a:ln>
                    <a:noFill/>
                  </a:ln>
                  <a:solidFill>
                    <a:srgbClr val="1F497D"/>
                  </a:solidFill>
                  <a:effectLst/>
                  <a:latin typeface="Cambria" pitchFamily="18" charset="0"/>
                  <a:cs typeface="Arial" pitchFamily="34" charset="0"/>
                </a:rPr>
                <a:t> </a:t>
              </a:r>
              <a:endPara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" name="Rectangle 9"/>
            <p:cNvSpPr>
              <a:spLocks noChangeArrowheads="1"/>
            </p:cNvSpPr>
            <p:nvPr/>
          </p:nvSpPr>
          <p:spPr bwMode="auto">
            <a:xfrm>
              <a:off x="310" y="419"/>
              <a:ext cx="2974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lvl="0"/>
              <a:r>
                <a:rPr lang="cs-CZ" altLang="cs-CZ" sz="2400" dirty="0" smtClean="0">
                  <a:solidFill>
                    <a:srgbClr val="1F497D"/>
                  </a:solidFill>
                  <a:latin typeface="Cambria" pitchFamily="18" charset="0"/>
                </a:rPr>
                <a:t>Přehled budoucích aktivit sekretariátu</a:t>
              </a:r>
              <a:endParaRPr kumimoji="0" lang="en-US" altLang="cs-CZ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2" name="Rectangle 10"/>
            <p:cNvSpPr>
              <a:spLocks noChangeArrowheads="1"/>
            </p:cNvSpPr>
            <p:nvPr/>
          </p:nvSpPr>
          <p:spPr bwMode="auto">
            <a:xfrm>
              <a:off x="2488" y="344"/>
              <a:ext cx="186" cy="3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27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mbria" pitchFamily="18" charset="0"/>
                  <a:cs typeface="Arial" pitchFamily="34" charset="0"/>
                </a:rPr>
                <a:t> </a:t>
              </a:r>
              <a:endPara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1035" name="Picture 11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86" y="176"/>
              <a:ext cx="1404" cy="4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3" name="Rectangle 12"/>
            <p:cNvSpPr>
              <a:spLocks noChangeArrowheads="1"/>
            </p:cNvSpPr>
            <p:nvPr/>
          </p:nvSpPr>
          <p:spPr bwMode="auto">
            <a:xfrm>
              <a:off x="5097" y="474"/>
              <a:ext cx="74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" name="Rectangle 13"/>
            <p:cNvSpPr>
              <a:spLocks noChangeArrowheads="1"/>
            </p:cNvSpPr>
            <p:nvPr/>
          </p:nvSpPr>
          <p:spPr bwMode="auto">
            <a:xfrm>
              <a:off x="310" y="584"/>
              <a:ext cx="74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76904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22745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 smtClean="0"/>
              <a:t>Národní oblast 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idx="1"/>
          </p:nvPr>
        </p:nvSpPr>
        <p:spPr>
          <a:xfrm>
            <a:off x="179512" y="2420888"/>
            <a:ext cx="8856984" cy="4248472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cs-CZ" sz="2800" dirty="0" smtClean="0"/>
              <a:t>Zpráva o stavu lidských práv v ČR v roce 2021</a:t>
            </a:r>
            <a:endParaRPr lang="cs-CZ" sz="2800" dirty="0"/>
          </a:p>
          <a:p>
            <a:pPr lvl="0"/>
            <a:r>
              <a:rPr lang="cs-CZ" sz="2800" dirty="0" smtClean="0"/>
              <a:t>sběr podkladů – únor/březen</a:t>
            </a:r>
          </a:p>
          <a:p>
            <a:pPr lvl="0"/>
            <a:r>
              <a:rPr lang="cs-CZ" sz="2800" dirty="0"/>
              <a:t>p</a:t>
            </a:r>
            <a:r>
              <a:rPr lang="cs-CZ" sz="2800" dirty="0" smtClean="0"/>
              <a:t>ráce na textu – duben/květen</a:t>
            </a:r>
          </a:p>
          <a:p>
            <a:pPr lvl="0"/>
            <a:r>
              <a:rPr lang="cs-CZ" sz="2800" dirty="0" smtClean="0"/>
              <a:t>rozeslání ke komentářům – konec května/červen</a:t>
            </a:r>
          </a:p>
          <a:p>
            <a:pPr lvl="0"/>
            <a:r>
              <a:rPr lang="cs-CZ" sz="2800" dirty="0" smtClean="0"/>
              <a:t>předložení vládě – konec června</a:t>
            </a:r>
          </a:p>
          <a:p>
            <a:pPr lvl="0"/>
            <a:r>
              <a:rPr lang="cs-CZ" sz="2800" dirty="0" smtClean="0"/>
              <a:t>obsah: významný </a:t>
            </a:r>
            <a:r>
              <a:rPr lang="cs-CZ" sz="2800" dirty="0" err="1" smtClean="0"/>
              <a:t>covid</a:t>
            </a:r>
            <a:r>
              <a:rPr lang="cs-CZ" sz="2800" dirty="0" smtClean="0"/>
              <a:t> (hl. judikatura), ale i další věci (odškodnění sterilizací, </a:t>
            </a:r>
            <a:r>
              <a:rPr lang="cs-CZ" sz="2800" dirty="0" err="1" smtClean="0"/>
              <a:t>bezdoplatkové</a:t>
            </a:r>
            <a:r>
              <a:rPr lang="cs-CZ" sz="2800" dirty="0" smtClean="0"/>
              <a:t> zóny atd.)</a:t>
            </a:r>
          </a:p>
          <a:p>
            <a:pPr lvl="0"/>
            <a:endParaRPr lang="cs-CZ" sz="2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85A62-4E1E-4A73-8406-270174DD255F}" type="slidenum">
              <a:rPr lang="cs-CZ" smtClean="0"/>
              <a:t>10</a:t>
            </a:fld>
            <a:endParaRPr lang="cs-CZ" dirty="0"/>
          </a:p>
        </p:txBody>
      </p:sp>
      <p:grpSp>
        <p:nvGrpSpPr>
          <p:cNvPr id="5" name="Group 4"/>
          <p:cNvGrpSpPr>
            <a:grpSpLocks noChangeAspect="1"/>
          </p:cNvGrpSpPr>
          <p:nvPr/>
        </p:nvGrpSpPr>
        <p:grpSpPr bwMode="auto">
          <a:xfrm>
            <a:off x="179512" y="258763"/>
            <a:ext cx="8674316" cy="914401"/>
            <a:chOff x="249" y="163"/>
            <a:chExt cx="4941" cy="576"/>
          </a:xfrm>
        </p:grpSpPr>
        <p:sp>
          <p:nvSpPr>
            <p:cNvPr id="6" name="AutoShape 3"/>
            <p:cNvSpPr>
              <a:spLocks noChangeAspect="1" noChangeArrowheads="1" noTextEdit="1"/>
            </p:cNvSpPr>
            <p:nvPr/>
          </p:nvSpPr>
          <p:spPr bwMode="auto">
            <a:xfrm>
              <a:off x="249" y="164"/>
              <a:ext cx="4921" cy="5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auto">
            <a:xfrm>
              <a:off x="310" y="163"/>
              <a:ext cx="2684" cy="2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2800" b="1" i="0" u="none" strike="noStrike" cap="none" normalizeH="0" baseline="0" dirty="0" smtClean="0">
                  <a:ln>
                    <a:noFill/>
                  </a:ln>
                  <a:solidFill>
                    <a:srgbClr val="1F497D"/>
                  </a:solidFill>
                  <a:effectLst/>
                  <a:latin typeface="Cambria" pitchFamily="18" charset="0"/>
                  <a:cs typeface="Arial" pitchFamily="34" charset="0"/>
                </a:rPr>
                <a:t>Rada vlády pro lidská práva</a:t>
              </a:r>
              <a:endParaRPr kumimoji="0" lang="en-US" alt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8" name="Rectangle 6"/>
            <p:cNvSpPr>
              <a:spLocks noChangeArrowheads="1"/>
            </p:cNvSpPr>
            <p:nvPr/>
          </p:nvSpPr>
          <p:spPr bwMode="auto">
            <a:xfrm>
              <a:off x="2749" y="163"/>
              <a:ext cx="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" name="Rectangle 7"/>
            <p:cNvSpPr>
              <a:spLocks noChangeArrowheads="1"/>
            </p:cNvSpPr>
            <p:nvPr/>
          </p:nvSpPr>
          <p:spPr bwMode="auto">
            <a:xfrm>
              <a:off x="2818" y="163"/>
              <a:ext cx="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Rectangle 8"/>
            <p:cNvSpPr>
              <a:spLocks noChangeArrowheads="1"/>
            </p:cNvSpPr>
            <p:nvPr/>
          </p:nvSpPr>
          <p:spPr bwMode="auto">
            <a:xfrm>
              <a:off x="3063" y="163"/>
              <a:ext cx="183" cy="3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2700" b="1" i="0" u="none" strike="noStrike" cap="none" normalizeH="0" baseline="0" dirty="0" smtClean="0">
                  <a:ln>
                    <a:noFill/>
                  </a:ln>
                  <a:solidFill>
                    <a:srgbClr val="1F497D"/>
                  </a:solidFill>
                  <a:effectLst/>
                  <a:latin typeface="Cambria" pitchFamily="18" charset="0"/>
                  <a:cs typeface="Arial" pitchFamily="34" charset="0"/>
                </a:rPr>
                <a:t> </a:t>
              </a:r>
              <a:endPara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" name="Rectangle 9"/>
            <p:cNvSpPr>
              <a:spLocks noChangeArrowheads="1"/>
            </p:cNvSpPr>
            <p:nvPr/>
          </p:nvSpPr>
          <p:spPr bwMode="auto">
            <a:xfrm>
              <a:off x="310" y="419"/>
              <a:ext cx="2974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lvl="0"/>
              <a:r>
                <a:rPr lang="cs-CZ" altLang="cs-CZ" sz="2400" dirty="0" smtClean="0">
                  <a:solidFill>
                    <a:srgbClr val="1F497D"/>
                  </a:solidFill>
                  <a:latin typeface="Cambria" pitchFamily="18" charset="0"/>
                </a:rPr>
                <a:t>Přehled budoucích aktivit sekretariátu</a:t>
              </a:r>
              <a:endParaRPr kumimoji="0" lang="en-US" altLang="cs-CZ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2" name="Rectangle 10"/>
            <p:cNvSpPr>
              <a:spLocks noChangeArrowheads="1"/>
            </p:cNvSpPr>
            <p:nvPr/>
          </p:nvSpPr>
          <p:spPr bwMode="auto">
            <a:xfrm>
              <a:off x="2488" y="344"/>
              <a:ext cx="186" cy="3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27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mbria" pitchFamily="18" charset="0"/>
                  <a:cs typeface="Arial" pitchFamily="34" charset="0"/>
                </a:rPr>
                <a:t> </a:t>
              </a:r>
              <a:endPara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1035" name="Picture 11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86" y="176"/>
              <a:ext cx="1404" cy="4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3" name="Rectangle 12"/>
            <p:cNvSpPr>
              <a:spLocks noChangeArrowheads="1"/>
            </p:cNvSpPr>
            <p:nvPr/>
          </p:nvSpPr>
          <p:spPr bwMode="auto">
            <a:xfrm>
              <a:off x="5097" y="474"/>
              <a:ext cx="74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" name="Rectangle 13"/>
            <p:cNvSpPr>
              <a:spLocks noChangeArrowheads="1"/>
            </p:cNvSpPr>
            <p:nvPr/>
          </p:nvSpPr>
          <p:spPr bwMode="auto">
            <a:xfrm>
              <a:off x="310" y="584"/>
              <a:ext cx="74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49565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22745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 smtClean="0"/>
              <a:t>Mezinárodní oblast (OSN)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idx="1"/>
          </p:nvPr>
        </p:nvSpPr>
        <p:spPr>
          <a:xfrm>
            <a:off x="179512" y="2420888"/>
            <a:ext cx="8856984" cy="4248472"/>
          </a:xfrm>
        </p:spPr>
        <p:txBody>
          <a:bodyPr>
            <a:normAutofit fontScale="92500"/>
          </a:bodyPr>
          <a:lstStyle/>
          <a:p>
            <a:pPr lvl="0"/>
            <a:r>
              <a:rPr lang="cs-CZ" dirty="0"/>
              <a:t>podávání periodických zpráv orgánům OSN</a:t>
            </a:r>
          </a:p>
          <a:p>
            <a:pPr lvl="1"/>
            <a:r>
              <a:rPr lang="cs-CZ" dirty="0"/>
              <a:t>zpráva o plnění Úmluvy proti mučení a jinému krutému, nelidskému a ponižujícímu zacházení (jaro 2022)</a:t>
            </a:r>
          </a:p>
          <a:p>
            <a:pPr lvl="1"/>
            <a:r>
              <a:rPr lang="cs-CZ" dirty="0"/>
              <a:t>zpráva o plnění Úmluvy proti všem formám rasové diskriminace (léto 2022)</a:t>
            </a:r>
          </a:p>
          <a:p>
            <a:pPr lvl="1"/>
            <a:r>
              <a:rPr lang="cs-CZ" dirty="0"/>
              <a:t>závěrečná doporučení Výboru pro práva dítěte ze září </a:t>
            </a:r>
            <a:r>
              <a:rPr lang="cs-CZ" dirty="0" smtClean="0"/>
              <a:t>2021</a:t>
            </a:r>
          </a:p>
          <a:p>
            <a:pPr lvl="1"/>
            <a:r>
              <a:rPr lang="cs-CZ" dirty="0" smtClean="0"/>
              <a:t>závěrečná </a:t>
            </a:r>
            <a:r>
              <a:rPr lang="cs-CZ" dirty="0"/>
              <a:t>doporučení Výboru pro hospodářská, sociální a kulturní </a:t>
            </a:r>
            <a:r>
              <a:rPr lang="cs-CZ" dirty="0" smtClean="0"/>
              <a:t>práva z února 2022</a:t>
            </a:r>
            <a:endParaRPr lang="cs-CZ" dirty="0"/>
          </a:p>
          <a:p>
            <a:endParaRPr lang="en-US" sz="2400" dirty="0" smtClean="0">
              <a:solidFill>
                <a:schemeClr val="tx2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85A62-4E1E-4A73-8406-270174DD255F}" type="slidenum">
              <a:rPr lang="cs-CZ" smtClean="0"/>
              <a:t>2</a:t>
            </a:fld>
            <a:endParaRPr lang="cs-CZ" dirty="0"/>
          </a:p>
        </p:txBody>
      </p:sp>
      <p:grpSp>
        <p:nvGrpSpPr>
          <p:cNvPr id="5" name="Group 4"/>
          <p:cNvGrpSpPr>
            <a:grpSpLocks noChangeAspect="1"/>
          </p:cNvGrpSpPr>
          <p:nvPr/>
        </p:nvGrpSpPr>
        <p:grpSpPr bwMode="auto">
          <a:xfrm>
            <a:off x="179512" y="258763"/>
            <a:ext cx="8674316" cy="914401"/>
            <a:chOff x="249" y="163"/>
            <a:chExt cx="4941" cy="576"/>
          </a:xfrm>
        </p:grpSpPr>
        <p:sp>
          <p:nvSpPr>
            <p:cNvPr id="6" name="AutoShape 3"/>
            <p:cNvSpPr>
              <a:spLocks noChangeAspect="1" noChangeArrowheads="1" noTextEdit="1"/>
            </p:cNvSpPr>
            <p:nvPr/>
          </p:nvSpPr>
          <p:spPr bwMode="auto">
            <a:xfrm>
              <a:off x="249" y="164"/>
              <a:ext cx="4921" cy="5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auto">
            <a:xfrm>
              <a:off x="310" y="163"/>
              <a:ext cx="2684" cy="2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2800" b="1" i="0" u="none" strike="noStrike" cap="none" normalizeH="0" baseline="0" dirty="0" smtClean="0">
                  <a:ln>
                    <a:noFill/>
                  </a:ln>
                  <a:solidFill>
                    <a:srgbClr val="1F497D"/>
                  </a:solidFill>
                  <a:effectLst/>
                  <a:latin typeface="Cambria" pitchFamily="18" charset="0"/>
                  <a:cs typeface="Arial" pitchFamily="34" charset="0"/>
                </a:rPr>
                <a:t>Rada vlády pro lidská práva</a:t>
              </a:r>
              <a:endParaRPr kumimoji="0" lang="en-US" alt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8" name="Rectangle 6"/>
            <p:cNvSpPr>
              <a:spLocks noChangeArrowheads="1"/>
            </p:cNvSpPr>
            <p:nvPr/>
          </p:nvSpPr>
          <p:spPr bwMode="auto">
            <a:xfrm>
              <a:off x="2749" y="163"/>
              <a:ext cx="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" name="Rectangle 7"/>
            <p:cNvSpPr>
              <a:spLocks noChangeArrowheads="1"/>
            </p:cNvSpPr>
            <p:nvPr/>
          </p:nvSpPr>
          <p:spPr bwMode="auto">
            <a:xfrm>
              <a:off x="2818" y="163"/>
              <a:ext cx="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Rectangle 8"/>
            <p:cNvSpPr>
              <a:spLocks noChangeArrowheads="1"/>
            </p:cNvSpPr>
            <p:nvPr/>
          </p:nvSpPr>
          <p:spPr bwMode="auto">
            <a:xfrm>
              <a:off x="3063" y="163"/>
              <a:ext cx="183" cy="3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2700" b="1" i="0" u="none" strike="noStrike" cap="none" normalizeH="0" baseline="0" dirty="0" smtClean="0">
                  <a:ln>
                    <a:noFill/>
                  </a:ln>
                  <a:solidFill>
                    <a:srgbClr val="1F497D"/>
                  </a:solidFill>
                  <a:effectLst/>
                  <a:latin typeface="Cambria" pitchFamily="18" charset="0"/>
                  <a:cs typeface="Arial" pitchFamily="34" charset="0"/>
                </a:rPr>
                <a:t> </a:t>
              </a:r>
              <a:endPara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" name="Rectangle 9"/>
            <p:cNvSpPr>
              <a:spLocks noChangeArrowheads="1"/>
            </p:cNvSpPr>
            <p:nvPr/>
          </p:nvSpPr>
          <p:spPr bwMode="auto">
            <a:xfrm>
              <a:off x="310" y="419"/>
              <a:ext cx="2974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lvl="0"/>
              <a:r>
                <a:rPr lang="cs-CZ" altLang="cs-CZ" sz="2400" dirty="0" smtClean="0">
                  <a:solidFill>
                    <a:srgbClr val="1F497D"/>
                  </a:solidFill>
                  <a:latin typeface="Cambria" pitchFamily="18" charset="0"/>
                </a:rPr>
                <a:t>Přehled budoucích aktivit sekretariátu</a:t>
              </a:r>
              <a:endParaRPr kumimoji="0" lang="en-US" altLang="cs-CZ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2" name="Rectangle 10"/>
            <p:cNvSpPr>
              <a:spLocks noChangeArrowheads="1"/>
            </p:cNvSpPr>
            <p:nvPr/>
          </p:nvSpPr>
          <p:spPr bwMode="auto">
            <a:xfrm>
              <a:off x="2488" y="344"/>
              <a:ext cx="186" cy="3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27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mbria" pitchFamily="18" charset="0"/>
                  <a:cs typeface="Arial" pitchFamily="34" charset="0"/>
                </a:rPr>
                <a:t> </a:t>
              </a:r>
              <a:endPara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1035" name="Picture 11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86" y="176"/>
              <a:ext cx="1404" cy="4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3" name="Rectangle 12"/>
            <p:cNvSpPr>
              <a:spLocks noChangeArrowheads="1"/>
            </p:cNvSpPr>
            <p:nvPr/>
          </p:nvSpPr>
          <p:spPr bwMode="auto">
            <a:xfrm>
              <a:off x="5097" y="474"/>
              <a:ext cx="74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" name="Rectangle 13"/>
            <p:cNvSpPr>
              <a:spLocks noChangeArrowheads="1"/>
            </p:cNvSpPr>
            <p:nvPr/>
          </p:nvSpPr>
          <p:spPr bwMode="auto">
            <a:xfrm>
              <a:off x="310" y="584"/>
              <a:ext cx="74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05275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22745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 smtClean="0"/>
              <a:t>Oblast EU (CZ PRES)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idx="1"/>
          </p:nvPr>
        </p:nvSpPr>
        <p:spPr>
          <a:xfrm>
            <a:off x="179512" y="2420888"/>
            <a:ext cx="8856984" cy="4248472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cs-CZ" dirty="0" smtClean="0"/>
              <a:t>Agendy </a:t>
            </a:r>
            <a:r>
              <a:rPr lang="cs-CZ" dirty="0"/>
              <a:t>s lidskoprávním </a:t>
            </a:r>
            <a:r>
              <a:rPr lang="cs-CZ" dirty="0" smtClean="0"/>
              <a:t>aspektem (IT/TECH)</a:t>
            </a:r>
            <a:endParaRPr lang="cs-CZ" dirty="0"/>
          </a:p>
          <a:p>
            <a:pPr lvl="0"/>
            <a:r>
              <a:rPr lang="cs-CZ" dirty="0"/>
              <a:t>Nařízení o umělé inteligenci </a:t>
            </a:r>
          </a:p>
          <a:p>
            <a:pPr lvl="0"/>
            <a:r>
              <a:rPr lang="cs-CZ" dirty="0"/>
              <a:t>Akt o digitálních službách </a:t>
            </a:r>
          </a:p>
          <a:p>
            <a:pPr lvl="0"/>
            <a:r>
              <a:rPr lang="cs-CZ" dirty="0"/>
              <a:t>Meziinstitucionální deklarace k digitálním právům a principům</a:t>
            </a:r>
          </a:p>
          <a:p>
            <a:endParaRPr lang="en-US" sz="2400" dirty="0" smtClean="0">
              <a:solidFill>
                <a:schemeClr val="tx2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85A62-4E1E-4A73-8406-270174DD255F}" type="slidenum">
              <a:rPr lang="cs-CZ" smtClean="0"/>
              <a:t>3</a:t>
            </a:fld>
            <a:endParaRPr lang="cs-CZ" dirty="0"/>
          </a:p>
        </p:txBody>
      </p:sp>
      <p:grpSp>
        <p:nvGrpSpPr>
          <p:cNvPr id="5" name="Group 4"/>
          <p:cNvGrpSpPr>
            <a:grpSpLocks noChangeAspect="1"/>
          </p:cNvGrpSpPr>
          <p:nvPr/>
        </p:nvGrpSpPr>
        <p:grpSpPr bwMode="auto">
          <a:xfrm>
            <a:off x="179512" y="258763"/>
            <a:ext cx="8674316" cy="914401"/>
            <a:chOff x="249" y="163"/>
            <a:chExt cx="4941" cy="576"/>
          </a:xfrm>
        </p:grpSpPr>
        <p:sp>
          <p:nvSpPr>
            <p:cNvPr id="6" name="AutoShape 3"/>
            <p:cNvSpPr>
              <a:spLocks noChangeAspect="1" noChangeArrowheads="1" noTextEdit="1"/>
            </p:cNvSpPr>
            <p:nvPr/>
          </p:nvSpPr>
          <p:spPr bwMode="auto">
            <a:xfrm>
              <a:off x="249" y="164"/>
              <a:ext cx="4921" cy="5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auto">
            <a:xfrm>
              <a:off x="310" y="163"/>
              <a:ext cx="2684" cy="2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2800" b="1" i="0" u="none" strike="noStrike" cap="none" normalizeH="0" baseline="0" dirty="0" smtClean="0">
                  <a:ln>
                    <a:noFill/>
                  </a:ln>
                  <a:solidFill>
                    <a:srgbClr val="1F497D"/>
                  </a:solidFill>
                  <a:effectLst/>
                  <a:latin typeface="Cambria" pitchFamily="18" charset="0"/>
                  <a:cs typeface="Arial" pitchFamily="34" charset="0"/>
                </a:rPr>
                <a:t>Rada vlády pro lidská práva</a:t>
              </a:r>
              <a:endParaRPr kumimoji="0" lang="en-US" alt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8" name="Rectangle 6"/>
            <p:cNvSpPr>
              <a:spLocks noChangeArrowheads="1"/>
            </p:cNvSpPr>
            <p:nvPr/>
          </p:nvSpPr>
          <p:spPr bwMode="auto">
            <a:xfrm>
              <a:off x="2749" y="163"/>
              <a:ext cx="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" name="Rectangle 7"/>
            <p:cNvSpPr>
              <a:spLocks noChangeArrowheads="1"/>
            </p:cNvSpPr>
            <p:nvPr/>
          </p:nvSpPr>
          <p:spPr bwMode="auto">
            <a:xfrm>
              <a:off x="2818" y="163"/>
              <a:ext cx="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Rectangle 8"/>
            <p:cNvSpPr>
              <a:spLocks noChangeArrowheads="1"/>
            </p:cNvSpPr>
            <p:nvPr/>
          </p:nvSpPr>
          <p:spPr bwMode="auto">
            <a:xfrm>
              <a:off x="3063" y="163"/>
              <a:ext cx="183" cy="3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2700" b="1" i="0" u="none" strike="noStrike" cap="none" normalizeH="0" baseline="0" dirty="0" smtClean="0">
                  <a:ln>
                    <a:noFill/>
                  </a:ln>
                  <a:solidFill>
                    <a:srgbClr val="1F497D"/>
                  </a:solidFill>
                  <a:effectLst/>
                  <a:latin typeface="Cambria" pitchFamily="18" charset="0"/>
                  <a:cs typeface="Arial" pitchFamily="34" charset="0"/>
                </a:rPr>
                <a:t> </a:t>
              </a:r>
              <a:endPara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" name="Rectangle 9"/>
            <p:cNvSpPr>
              <a:spLocks noChangeArrowheads="1"/>
            </p:cNvSpPr>
            <p:nvPr/>
          </p:nvSpPr>
          <p:spPr bwMode="auto">
            <a:xfrm>
              <a:off x="310" y="419"/>
              <a:ext cx="2974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lvl="0"/>
              <a:r>
                <a:rPr lang="cs-CZ" altLang="cs-CZ" sz="2400" dirty="0" smtClean="0">
                  <a:solidFill>
                    <a:srgbClr val="1F497D"/>
                  </a:solidFill>
                  <a:latin typeface="Cambria" pitchFamily="18" charset="0"/>
                </a:rPr>
                <a:t>Přehled budoucích aktivit sekretariátu</a:t>
              </a:r>
              <a:endParaRPr kumimoji="0" lang="en-US" altLang="cs-CZ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2" name="Rectangle 10"/>
            <p:cNvSpPr>
              <a:spLocks noChangeArrowheads="1"/>
            </p:cNvSpPr>
            <p:nvPr/>
          </p:nvSpPr>
          <p:spPr bwMode="auto">
            <a:xfrm>
              <a:off x="2488" y="344"/>
              <a:ext cx="186" cy="3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27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mbria" pitchFamily="18" charset="0"/>
                  <a:cs typeface="Arial" pitchFamily="34" charset="0"/>
                </a:rPr>
                <a:t> </a:t>
              </a:r>
              <a:endPara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1035" name="Picture 11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86" y="176"/>
              <a:ext cx="1404" cy="4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3" name="Rectangle 12"/>
            <p:cNvSpPr>
              <a:spLocks noChangeArrowheads="1"/>
            </p:cNvSpPr>
            <p:nvPr/>
          </p:nvSpPr>
          <p:spPr bwMode="auto">
            <a:xfrm>
              <a:off x="5097" y="474"/>
              <a:ext cx="74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" name="Rectangle 13"/>
            <p:cNvSpPr>
              <a:spLocks noChangeArrowheads="1"/>
            </p:cNvSpPr>
            <p:nvPr/>
          </p:nvSpPr>
          <p:spPr bwMode="auto">
            <a:xfrm>
              <a:off x="310" y="584"/>
              <a:ext cx="74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3782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22745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 smtClean="0"/>
              <a:t>Oblast EU (CZ PRES)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idx="1"/>
          </p:nvPr>
        </p:nvSpPr>
        <p:spPr>
          <a:xfrm>
            <a:off x="179512" y="2420888"/>
            <a:ext cx="8856984" cy="4248472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cs-CZ" dirty="0" smtClean="0"/>
              <a:t>Agendy </a:t>
            </a:r>
            <a:r>
              <a:rPr lang="cs-CZ" dirty="0"/>
              <a:t>s lidskoprávním </a:t>
            </a:r>
            <a:r>
              <a:rPr lang="cs-CZ" dirty="0" smtClean="0"/>
              <a:t>aspektem (udržitelnost)</a:t>
            </a:r>
            <a:endParaRPr lang="cs-CZ" dirty="0"/>
          </a:p>
          <a:p>
            <a:pPr lvl="0"/>
            <a:r>
              <a:rPr lang="cs-CZ" dirty="0"/>
              <a:t>Směrnice o podávání zpráv o udržitelném podnikání společností, </a:t>
            </a:r>
          </a:p>
          <a:p>
            <a:pPr lvl="0"/>
            <a:r>
              <a:rPr lang="cs-CZ" dirty="0"/>
              <a:t>Směrnice o udržitelné správa a řízení společností a </a:t>
            </a:r>
            <a:r>
              <a:rPr lang="cs-CZ" dirty="0" err="1"/>
              <a:t>due</a:t>
            </a:r>
            <a:r>
              <a:rPr lang="cs-CZ" dirty="0"/>
              <a:t> diligence v dodavatelských řetězcích </a:t>
            </a:r>
          </a:p>
          <a:p>
            <a:pPr lvl="0"/>
            <a:r>
              <a:rPr lang="cs-CZ" dirty="0"/>
              <a:t>Revize směrnice o spotřebitelském úvěru</a:t>
            </a:r>
          </a:p>
          <a:p>
            <a:pPr lvl="0"/>
            <a:r>
              <a:rPr lang="cs-CZ" dirty="0"/>
              <a:t>Směrnice o podpoře zelená spotřeby</a:t>
            </a:r>
          </a:p>
          <a:p>
            <a:endParaRPr lang="en-US" sz="2400" dirty="0" smtClean="0">
              <a:solidFill>
                <a:schemeClr val="tx2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85A62-4E1E-4A73-8406-270174DD255F}" type="slidenum">
              <a:rPr lang="cs-CZ" smtClean="0"/>
              <a:t>4</a:t>
            </a:fld>
            <a:endParaRPr lang="cs-CZ" dirty="0"/>
          </a:p>
        </p:txBody>
      </p:sp>
      <p:grpSp>
        <p:nvGrpSpPr>
          <p:cNvPr id="5" name="Group 4"/>
          <p:cNvGrpSpPr>
            <a:grpSpLocks noChangeAspect="1"/>
          </p:cNvGrpSpPr>
          <p:nvPr/>
        </p:nvGrpSpPr>
        <p:grpSpPr bwMode="auto">
          <a:xfrm>
            <a:off x="179512" y="258763"/>
            <a:ext cx="8674316" cy="914401"/>
            <a:chOff x="249" y="163"/>
            <a:chExt cx="4941" cy="576"/>
          </a:xfrm>
        </p:grpSpPr>
        <p:sp>
          <p:nvSpPr>
            <p:cNvPr id="6" name="AutoShape 3"/>
            <p:cNvSpPr>
              <a:spLocks noChangeAspect="1" noChangeArrowheads="1" noTextEdit="1"/>
            </p:cNvSpPr>
            <p:nvPr/>
          </p:nvSpPr>
          <p:spPr bwMode="auto">
            <a:xfrm>
              <a:off x="249" y="164"/>
              <a:ext cx="4921" cy="5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auto">
            <a:xfrm>
              <a:off x="310" y="163"/>
              <a:ext cx="2684" cy="2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2800" b="1" i="0" u="none" strike="noStrike" cap="none" normalizeH="0" baseline="0" dirty="0" smtClean="0">
                  <a:ln>
                    <a:noFill/>
                  </a:ln>
                  <a:solidFill>
                    <a:srgbClr val="1F497D"/>
                  </a:solidFill>
                  <a:effectLst/>
                  <a:latin typeface="Cambria" pitchFamily="18" charset="0"/>
                  <a:cs typeface="Arial" pitchFamily="34" charset="0"/>
                </a:rPr>
                <a:t>Rada vlády pro lidská práva</a:t>
              </a:r>
              <a:endParaRPr kumimoji="0" lang="en-US" alt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8" name="Rectangle 6"/>
            <p:cNvSpPr>
              <a:spLocks noChangeArrowheads="1"/>
            </p:cNvSpPr>
            <p:nvPr/>
          </p:nvSpPr>
          <p:spPr bwMode="auto">
            <a:xfrm>
              <a:off x="2749" y="163"/>
              <a:ext cx="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" name="Rectangle 7"/>
            <p:cNvSpPr>
              <a:spLocks noChangeArrowheads="1"/>
            </p:cNvSpPr>
            <p:nvPr/>
          </p:nvSpPr>
          <p:spPr bwMode="auto">
            <a:xfrm>
              <a:off x="2818" y="163"/>
              <a:ext cx="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Rectangle 8"/>
            <p:cNvSpPr>
              <a:spLocks noChangeArrowheads="1"/>
            </p:cNvSpPr>
            <p:nvPr/>
          </p:nvSpPr>
          <p:spPr bwMode="auto">
            <a:xfrm>
              <a:off x="3063" y="163"/>
              <a:ext cx="183" cy="3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2700" b="1" i="0" u="none" strike="noStrike" cap="none" normalizeH="0" baseline="0" dirty="0" smtClean="0">
                  <a:ln>
                    <a:noFill/>
                  </a:ln>
                  <a:solidFill>
                    <a:srgbClr val="1F497D"/>
                  </a:solidFill>
                  <a:effectLst/>
                  <a:latin typeface="Cambria" pitchFamily="18" charset="0"/>
                  <a:cs typeface="Arial" pitchFamily="34" charset="0"/>
                </a:rPr>
                <a:t> </a:t>
              </a:r>
              <a:endPara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" name="Rectangle 9"/>
            <p:cNvSpPr>
              <a:spLocks noChangeArrowheads="1"/>
            </p:cNvSpPr>
            <p:nvPr/>
          </p:nvSpPr>
          <p:spPr bwMode="auto">
            <a:xfrm>
              <a:off x="310" y="419"/>
              <a:ext cx="2974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lvl="0"/>
              <a:r>
                <a:rPr lang="cs-CZ" altLang="cs-CZ" sz="2400" dirty="0" smtClean="0">
                  <a:solidFill>
                    <a:srgbClr val="1F497D"/>
                  </a:solidFill>
                  <a:latin typeface="Cambria" pitchFamily="18" charset="0"/>
                </a:rPr>
                <a:t>Přehled budoucích aktivit sekretariátu</a:t>
              </a:r>
              <a:endParaRPr kumimoji="0" lang="en-US" altLang="cs-CZ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2" name="Rectangle 10"/>
            <p:cNvSpPr>
              <a:spLocks noChangeArrowheads="1"/>
            </p:cNvSpPr>
            <p:nvPr/>
          </p:nvSpPr>
          <p:spPr bwMode="auto">
            <a:xfrm>
              <a:off x="2488" y="344"/>
              <a:ext cx="186" cy="3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27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mbria" pitchFamily="18" charset="0"/>
                  <a:cs typeface="Arial" pitchFamily="34" charset="0"/>
                </a:rPr>
                <a:t> </a:t>
              </a:r>
              <a:endPara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1035" name="Picture 11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86" y="176"/>
              <a:ext cx="1404" cy="4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3" name="Rectangle 12"/>
            <p:cNvSpPr>
              <a:spLocks noChangeArrowheads="1"/>
            </p:cNvSpPr>
            <p:nvPr/>
          </p:nvSpPr>
          <p:spPr bwMode="auto">
            <a:xfrm>
              <a:off x="5097" y="474"/>
              <a:ext cx="74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" name="Rectangle 13"/>
            <p:cNvSpPr>
              <a:spLocks noChangeArrowheads="1"/>
            </p:cNvSpPr>
            <p:nvPr/>
          </p:nvSpPr>
          <p:spPr bwMode="auto">
            <a:xfrm>
              <a:off x="310" y="584"/>
              <a:ext cx="74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20296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22745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 smtClean="0"/>
              <a:t>Oblast EU (CZ PRES)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idx="1"/>
          </p:nvPr>
        </p:nvSpPr>
        <p:spPr>
          <a:xfrm>
            <a:off x="179512" y="2420888"/>
            <a:ext cx="8856984" cy="4248472"/>
          </a:xfrm>
        </p:spPr>
        <p:txBody>
          <a:bodyPr>
            <a:normAutofit fontScale="85000" lnSpcReduction="10000"/>
          </a:bodyPr>
          <a:lstStyle/>
          <a:p>
            <a:pPr marL="0" lvl="0" indent="0">
              <a:buNone/>
            </a:pPr>
            <a:r>
              <a:rPr lang="cs-CZ" dirty="0" smtClean="0"/>
              <a:t>Agendy </a:t>
            </a:r>
            <a:r>
              <a:rPr lang="cs-CZ" dirty="0"/>
              <a:t>s lidskoprávním </a:t>
            </a:r>
            <a:r>
              <a:rPr lang="cs-CZ" dirty="0" smtClean="0"/>
              <a:t>aspektem (ochrana práv)</a:t>
            </a:r>
            <a:endParaRPr lang="cs-CZ" dirty="0"/>
          </a:p>
          <a:p>
            <a:pPr lvl="0"/>
            <a:r>
              <a:rPr lang="cs-CZ" dirty="0"/>
              <a:t>Iniciativa k rozšíření oblastí trestné činnosti upravených právem EU na nenávistné trestné činy a nenávistné projevy </a:t>
            </a:r>
          </a:p>
          <a:p>
            <a:pPr lvl="0"/>
            <a:r>
              <a:rPr lang="cs-CZ" dirty="0"/>
              <a:t>Směrnice o prevenci a boji proti násilí na ženách a domácímu násilí</a:t>
            </a:r>
          </a:p>
          <a:p>
            <a:pPr lvl="0"/>
            <a:r>
              <a:rPr lang="cs-CZ" dirty="0"/>
              <a:t>Směrnice o ochraně novinářů a obhájců práv proti zneužívajícím žalobám (Strategické žaloby na vyloučení účasti veřejnosti tzv. SLAPP)</a:t>
            </a:r>
          </a:p>
          <a:p>
            <a:pPr lvl="0"/>
            <a:r>
              <a:rPr lang="cs-CZ" dirty="0"/>
              <a:t>Revize směrnice o právu obětí</a:t>
            </a:r>
          </a:p>
          <a:p>
            <a:pPr lvl="0"/>
            <a:r>
              <a:rPr lang="cs-CZ" dirty="0"/>
              <a:t>Směrnice o mezistátním uznání rodičovství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85A62-4E1E-4A73-8406-270174DD255F}" type="slidenum">
              <a:rPr lang="cs-CZ" smtClean="0"/>
              <a:t>5</a:t>
            </a:fld>
            <a:endParaRPr lang="cs-CZ" dirty="0"/>
          </a:p>
        </p:txBody>
      </p:sp>
      <p:grpSp>
        <p:nvGrpSpPr>
          <p:cNvPr id="5" name="Group 4"/>
          <p:cNvGrpSpPr>
            <a:grpSpLocks noChangeAspect="1"/>
          </p:cNvGrpSpPr>
          <p:nvPr/>
        </p:nvGrpSpPr>
        <p:grpSpPr bwMode="auto">
          <a:xfrm>
            <a:off x="179512" y="258763"/>
            <a:ext cx="8674316" cy="914401"/>
            <a:chOff x="249" y="163"/>
            <a:chExt cx="4941" cy="576"/>
          </a:xfrm>
        </p:grpSpPr>
        <p:sp>
          <p:nvSpPr>
            <p:cNvPr id="6" name="AutoShape 3"/>
            <p:cNvSpPr>
              <a:spLocks noChangeAspect="1" noChangeArrowheads="1" noTextEdit="1"/>
            </p:cNvSpPr>
            <p:nvPr/>
          </p:nvSpPr>
          <p:spPr bwMode="auto">
            <a:xfrm>
              <a:off x="249" y="164"/>
              <a:ext cx="4921" cy="5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auto">
            <a:xfrm>
              <a:off x="310" y="163"/>
              <a:ext cx="2684" cy="2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2800" b="1" i="0" u="none" strike="noStrike" cap="none" normalizeH="0" baseline="0" dirty="0" smtClean="0">
                  <a:ln>
                    <a:noFill/>
                  </a:ln>
                  <a:solidFill>
                    <a:srgbClr val="1F497D"/>
                  </a:solidFill>
                  <a:effectLst/>
                  <a:latin typeface="Cambria" pitchFamily="18" charset="0"/>
                  <a:cs typeface="Arial" pitchFamily="34" charset="0"/>
                </a:rPr>
                <a:t>Rada vlády pro lidská práva</a:t>
              </a:r>
              <a:endParaRPr kumimoji="0" lang="en-US" alt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8" name="Rectangle 6"/>
            <p:cNvSpPr>
              <a:spLocks noChangeArrowheads="1"/>
            </p:cNvSpPr>
            <p:nvPr/>
          </p:nvSpPr>
          <p:spPr bwMode="auto">
            <a:xfrm>
              <a:off x="2749" y="163"/>
              <a:ext cx="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" name="Rectangle 7"/>
            <p:cNvSpPr>
              <a:spLocks noChangeArrowheads="1"/>
            </p:cNvSpPr>
            <p:nvPr/>
          </p:nvSpPr>
          <p:spPr bwMode="auto">
            <a:xfrm>
              <a:off x="2818" y="163"/>
              <a:ext cx="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Rectangle 8"/>
            <p:cNvSpPr>
              <a:spLocks noChangeArrowheads="1"/>
            </p:cNvSpPr>
            <p:nvPr/>
          </p:nvSpPr>
          <p:spPr bwMode="auto">
            <a:xfrm>
              <a:off x="3063" y="163"/>
              <a:ext cx="183" cy="3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2700" b="1" i="0" u="none" strike="noStrike" cap="none" normalizeH="0" baseline="0" dirty="0" smtClean="0">
                  <a:ln>
                    <a:noFill/>
                  </a:ln>
                  <a:solidFill>
                    <a:srgbClr val="1F497D"/>
                  </a:solidFill>
                  <a:effectLst/>
                  <a:latin typeface="Cambria" pitchFamily="18" charset="0"/>
                  <a:cs typeface="Arial" pitchFamily="34" charset="0"/>
                </a:rPr>
                <a:t> </a:t>
              </a:r>
              <a:endPara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" name="Rectangle 9"/>
            <p:cNvSpPr>
              <a:spLocks noChangeArrowheads="1"/>
            </p:cNvSpPr>
            <p:nvPr/>
          </p:nvSpPr>
          <p:spPr bwMode="auto">
            <a:xfrm>
              <a:off x="310" y="419"/>
              <a:ext cx="2974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lvl="0"/>
              <a:r>
                <a:rPr lang="cs-CZ" altLang="cs-CZ" sz="2400" dirty="0" smtClean="0">
                  <a:solidFill>
                    <a:srgbClr val="1F497D"/>
                  </a:solidFill>
                  <a:latin typeface="Cambria" pitchFamily="18" charset="0"/>
                </a:rPr>
                <a:t>Přehled budoucích aktivit sekretariátu</a:t>
              </a:r>
              <a:endParaRPr kumimoji="0" lang="en-US" altLang="cs-CZ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2" name="Rectangle 10"/>
            <p:cNvSpPr>
              <a:spLocks noChangeArrowheads="1"/>
            </p:cNvSpPr>
            <p:nvPr/>
          </p:nvSpPr>
          <p:spPr bwMode="auto">
            <a:xfrm>
              <a:off x="2488" y="344"/>
              <a:ext cx="186" cy="3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27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mbria" pitchFamily="18" charset="0"/>
                  <a:cs typeface="Arial" pitchFamily="34" charset="0"/>
                </a:rPr>
                <a:t> </a:t>
              </a:r>
              <a:endPara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1035" name="Picture 11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86" y="176"/>
              <a:ext cx="1404" cy="4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3" name="Rectangle 12"/>
            <p:cNvSpPr>
              <a:spLocks noChangeArrowheads="1"/>
            </p:cNvSpPr>
            <p:nvPr/>
          </p:nvSpPr>
          <p:spPr bwMode="auto">
            <a:xfrm>
              <a:off x="5097" y="474"/>
              <a:ext cx="74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" name="Rectangle 13"/>
            <p:cNvSpPr>
              <a:spLocks noChangeArrowheads="1"/>
            </p:cNvSpPr>
            <p:nvPr/>
          </p:nvSpPr>
          <p:spPr bwMode="auto">
            <a:xfrm>
              <a:off x="310" y="584"/>
              <a:ext cx="74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88451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22745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 smtClean="0"/>
              <a:t>Oblast EU (CZ PRES)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idx="1"/>
          </p:nvPr>
        </p:nvSpPr>
        <p:spPr>
          <a:xfrm>
            <a:off x="179512" y="2420888"/>
            <a:ext cx="8856984" cy="4248472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cs-CZ" dirty="0" smtClean="0"/>
              <a:t>Agendy </a:t>
            </a:r>
            <a:r>
              <a:rPr lang="cs-CZ" dirty="0"/>
              <a:t>s lidskoprávním </a:t>
            </a:r>
            <a:r>
              <a:rPr lang="cs-CZ" dirty="0" smtClean="0"/>
              <a:t>aspektem (sociální oblast)</a:t>
            </a:r>
            <a:endParaRPr lang="cs-CZ" dirty="0"/>
          </a:p>
          <a:p>
            <a:pPr lvl="0"/>
            <a:r>
              <a:rPr lang="cs-CZ" dirty="0"/>
              <a:t>Evropská strategie péče s doporučením k dlouhodobé péči </a:t>
            </a:r>
          </a:p>
          <a:p>
            <a:pPr lvl="0"/>
            <a:r>
              <a:rPr lang="cs-CZ" dirty="0"/>
              <a:t>Směrnice o přiměřených minimálních mzdách v EU </a:t>
            </a:r>
          </a:p>
          <a:p>
            <a:pPr lvl="0"/>
            <a:r>
              <a:rPr lang="cs-CZ" dirty="0"/>
              <a:t>Směrnice o zlepšení pracovních podmínek při práci prostřednictvím platforem</a:t>
            </a:r>
          </a:p>
          <a:p>
            <a:endParaRPr lang="en-US" sz="2400" dirty="0" smtClean="0">
              <a:solidFill>
                <a:schemeClr val="tx2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85A62-4E1E-4A73-8406-270174DD255F}" type="slidenum">
              <a:rPr lang="cs-CZ" smtClean="0"/>
              <a:t>6</a:t>
            </a:fld>
            <a:endParaRPr lang="cs-CZ" dirty="0"/>
          </a:p>
        </p:txBody>
      </p:sp>
      <p:grpSp>
        <p:nvGrpSpPr>
          <p:cNvPr id="5" name="Group 4"/>
          <p:cNvGrpSpPr>
            <a:grpSpLocks noChangeAspect="1"/>
          </p:cNvGrpSpPr>
          <p:nvPr/>
        </p:nvGrpSpPr>
        <p:grpSpPr bwMode="auto">
          <a:xfrm>
            <a:off x="179512" y="258763"/>
            <a:ext cx="8674316" cy="914401"/>
            <a:chOff x="249" y="163"/>
            <a:chExt cx="4941" cy="576"/>
          </a:xfrm>
        </p:grpSpPr>
        <p:sp>
          <p:nvSpPr>
            <p:cNvPr id="6" name="AutoShape 3"/>
            <p:cNvSpPr>
              <a:spLocks noChangeAspect="1" noChangeArrowheads="1" noTextEdit="1"/>
            </p:cNvSpPr>
            <p:nvPr/>
          </p:nvSpPr>
          <p:spPr bwMode="auto">
            <a:xfrm>
              <a:off x="249" y="164"/>
              <a:ext cx="4921" cy="5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auto">
            <a:xfrm>
              <a:off x="310" y="163"/>
              <a:ext cx="2684" cy="2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2800" b="1" i="0" u="none" strike="noStrike" cap="none" normalizeH="0" baseline="0" dirty="0" smtClean="0">
                  <a:ln>
                    <a:noFill/>
                  </a:ln>
                  <a:solidFill>
                    <a:srgbClr val="1F497D"/>
                  </a:solidFill>
                  <a:effectLst/>
                  <a:latin typeface="Cambria" pitchFamily="18" charset="0"/>
                  <a:cs typeface="Arial" pitchFamily="34" charset="0"/>
                </a:rPr>
                <a:t>Rada vlády pro lidská práva</a:t>
              </a:r>
              <a:endParaRPr kumimoji="0" lang="en-US" alt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8" name="Rectangle 6"/>
            <p:cNvSpPr>
              <a:spLocks noChangeArrowheads="1"/>
            </p:cNvSpPr>
            <p:nvPr/>
          </p:nvSpPr>
          <p:spPr bwMode="auto">
            <a:xfrm>
              <a:off x="2749" y="163"/>
              <a:ext cx="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" name="Rectangle 7"/>
            <p:cNvSpPr>
              <a:spLocks noChangeArrowheads="1"/>
            </p:cNvSpPr>
            <p:nvPr/>
          </p:nvSpPr>
          <p:spPr bwMode="auto">
            <a:xfrm>
              <a:off x="2818" y="163"/>
              <a:ext cx="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Rectangle 8"/>
            <p:cNvSpPr>
              <a:spLocks noChangeArrowheads="1"/>
            </p:cNvSpPr>
            <p:nvPr/>
          </p:nvSpPr>
          <p:spPr bwMode="auto">
            <a:xfrm>
              <a:off x="3063" y="163"/>
              <a:ext cx="183" cy="3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2700" b="1" i="0" u="none" strike="noStrike" cap="none" normalizeH="0" baseline="0" dirty="0" smtClean="0">
                  <a:ln>
                    <a:noFill/>
                  </a:ln>
                  <a:solidFill>
                    <a:srgbClr val="1F497D"/>
                  </a:solidFill>
                  <a:effectLst/>
                  <a:latin typeface="Cambria" pitchFamily="18" charset="0"/>
                  <a:cs typeface="Arial" pitchFamily="34" charset="0"/>
                </a:rPr>
                <a:t> </a:t>
              </a:r>
              <a:endPara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" name="Rectangle 9"/>
            <p:cNvSpPr>
              <a:spLocks noChangeArrowheads="1"/>
            </p:cNvSpPr>
            <p:nvPr/>
          </p:nvSpPr>
          <p:spPr bwMode="auto">
            <a:xfrm>
              <a:off x="310" y="419"/>
              <a:ext cx="2974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lvl="0"/>
              <a:r>
                <a:rPr lang="cs-CZ" altLang="cs-CZ" sz="2400" dirty="0" smtClean="0">
                  <a:solidFill>
                    <a:srgbClr val="1F497D"/>
                  </a:solidFill>
                  <a:latin typeface="Cambria" pitchFamily="18" charset="0"/>
                </a:rPr>
                <a:t>Přehled budoucích aktivit sekretariátu</a:t>
              </a:r>
              <a:endParaRPr kumimoji="0" lang="en-US" altLang="cs-CZ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2" name="Rectangle 10"/>
            <p:cNvSpPr>
              <a:spLocks noChangeArrowheads="1"/>
            </p:cNvSpPr>
            <p:nvPr/>
          </p:nvSpPr>
          <p:spPr bwMode="auto">
            <a:xfrm>
              <a:off x="2488" y="344"/>
              <a:ext cx="186" cy="3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27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mbria" pitchFamily="18" charset="0"/>
                  <a:cs typeface="Arial" pitchFamily="34" charset="0"/>
                </a:rPr>
                <a:t> </a:t>
              </a:r>
              <a:endPara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1035" name="Picture 11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86" y="176"/>
              <a:ext cx="1404" cy="4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3" name="Rectangle 12"/>
            <p:cNvSpPr>
              <a:spLocks noChangeArrowheads="1"/>
            </p:cNvSpPr>
            <p:nvPr/>
          </p:nvSpPr>
          <p:spPr bwMode="auto">
            <a:xfrm>
              <a:off x="5097" y="474"/>
              <a:ext cx="74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" name="Rectangle 13"/>
            <p:cNvSpPr>
              <a:spLocks noChangeArrowheads="1"/>
            </p:cNvSpPr>
            <p:nvPr/>
          </p:nvSpPr>
          <p:spPr bwMode="auto">
            <a:xfrm>
              <a:off x="310" y="584"/>
              <a:ext cx="74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93531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22745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 smtClean="0"/>
              <a:t>Oblast EU (CZ PRES)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idx="1"/>
          </p:nvPr>
        </p:nvSpPr>
        <p:spPr>
          <a:xfrm>
            <a:off x="179512" y="2420888"/>
            <a:ext cx="8856984" cy="4248472"/>
          </a:xfrm>
        </p:spPr>
        <p:txBody>
          <a:bodyPr>
            <a:normAutofit fontScale="92500" lnSpcReduction="10000"/>
          </a:bodyPr>
          <a:lstStyle/>
          <a:p>
            <a:pPr marL="0" lvl="0" indent="0">
              <a:buNone/>
            </a:pPr>
            <a:r>
              <a:rPr lang="cs-CZ" dirty="0" smtClean="0"/>
              <a:t>Agendy </a:t>
            </a:r>
            <a:r>
              <a:rPr lang="cs-CZ" dirty="0"/>
              <a:t>s lidskoprávním </a:t>
            </a:r>
            <a:r>
              <a:rPr lang="cs-CZ" dirty="0" smtClean="0"/>
              <a:t>aspektem (rovnost)</a:t>
            </a:r>
            <a:endParaRPr lang="cs-CZ" dirty="0"/>
          </a:p>
          <a:p>
            <a:pPr lvl="0"/>
            <a:r>
              <a:rPr lang="cs-CZ" dirty="0"/>
              <a:t>Směrnice pro posílení uplatňování zásady stejné odměny mužů a žen za stejnou nebo rovnocennou práci </a:t>
            </a:r>
          </a:p>
          <a:p>
            <a:pPr lvl="0"/>
            <a:r>
              <a:rPr lang="cs-CZ" dirty="0"/>
              <a:t>Směrnice o zlepšení genderové vyváženosti mezi členy řídících a dozorčích orgánů společností kotovaných na burzách </a:t>
            </a:r>
          </a:p>
          <a:p>
            <a:pPr lvl="0"/>
            <a:r>
              <a:rPr lang="cs-CZ" dirty="0"/>
              <a:t>Horizontální antidiskriminační směrnice</a:t>
            </a:r>
          </a:p>
          <a:p>
            <a:pPr lvl="0"/>
            <a:r>
              <a:rPr lang="cs-CZ" dirty="0"/>
              <a:t>Směrnice o orgánech pro </a:t>
            </a:r>
            <a:r>
              <a:rPr lang="cs-CZ" dirty="0" smtClean="0"/>
              <a:t>rovnost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85A62-4E1E-4A73-8406-270174DD255F}" type="slidenum">
              <a:rPr lang="cs-CZ" smtClean="0"/>
              <a:t>7</a:t>
            </a:fld>
            <a:endParaRPr lang="cs-CZ" dirty="0"/>
          </a:p>
        </p:txBody>
      </p:sp>
      <p:grpSp>
        <p:nvGrpSpPr>
          <p:cNvPr id="5" name="Group 4"/>
          <p:cNvGrpSpPr>
            <a:grpSpLocks noChangeAspect="1"/>
          </p:cNvGrpSpPr>
          <p:nvPr/>
        </p:nvGrpSpPr>
        <p:grpSpPr bwMode="auto">
          <a:xfrm>
            <a:off x="179512" y="258763"/>
            <a:ext cx="8674316" cy="914401"/>
            <a:chOff x="249" y="163"/>
            <a:chExt cx="4941" cy="576"/>
          </a:xfrm>
        </p:grpSpPr>
        <p:sp>
          <p:nvSpPr>
            <p:cNvPr id="6" name="AutoShape 3"/>
            <p:cNvSpPr>
              <a:spLocks noChangeAspect="1" noChangeArrowheads="1" noTextEdit="1"/>
            </p:cNvSpPr>
            <p:nvPr/>
          </p:nvSpPr>
          <p:spPr bwMode="auto">
            <a:xfrm>
              <a:off x="249" y="164"/>
              <a:ext cx="4921" cy="5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auto">
            <a:xfrm>
              <a:off x="310" y="163"/>
              <a:ext cx="2684" cy="2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2800" b="1" i="0" u="none" strike="noStrike" cap="none" normalizeH="0" baseline="0" dirty="0" smtClean="0">
                  <a:ln>
                    <a:noFill/>
                  </a:ln>
                  <a:solidFill>
                    <a:srgbClr val="1F497D"/>
                  </a:solidFill>
                  <a:effectLst/>
                  <a:latin typeface="Cambria" pitchFamily="18" charset="0"/>
                  <a:cs typeface="Arial" pitchFamily="34" charset="0"/>
                </a:rPr>
                <a:t>Rada vlády pro lidská práva</a:t>
              </a:r>
              <a:endParaRPr kumimoji="0" lang="en-US" alt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8" name="Rectangle 6"/>
            <p:cNvSpPr>
              <a:spLocks noChangeArrowheads="1"/>
            </p:cNvSpPr>
            <p:nvPr/>
          </p:nvSpPr>
          <p:spPr bwMode="auto">
            <a:xfrm>
              <a:off x="2749" y="163"/>
              <a:ext cx="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" name="Rectangle 7"/>
            <p:cNvSpPr>
              <a:spLocks noChangeArrowheads="1"/>
            </p:cNvSpPr>
            <p:nvPr/>
          </p:nvSpPr>
          <p:spPr bwMode="auto">
            <a:xfrm>
              <a:off x="2818" y="163"/>
              <a:ext cx="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Rectangle 8"/>
            <p:cNvSpPr>
              <a:spLocks noChangeArrowheads="1"/>
            </p:cNvSpPr>
            <p:nvPr/>
          </p:nvSpPr>
          <p:spPr bwMode="auto">
            <a:xfrm>
              <a:off x="3063" y="163"/>
              <a:ext cx="183" cy="3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2700" b="1" i="0" u="none" strike="noStrike" cap="none" normalizeH="0" baseline="0" dirty="0" smtClean="0">
                  <a:ln>
                    <a:noFill/>
                  </a:ln>
                  <a:solidFill>
                    <a:srgbClr val="1F497D"/>
                  </a:solidFill>
                  <a:effectLst/>
                  <a:latin typeface="Cambria" pitchFamily="18" charset="0"/>
                  <a:cs typeface="Arial" pitchFamily="34" charset="0"/>
                </a:rPr>
                <a:t> </a:t>
              </a:r>
              <a:endPara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" name="Rectangle 9"/>
            <p:cNvSpPr>
              <a:spLocks noChangeArrowheads="1"/>
            </p:cNvSpPr>
            <p:nvPr/>
          </p:nvSpPr>
          <p:spPr bwMode="auto">
            <a:xfrm>
              <a:off x="310" y="419"/>
              <a:ext cx="2974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lvl="0"/>
              <a:r>
                <a:rPr lang="cs-CZ" altLang="cs-CZ" sz="2400" dirty="0" smtClean="0">
                  <a:solidFill>
                    <a:srgbClr val="1F497D"/>
                  </a:solidFill>
                  <a:latin typeface="Cambria" pitchFamily="18" charset="0"/>
                </a:rPr>
                <a:t>Přehled budoucích aktivit sekretariátu</a:t>
              </a:r>
              <a:endParaRPr kumimoji="0" lang="en-US" altLang="cs-CZ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2" name="Rectangle 10"/>
            <p:cNvSpPr>
              <a:spLocks noChangeArrowheads="1"/>
            </p:cNvSpPr>
            <p:nvPr/>
          </p:nvSpPr>
          <p:spPr bwMode="auto">
            <a:xfrm>
              <a:off x="2488" y="344"/>
              <a:ext cx="186" cy="3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27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mbria" pitchFamily="18" charset="0"/>
                  <a:cs typeface="Arial" pitchFamily="34" charset="0"/>
                </a:rPr>
                <a:t> </a:t>
              </a:r>
              <a:endPara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1035" name="Picture 11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86" y="176"/>
              <a:ext cx="1404" cy="4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3" name="Rectangle 12"/>
            <p:cNvSpPr>
              <a:spLocks noChangeArrowheads="1"/>
            </p:cNvSpPr>
            <p:nvPr/>
          </p:nvSpPr>
          <p:spPr bwMode="auto">
            <a:xfrm>
              <a:off x="5097" y="474"/>
              <a:ext cx="74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" name="Rectangle 13"/>
            <p:cNvSpPr>
              <a:spLocks noChangeArrowheads="1"/>
            </p:cNvSpPr>
            <p:nvPr/>
          </p:nvSpPr>
          <p:spPr bwMode="auto">
            <a:xfrm>
              <a:off x="310" y="584"/>
              <a:ext cx="74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18915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22745"/>
            <a:ext cx="8229600" cy="813955"/>
          </a:xfrm>
        </p:spPr>
        <p:txBody>
          <a:bodyPr>
            <a:normAutofit/>
          </a:bodyPr>
          <a:lstStyle/>
          <a:p>
            <a:pPr lvl="0"/>
            <a:r>
              <a:rPr lang="cs-CZ" b="1" dirty="0" smtClean="0"/>
              <a:t>Oblast EU (CZ PRES)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idx="1"/>
          </p:nvPr>
        </p:nvSpPr>
        <p:spPr>
          <a:xfrm>
            <a:off x="179512" y="2060906"/>
            <a:ext cx="8856984" cy="4608454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cs-CZ" dirty="0" smtClean="0"/>
              <a:t>Akce </a:t>
            </a:r>
            <a:r>
              <a:rPr lang="cs-CZ" dirty="0"/>
              <a:t>s lidskoprávním </a:t>
            </a:r>
            <a:r>
              <a:rPr lang="cs-CZ" dirty="0" smtClean="0"/>
              <a:t>aspektem </a:t>
            </a:r>
          </a:p>
          <a:p>
            <a:pPr marL="0" lvl="0" indent="0">
              <a:buNone/>
            </a:pPr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85A62-4E1E-4A73-8406-270174DD255F}" type="slidenum">
              <a:rPr lang="cs-CZ" smtClean="0"/>
              <a:t>8</a:t>
            </a:fld>
            <a:endParaRPr lang="cs-CZ" dirty="0"/>
          </a:p>
        </p:txBody>
      </p:sp>
      <p:grpSp>
        <p:nvGrpSpPr>
          <p:cNvPr id="5" name="Group 4"/>
          <p:cNvGrpSpPr>
            <a:grpSpLocks noChangeAspect="1"/>
          </p:cNvGrpSpPr>
          <p:nvPr/>
        </p:nvGrpSpPr>
        <p:grpSpPr bwMode="auto">
          <a:xfrm>
            <a:off x="179512" y="258763"/>
            <a:ext cx="8674316" cy="914401"/>
            <a:chOff x="249" y="163"/>
            <a:chExt cx="4941" cy="576"/>
          </a:xfrm>
        </p:grpSpPr>
        <p:sp>
          <p:nvSpPr>
            <p:cNvPr id="6" name="AutoShape 3"/>
            <p:cNvSpPr>
              <a:spLocks noChangeAspect="1" noChangeArrowheads="1" noTextEdit="1"/>
            </p:cNvSpPr>
            <p:nvPr/>
          </p:nvSpPr>
          <p:spPr bwMode="auto">
            <a:xfrm>
              <a:off x="249" y="164"/>
              <a:ext cx="4921" cy="5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auto">
            <a:xfrm>
              <a:off x="310" y="163"/>
              <a:ext cx="2684" cy="2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2800" b="1" i="0" u="none" strike="noStrike" cap="none" normalizeH="0" baseline="0" dirty="0" smtClean="0">
                  <a:ln>
                    <a:noFill/>
                  </a:ln>
                  <a:solidFill>
                    <a:srgbClr val="1F497D"/>
                  </a:solidFill>
                  <a:effectLst/>
                  <a:latin typeface="Cambria" pitchFamily="18" charset="0"/>
                  <a:cs typeface="Arial" pitchFamily="34" charset="0"/>
                </a:rPr>
                <a:t>Rada vlády pro lidská práva</a:t>
              </a:r>
              <a:endParaRPr kumimoji="0" lang="en-US" alt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8" name="Rectangle 6"/>
            <p:cNvSpPr>
              <a:spLocks noChangeArrowheads="1"/>
            </p:cNvSpPr>
            <p:nvPr/>
          </p:nvSpPr>
          <p:spPr bwMode="auto">
            <a:xfrm>
              <a:off x="2749" y="163"/>
              <a:ext cx="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" name="Rectangle 7"/>
            <p:cNvSpPr>
              <a:spLocks noChangeArrowheads="1"/>
            </p:cNvSpPr>
            <p:nvPr/>
          </p:nvSpPr>
          <p:spPr bwMode="auto">
            <a:xfrm>
              <a:off x="2818" y="163"/>
              <a:ext cx="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Rectangle 8"/>
            <p:cNvSpPr>
              <a:spLocks noChangeArrowheads="1"/>
            </p:cNvSpPr>
            <p:nvPr/>
          </p:nvSpPr>
          <p:spPr bwMode="auto">
            <a:xfrm>
              <a:off x="3063" y="163"/>
              <a:ext cx="183" cy="3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2700" b="1" i="0" u="none" strike="noStrike" cap="none" normalizeH="0" baseline="0" dirty="0" smtClean="0">
                  <a:ln>
                    <a:noFill/>
                  </a:ln>
                  <a:solidFill>
                    <a:srgbClr val="1F497D"/>
                  </a:solidFill>
                  <a:effectLst/>
                  <a:latin typeface="Cambria" pitchFamily="18" charset="0"/>
                  <a:cs typeface="Arial" pitchFamily="34" charset="0"/>
                </a:rPr>
                <a:t> </a:t>
              </a:r>
              <a:endPara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" name="Rectangle 9"/>
            <p:cNvSpPr>
              <a:spLocks noChangeArrowheads="1"/>
            </p:cNvSpPr>
            <p:nvPr/>
          </p:nvSpPr>
          <p:spPr bwMode="auto">
            <a:xfrm>
              <a:off x="310" y="419"/>
              <a:ext cx="2974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lvl="0"/>
              <a:r>
                <a:rPr lang="cs-CZ" altLang="cs-CZ" sz="2400" dirty="0" smtClean="0">
                  <a:solidFill>
                    <a:srgbClr val="1F497D"/>
                  </a:solidFill>
                  <a:latin typeface="Cambria" pitchFamily="18" charset="0"/>
                </a:rPr>
                <a:t>Přehled budoucích aktivit sekretariátu</a:t>
              </a:r>
              <a:endParaRPr kumimoji="0" lang="en-US" altLang="cs-CZ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2" name="Rectangle 10"/>
            <p:cNvSpPr>
              <a:spLocks noChangeArrowheads="1"/>
            </p:cNvSpPr>
            <p:nvPr/>
          </p:nvSpPr>
          <p:spPr bwMode="auto">
            <a:xfrm>
              <a:off x="2488" y="344"/>
              <a:ext cx="186" cy="3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27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mbria" pitchFamily="18" charset="0"/>
                  <a:cs typeface="Arial" pitchFamily="34" charset="0"/>
                </a:rPr>
                <a:t> </a:t>
              </a:r>
              <a:endPara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1035" name="Picture 11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86" y="176"/>
              <a:ext cx="1404" cy="4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3" name="Rectangle 12"/>
            <p:cNvSpPr>
              <a:spLocks noChangeArrowheads="1"/>
            </p:cNvSpPr>
            <p:nvPr/>
          </p:nvSpPr>
          <p:spPr bwMode="auto">
            <a:xfrm>
              <a:off x="5097" y="474"/>
              <a:ext cx="74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" name="Rectangle 13"/>
            <p:cNvSpPr>
              <a:spLocks noChangeArrowheads="1"/>
            </p:cNvSpPr>
            <p:nvPr/>
          </p:nvSpPr>
          <p:spPr bwMode="auto">
            <a:xfrm>
              <a:off x="310" y="584"/>
              <a:ext cx="74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graphicFrame>
        <p:nvGraphicFramePr>
          <p:cNvPr id="16" name="Tabulka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8745000"/>
              </p:ext>
            </p:extLst>
          </p:nvPr>
        </p:nvGraphicFramePr>
        <p:xfrm>
          <a:off x="107504" y="2564904"/>
          <a:ext cx="8928992" cy="3845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04657">
                  <a:extLst>
                    <a:ext uri="{9D8B030D-6E8A-4147-A177-3AD203B41FA5}">
                      <a16:colId xmlns:a16="http://schemas.microsoft.com/office/drawing/2014/main" val="3640457818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976537685"/>
                    </a:ext>
                  </a:extLst>
                </a:gridCol>
                <a:gridCol w="1440159">
                  <a:extLst>
                    <a:ext uri="{9D8B030D-6E8A-4147-A177-3AD203B41FA5}">
                      <a16:colId xmlns:a16="http://schemas.microsoft.com/office/drawing/2014/main" val="155792223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/>
                        <a:t>Název</a:t>
                      </a:r>
                      <a:r>
                        <a:rPr lang="cs-CZ" sz="1600" baseline="0" dirty="0" smtClean="0"/>
                        <a:t> akce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/>
                        <a:t>Termín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/>
                        <a:t>Místo</a:t>
                      </a:r>
                      <a:endParaRPr lang="cs-CZ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42940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High-Level</a:t>
                      </a:r>
                      <a:r>
                        <a:rPr lang="cs-CZ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předsednická konference na téma Záruka pro zranitelné děti jakožto nástroj boje proti dětské chudobě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7.–⁠ 8. 7. 2022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Kongresové centrum Praha</a:t>
                      </a:r>
                      <a:endParaRPr lang="cs-CZ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03785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Předsednická konference na téma podpory lidí s postižením v integraci na pracovní trh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20.–⁠ 21. 9. 2022 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Hotel Diplomat</a:t>
                      </a:r>
                      <a:endParaRPr lang="cs-CZ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50313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Předsednická konference na téma rovnosti žen a mužů</a:t>
                      </a:r>
                      <a:endParaRPr lang="cs-CZ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3.–⁠ 4. 10. 2022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Kongresové centrum Praha</a:t>
                      </a:r>
                      <a:endParaRPr lang="cs-CZ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9367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Řešení energetické chudoby: Přístup EU &amp; sdílení osvědčených postupů. Implementace zásady č. 20 Evropského pilíře sociálních práv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24. 10. 2022</a:t>
                      </a:r>
                      <a:endParaRPr lang="cs-CZ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Kongresové centrum Praha</a:t>
                      </a:r>
                      <a:endParaRPr lang="cs-CZ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7676534"/>
                  </a:ext>
                </a:extLst>
              </a:tr>
              <a:tr h="497704">
                <a:tc>
                  <a:txBody>
                    <a:bodyPr/>
                    <a:lstStyle/>
                    <a:p>
                      <a:r>
                        <a:rPr lang="cs-CZ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Setkání národních kontaktních míst pro integraci Romů a občanské společnosti 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26.– ⁠27.10. 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Hotel Diplomat</a:t>
                      </a:r>
                      <a:endParaRPr lang="cs-CZ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76644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Konference k digitálním tématům</a:t>
                      </a:r>
                      <a:endParaRPr lang="cs-CZ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2.– ⁠4. 11. 2022</a:t>
                      </a:r>
                      <a:endParaRPr lang="cs-CZ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Kongresové centrum Praha</a:t>
                      </a:r>
                      <a:endParaRPr lang="cs-CZ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86905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54972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22745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 smtClean="0"/>
              <a:t>Oblast EU (CZ PRES)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idx="1"/>
          </p:nvPr>
        </p:nvSpPr>
        <p:spPr>
          <a:xfrm>
            <a:off x="179512" y="2420888"/>
            <a:ext cx="8856984" cy="4248472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cs-CZ" sz="2800" dirty="0" smtClean="0"/>
              <a:t>Novelizace nařízení o Agentuře EU pro základní práva</a:t>
            </a:r>
            <a:endParaRPr lang="cs-CZ" sz="2800" dirty="0"/>
          </a:p>
          <a:p>
            <a:pPr lvl="0"/>
            <a:r>
              <a:rPr lang="cs-CZ" sz="2800" dirty="0" smtClean="0"/>
              <a:t>rozšíření působnosti na policejní a justiční spolupráci v trestních věcech</a:t>
            </a:r>
          </a:p>
          <a:p>
            <a:pPr lvl="0"/>
            <a:r>
              <a:rPr lang="cs-CZ" sz="2800" dirty="0" smtClean="0"/>
              <a:t>zjednodušení plánovacího procesu (bez rozhodnutí Rady)</a:t>
            </a:r>
          </a:p>
          <a:p>
            <a:pPr lvl="0"/>
            <a:r>
              <a:rPr lang="cs-CZ" sz="2800" dirty="0" smtClean="0"/>
              <a:t>jednodušší fungování a spolupráce orgánů Agentury</a:t>
            </a:r>
          </a:p>
          <a:p>
            <a:pPr lvl="0"/>
            <a:r>
              <a:rPr lang="cs-CZ" sz="2800" dirty="0" smtClean="0"/>
              <a:t>nové formy spolupráce Agentury a členských států</a:t>
            </a:r>
          </a:p>
          <a:p>
            <a:pPr lvl="0"/>
            <a:endParaRPr lang="cs-CZ" sz="2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85A62-4E1E-4A73-8406-270174DD255F}" type="slidenum">
              <a:rPr lang="cs-CZ" smtClean="0"/>
              <a:t>9</a:t>
            </a:fld>
            <a:endParaRPr lang="cs-CZ" dirty="0"/>
          </a:p>
        </p:txBody>
      </p:sp>
      <p:grpSp>
        <p:nvGrpSpPr>
          <p:cNvPr id="5" name="Group 4"/>
          <p:cNvGrpSpPr>
            <a:grpSpLocks noChangeAspect="1"/>
          </p:cNvGrpSpPr>
          <p:nvPr/>
        </p:nvGrpSpPr>
        <p:grpSpPr bwMode="auto">
          <a:xfrm>
            <a:off x="179512" y="258763"/>
            <a:ext cx="8674316" cy="914401"/>
            <a:chOff x="249" y="163"/>
            <a:chExt cx="4941" cy="576"/>
          </a:xfrm>
        </p:grpSpPr>
        <p:sp>
          <p:nvSpPr>
            <p:cNvPr id="6" name="AutoShape 3"/>
            <p:cNvSpPr>
              <a:spLocks noChangeAspect="1" noChangeArrowheads="1" noTextEdit="1"/>
            </p:cNvSpPr>
            <p:nvPr/>
          </p:nvSpPr>
          <p:spPr bwMode="auto">
            <a:xfrm>
              <a:off x="249" y="164"/>
              <a:ext cx="4921" cy="5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auto">
            <a:xfrm>
              <a:off x="310" y="163"/>
              <a:ext cx="2684" cy="2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2800" b="1" i="0" u="none" strike="noStrike" cap="none" normalizeH="0" baseline="0" dirty="0" smtClean="0">
                  <a:ln>
                    <a:noFill/>
                  </a:ln>
                  <a:solidFill>
                    <a:srgbClr val="1F497D"/>
                  </a:solidFill>
                  <a:effectLst/>
                  <a:latin typeface="Cambria" pitchFamily="18" charset="0"/>
                  <a:cs typeface="Arial" pitchFamily="34" charset="0"/>
                </a:rPr>
                <a:t>Rada vlády pro lidská práva</a:t>
              </a:r>
              <a:endParaRPr kumimoji="0" lang="en-US" alt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8" name="Rectangle 6"/>
            <p:cNvSpPr>
              <a:spLocks noChangeArrowheads="1"/>
            </p:cNvSpPr>
            <p:nvPr/>
          </p:nvSpPr>
          <p:spPr bwMode="auto">
            <a:xfrm>
              <a:off x="2749" y="163"/>
              <a:ext cx="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" name="Rectangle 7"/>
            <p:cNvSpPr>
              <a:spLocks noChangeArrowheads="1"/>
            </p:cNvSpPr>
            <p:nvPr/>
          </p:nvSpPr>
          <p:spPr bwMode="auto">
            <a:xfrm>
              <a:off x="2818" y="163"/>
              <a:ext cx="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Rectangle 8"/>
            <p:cNvSpPr>
              <a:spLocks noChangeArrowheads="1"/>
            </p:cNvSpPr>
            <p:nvPr/>
          </p:nvSpPr>
          <p:spPr bwMode="auto">
            <a:xfrm>
              <a:off x="3063" y="163"/>
              <a:ext cx="183" cy="3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2700" b="1" i="0" u="none" strike="noStrike" cap="none" normalizeH="0" baseline="0" dirty="0" smtClean="0">
                  <a:ln>
                    <a:noFill/>
                  </a:ln>
                  <a:solidFill>
                    <a:srgbClr val="1F497D"/>
                  </a:solidFill>
                  <a:effectLst/>
                  <a:latin typeface="Cambria" pitchFamily="18" charset="0"/>
                  <a:cs typeface="Arial" pitchFamily="34" charset="0"/>
                </a:rPr>
                <a:t> </a:t>
              </a:r>
              <a:endPara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" name="Rectangle 9"/>
            <p:cNvSpPr>
              <a:spLocks noChangeArrowheads="1"/>
            </p:cNvSpPr>
            <p:nvPr/>
          </p:nvSpPr>
          <p:spPr bwMode="auto">
            <a:xfrm>
              <a:off x="310" y="419"/>
              <a:ext cx="2974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lvl="0"/>
              <a:r>
                <a:rPr lang="cs-CZ" altLang="cs-CZ" sz="2400" dirty="0" smtClean="0">
                  <a:solidFill>
                    <a:srgbClr val="1F497D"/>
                  </a:solidFill>
                  <a:latin typeface="Cambria" pitchFamily="18" charset="0"/>
                </a:rPr>
                <a:t>Přehled budoucích aktivit sekretariátu</a:t>
              </a:r>
              <a:endParaRPr kumimoji="0" lang="en-US" altLang="cs-CZ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2" name="Rectangle 10"/>
            <p:cNvSpPr>
              <a:spLocks noChangeArrowheads="1"/>
            </p:cNvSpPr>
            <p:nvPr/>
          </p:nvSpPr>
          <p:spPr bwMode="auto">
            <a:xfrm>
              <a:off x="2488" y="344"/>
              <a:ext cx="186" cy="3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27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mbria" pitchFamily="18" charset="0"/>
                  <a:cs typeface="Arial" pitchFamily="34" charset="0"/>
                </a:rPr>
                <a:t> </a:t>
              </a:r>
              <a:endPara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1035" name="Picture 11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86" y="176"/>
              <a:ext cx="1404" cy="4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3" name="Rectangle 12"/>
            <p:cNvSpPr>
              <a:spLocks noChangeArrowheads="1"/>
            </p:cNvSpPr>
            <p:nvPr/>
          </p:nvSpPr>
          <p:spPr bwMode="auto">
            <a:xfrm>
              <a:off x="5097" y="474"/>
              <a:ext cx="74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" name="Rectangle 13"/>
            <p:cNvSpPr>
              <a:spLocks noChangeArrowheads="1"/>
            </p:cNvSpPr>
            <p:nvPr/>
          </p:nvSpPr>
          <p:spPr bwMode="auto">
            <a:xfrm>
              <a:off x="310" y="584"/>
              <a:ext cx="74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38482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677</TotalTime>
  <Words>726</Words>
  <Application>Microsoft Office PowerPoint</Application>
  <PresentationFormat>Předvádění na obrazovce (4:3)</PresentationFormat>
  <Paragraphs>146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5" baseType="lpstr">
      <vt:lpstr>Arial</vt:lpstr>
      <vt:lpstr>Calibri</vt:lpstr>
      <vt:lpstr>Cambria</vt:lpstr>
      <vt:lpstr>Times New Roman</vt:lpstr>
      <vt:lpstr>Motiv systému Office</vt:lpstr>
      <vt:lpstr>Mezinárodní oblast (OSN)</vt:lpstr>
      <vt:lpstr>Mezinárodní oblast (OSN)</vt:lpstr>
      <vt:lpstr>Oblast EU (CZ PRES)</vt:lpstr>
      <vt:lpstr>Oblast EU (CZ PRES)</vt:lpstr>
      <vt:lpstr>Oblast EU (CZ PRES)</vt:lpstr>
      <vt:lpstr>Oblast EU (CZ PRES)</vt:lpstr>
      <vt:lpstr>Oblast EU (CZ PRES)</vt:lpstr>
      <vt:lpstr>Oblast EU (CZ PRES)</vt:lpstr>
      <vt:lpstr>Oblast EU (CZ PRES)</vt:lpstr>
      <vt:lpstr>Národní oblast </vt:lpstr>
    </vt:vector>
  </TitlesOfParts>
  <Company>Úřad vlády ČR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Smysl instituce ochránce práv dětí</dc:title>
  <dc:creator>Machačka Jakub</dc:creator>
  <cp:lastModifiedBy>Machačka Jakub</cp:lastModifiedBy>
  <cp:revision>27</cp:revision>
  <cp:lastPrinted>2020-06-03T14:27:45Z</cp:lastPrinted>
  <dcterms:created xsi:type="dcterms:W3CDTF">2020-06-03T11:11:54Z</dcterms:created>
  <dcterms:modified xsi:type="dcterms:W3CDTF">2022-05-03T10:06:47Z</dcterms:modified>
</cp:coreProperties>
</file>