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69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4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3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7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80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76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49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79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8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C9B3-1DE1-4BDF-B2EE-97C7023003A9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Mezinárodní oblast (OSN)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 (Universal </a:t>
            </a:r>
            <a:r>
              <a:rPr lang="cs-CZ" dirty="0" err="1"/>
              <a:t>Periodic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) v Radě OSN pro lidská práva</a:t>
            </a:r>
          </a:p>
          <a:p>
            <a:pPr lvl="1"/>
            <a:r>
              <a:rPr lang="cs-CZ" dirty="0"/>
              <a:t>podání národní zprávy do 10. 10. 2022</a:t>
            </a:r>
          </a:p>
          <a:p>
            <a:pPr lvl="1"/>
            <a:r>
              <a:rPr lang="cs-CZ" dirty="0"/>
              <a:t>doplněno zprávami orgánů OSN a NNO</a:t>
            </a:r>
          </a:p>
          <a:p>
            <a:pPr lvl="1"/>
            <a:r>
              <a:rPr lang="cs-CZ" dirty="0"/>
              <a:t>samotný přezkum leden-únor 2023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1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69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Národní oblast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800" dirty="0" smtClean="0"/>
              <a:t>Zpráva o stavu lidských práv v ČR v roce 2021</a:t>
            </a:r>
            <a:endParaRPr lang="cs-CZ" sz="2800" dirty="0"/>
          </a:p>
          <a:p>
            <a:pPr lvl="0"/>
            <a:r>
              <a:rPr lang="cs-CZ" sz="2800" dirty="0" smtClean="0"/>
              <a:t>sběr podkladů – únor/březen</a:t>
            </a:r>
          </a:p>
          <a:p>
            <a:pPr lvl="0"/>
            <a:r>
              <a:rPr lang="cs-CZ" sz="2800" dirty="0"/>
              <a:t>p</a:t>
            </a:r>
            <a:r>
              <a:rPr lang="cs-CZ" sz="2800" dirty="0" smtClean="0"/>
              <a:t>ráce na textu – duben/květen</a:t>
            </a:r>
          </a:p>
          <a:p>
            <a:pPr lvl="0"/>
            <a:r>
              <a:rPr lang="cs-CZ" sz="2800" dirty="0" smtClean="0"/>
              <a:t>rozeslání ke komentářům – konec května/červen</a:t>
            </a:r>
          </a:p>
          <a:p>
            <a:pPr lvl="0"/>
            <a:r>
              <a:rPr lang="cs-CZ" sz="2800" dirty="0" smtClean="0"/>
              <a:t>předložení vládě – konec června</a:t>
            </a:r>
          </a:p>
          <a:p>
            <a:pPr lvl="0"/>
            <a:r>
              <a:rPr lang="cs-CZ" sz="2800" dirty="0" smtClean="0"/>
              <a:t>obsah: významný </a:t>
            </a:r>
            <a:r>
              <a:rPr lang="cs-CZ" sz="2800" dirty="0" err="1" smtClean="0"/>
              <a:t>covid</a:t>
            </a:r>
            <a:r>
              <a:rPr lang="cs-CZ" sz="2800" dirty="0" smtClean="0"/>
              <a:t> (hl. judikatura), ale i další věci (odškodnění sterilizací, </a:t>
            </a:r>
            <a:r>
              <a:rPr lang="cs-CZ" sz="2800" dirty="0" err="1" smtClean="0"/>
              <a:t>bezdoplatkové</a:t>
            </a:r>
            <a:r>
              <a:rPr lang="cs-CZ" sz="2800" dirty="0" smtClean="0"/>
              <a:t> zóny atd.)</a:t>
            </a:r>
          </a:p>
          <a:p>
            <a:pPr lvl="0"/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10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95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Mezinárodní oblast (OSN)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podávání periodických zpráv orgánům OSN</a:t>
            </a:r>
          </a:p>
          <a:p>
            <a:pPr lvl="1"/>
            <a:r>
              <a:rPr lang="cs-CZ" dirty="0"/>
              <a:t>zpráva o plnění Úmluvy proti mučení a jinému krutému, nelidskému a ponižujícímu zacházení (jaro 2022)</a:t>
            </a:r>
          </a:p>
          <a:p>
            <a:pPr lvl="1"/>
            <a:r>
              <a:rPr lang="cs-CZ" dirty="0"/>
              <a:t>zpráva o plnění Úmluvy proti všem formám rasové diskriminace (léto 2022)</a:t>
            </a:r>
          </a:p>
          <a:p>
            <a:pPr lvl="1"/>
            <a:r>
              <a:rPr lang="cs-CZ" dirty="0"/>
              <a:t>závěrečná doporučení Výboru pro práva dítěte ze září </a:t>
            </a:r>
            <a:r>
              <a:rPr lang="cs-CZ" dirty="0" smtClean="0"/>
              <a:t>2021</a:t>
            </a:r>
          </a:p>
          <a:p>
            <a:pPr lvl="1"/>
            <a:r>
              <a:rPr lang="cs-CZ" dirty="0" smtClean="0"/>
              <a:t>závěrečná </a:t>
            </a:r>
            <a:r>
              <a:rPr lang="cs-CZ" dirty="0"/>
              <a:t>doporučení Výboru pro hospodářská, sociální a kulturní </a:t>
            </a:r>
            <a:r>
              <a:rPr lang="cs-CZ" dirty="0" smtClean="0"/>
              <a:t>práva z února 2022</a:t>
            </a:r>
            <a:endParaRPr lang="cs-CZ" dirty="0"/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2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52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Oblast EU (CZ PRES)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Agendy </a:t>
            </a:r>
            <a:r>
              <a:rPr lang="cs-CZ" dirty="0"/>
              <a:t>s lidskoprávním </a:t>
            </a:r>
            <a:r>
              <a:rPr lang="cs-CZ" dirty="0" smtClean="0"/>
              <a:t>aspektem (IT/TECH)</a:t>
            </a:r>
            <a:endParaRPr lang="cs-CZ" dirty="0"/>
          </a:p>
          <a:p>
            <a:pPr lvl="0"/>
            <a:r>
              <a:rPr lang="cs-CZ" dirty="0"/>
              <a:t>Nařízení o umělé inteligenci </a:t>
            </a:r>
          </a:p>
          <a:p>
            <a:pPr lvl="0"/>
            <a:r>
              <a:rPr lang="cs-CZ" dirty="0"/>
              <a:t>Akt o digitálních službách </a:t>
            </a:r>
          </a:p>
          <a:p>
            <a:pPr lvl="0"/>
            <a:r>
              <a:rPr lang="cs-CZ" dirty="0"/>
              <a:t>Meziinstitucionální deklarace k digitálním právům a principům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3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7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Oblast EU (CZ PRES)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Agendy </a:t>
            </a:r>
            <a:r>
              <a:rPr lang="cs-CZ" dirty="0"/>
              <a:t>s lidskoprávním </a:t>
            </a:r>
            <a:r>
              <a:rPr lang="cs-CZ" dirty="0" smtClean="0"/>
              <a:t>aspektem (udržitelnost)</a:t>
            </a:r>
            <a:endParaRPr lang="cs-CZ" dirty="0"/>
          </a:p>
          <a:p>
            <a:pPr lvl="0"/>
            <a:r>
              <a:rPr lang="cs-CZ" dirty="0"/>
              <a:t>Směrnice o podávání zpráv o udržitelném podnikání společností, </a:t>
            </a:r>
          </a:p>
          <a:p>
            <a:pPr lvl="0"/>
            <a:r>
              <a:rPr lang="cs-CZ" dirty="0"/>
              <a:t>Směrnice o udržitelné správa a řízení společností a </a:t>
            </a:r>
            <a:r>
              <a:rPr lang="cs-CZ" dirty="0" err="1"/>
              <a:t>due</a:t>
            </a:r>
            <a:r>
              <a:rPr lang="cs-CZ" dirty="0"/>
              <a:t> diligence v dodavatelských řetězcích </a:t>
            </a:r>
          </a:p>
          <a:p>
            <a:pPr lvl="0"/>
            <a:r>
              <a:rPr lang="cs-CZ" dirty="0"/>
              <a:t>Revize směrnice o spotřebitelském úvěru</a:t>
            </a:r>
          </a:p>
          <a:p>
            <a:pPr lvl="0"/>
            <a:r>
              <a:rPr lang="cs-CZ" dirty="0"/>
              <a:t>Směrnice o podpoře zelená spotřeby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4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02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Oblast EU (CZ PRES)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cs-CZ" dirty="0" smtClean="0"/>
              <a:t>Agendy </a:t>
            </a:r>
            <a:r>
              <a:rPr lang="cs-CZ" dirty="0"/>
              <a:t>s lidskoprávním </a:t>
            </a:r>
            <a:r>
              <a:rPr lang="cs-CZ" dirty="0" smtClean="0"/>
              <a:t>aspektem (ochrana práv)</a:t>
            </a:r>
            <a:endParaRPr lang="cs-CZ" dirty="0"/>
          </a:p>
          <a:p>
            <a:pPr lvl="0"/>
            <a:r>
              <a:rPr lang="cs-CZ" dirty="0"/>
              <a:t>Iniciativa k rozšíření oblastí trestné činnosti upravených právem EU na nenávistné trestné činy a nenávistné projevy </a:t>
            </a:r>
          </a:p>
          <a:p>
            <a:pPr lvl="0"/>
            <a:r>
              <a:rPr lang="cs-CZ" dirty="0"/>
              <a:t>Směrnice o prevenci a boji proti násilí na ženách a domácímu násilí</a:t>
            </a:r>
          </a:p>
          <a:p>
            <a:pPr lvl="0"/>
            <a:r>
              <a:rPr lang="cs-CZ" dirty="0"/>
              <a:t>Směrnice o ochraně novinářů a obhájců práv proti zneužívajícím žalobám (Strategické žaloby na vyloučení účasti veřejnosti tzv. SLAPP)</a:t>
            </a:r>
          </a:p>
          <a:p>
            <a:pPr lvl="0"/>
            <a:r>
              <a:rPr lang="cs-CZ" dirty="0"/>
              <a:t>Revize směrnice o právu obětí</a:t>
            </a:r>
          </a:p>
          <a:p>
            <a:pPr lvl="0"/>
            <a:r>
              <a:rPr lang="cs-CZ" dirty="0"/>
              <a:t>Směrnice o mezistátním uznání rodičovství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5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84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Oblast EU (CZ PRES)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Agendy </a:t>
            </a:r>
            <a:r>
              <a:rPr lang="cs-CZ" dirty="0"/>
              <a:t>s lidskoprávním </a:t>
            </a:r>
            <a:r>
              <a:rPr lang="cs-CZ" dirty="0" smtClean="0"/>
              <a:t>aspektem (sociální oblast)</a:t>
            </a:r>
            <a:endParaRPr lang="cs-CZ" dirty="0"/>
          </a:p>
          <a:p>
            <a:pPr lvl="0"/>
            <a:r>
              <a:rPr lang="cs-CZ" dirty="0"/>
              <a:t>Evropská strategie péče s doporučením k dlouhodobé péči </a:t>
            </a:r>
          </a:p>
          <a:p>
            <a:pPr lvl="0"/>
            <a:r>
              <a:rPr lang="cs-CZ" dirty="0"/>
              <a:t>Směrnice o přiměřených minimálních mzdách v EU </a:t>
            </a:r>
          </a:p>
          <a:p>
            <a:pPr lvl="0"/>
            <a:r>
              <a:rPr lang="cs-CZ" dirty="0"/>
              <a:t>Směrnice o zlepšení pracovních podmínek při práci prostřednictvím platforem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6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35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Oblast EU (CZ PRES)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 smtClean="0"/>
              <a:t>Agendy </a:t>
            </a:r>
            <a:r>
              <a:rPr lang="cs-CZ" dirty="0"/>
              <a:t>s lidskoprávním </a:t>
            </a:r>
            <a:r>
              <a:rPr lang="cs-CZ" dirty="0" smtClean="0"/>
              <a:t>aspektem (rovnost)</a:t>
            </a:r>
            <a:endParaRPr lang="cs-CZ" dirty="0"/>
          </a:p>
          <a:p>
            <a:pPr lvl="0"/>
            <a:r>
              <a:rPr lang="cs-CZ" dirty="0"/>
              <a:t>Směrnice pro posílení uplatňování zásady stejné odměny mužů a žen za stejnou nebo rovnocennou práci </a:t>
            </a:r>
          </a:p>
          <a:p>
            <a:pPr lvl="0"/>
            <a:r>
              <a:rPr lang="cs-CZ" dirty="0"/>
              <a:t>Směrnice o zlepšení genderové vyváženosti mezi členy řídících a dozorčích orgánů společností kotovaných na burzách </a:t>
            </a:r>
          </a:p>
          <a:p>
            <a:pPr lvl="0"/>
            <a:r>
              <a:rPr lang="cs-CZ" dirty="0"/>
              <a:t>Horizontální antidiskriminační směrnice</a:t>
            </a:r>
          </a:p>
          <a:p>
            <a:pPr lvl="0"/>
            <a:r>
              <a:rPr lang="cs-CZ" dirty="0"/>
              <a:t>Směrnice o orgánech pro </a:t>
            </a:r>
            <a:r>
              <a:rPr lang="cs-CZ" dirty="0" smtClean="0"/>
              <a:t>rovnost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7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9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813955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Oblast EU (CZ PRES)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060906"/>
            <a:ext cx="8856984" cy="46084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Akce </a:t>
            </a:r>
            <a:r>
              <a:rPr lang="cs-CZ" dirty="0"/>
              <a:t>s lidskoprávním </a:t>
            </a:r>
            <a:r>
              <a:rPr lang="cs-CZ" dirty="0" smtClean="0"/>
              <a:t>aspektem </a:t>
            </a:r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8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45000"/>
              </p:ext>
            </p:extLst>
          </p:nvPr>
        </p:nvGraphicFramePr>
        <p:xfrm>
          <a:off x="107504" y="2564904"/>
          <a:ext cx="8928992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7">
                  <a:extLst>
                    <a:ext uri="{9D8B030D-6E8A-4147-A177-3AD203B41FA5}">
                      <a16:colId xmlns:a16="http://schemas.microsoft.com/office/drawing/2014/main" val="364045781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976537685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1557922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Název</a:t>
                      </a:r>
                      <a:r>
                        <a:rPr lang="cs-CZ" sz="1600" baseline="0" dirty="0" smtClean="0"/>
                        <a:t> akce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Termín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Místo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294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High-Level</a:t>
                      </a: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předsednická konference na téma Záruka pro zranitelné děti jakožto nástroj boje proti dětské chudobě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7.–⁠ 8. 7. 2022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Kongresové centrum Praha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378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Předsednická konference na téma podpory lidí s postižením v integraci na pracovní trh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20.–⁠ 21. 9. 2022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 Diplomat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03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Předsednická konference na téma rovnosti žen a mužů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3.–⁠ 4. 10. 2022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Kongresové centrum Praha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36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Řešení energetické chudoby: Přístup EU &amp; sdílení osvědčených postupů. Implementace zásady č. 20 Evropského pilíře sociálních práv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24. 10. 2022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Kongresové centrum Praha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676534"/>
                  </a:ext>
                </a:extLst>
              </a:tr>
              <a:tr h="497704"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Setkání národních kontaktních míst pro integraci Romů a občanské společnosti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26.– ⁠27.10.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 Diplomat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64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Konference k digitálním tématům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2.– ⁠4. 11. 2022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Kongresové centrum Praha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90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9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Oblast EU (CZ PRES)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800" dirty="0" smtClean="0"/>
              <a:t>Novelizace nařízení o Agentuře EU pro základní práva</a:t>
            </a:r>
            <a:endParaRPr lang="cs-CZ" sz="2800" dirty="0"/>
          </a:p>
          <a:p>
            <a:pPr lvl="0"/>
            <a:r>
              <a:rPr lang="cs-CZ" sz="2800" dirty="0" smtClean="0"/>
              <a:t>rozšíření působnosti na policejní a justiční spolupráci v trestních věcech</a:t>
            </a:r>
          </a:p>
          <a:p>
            <a:pPr lvl="0"/>
            <a:r>
              <a:rPr lang="cs-CZ" sz="2800" dirty="0" smtClean="0"/>
              <a:t>zjednodušení plánovacího procesu (bez rozhodnutí Rady)</a:t>
            </a:r>
          </a:p>
          <a:p>
            <a:pPr lvl="0"/>
            <a:r>
              <a:rPr lang="cs-CZ" sz="2800" dirty="0" smtClean="0"/>
              <a:t>jednodušší fungování a spolupráce orgánů Agentury</a:t>
            </a:r>
          </a:p>
          <a:p>
            <a:pPr lvl="0"/>
            <a:r>
              <a:rPr lang="cs-CZ" sz="2800" dirty="0" smtClean="0"/>
              <a:t>nové formy spolupráce Agentury a členských států</a:t>
            </a:r>
          </a:p>
          <a:p>
            <a:pPr lvl="0"/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9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9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Přehled budoucích aktivit sekretariátu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4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726</Words>
  <Application>Microsoft Office PowerPoint</Application>
  <PresentationFormat>Předvádění na obrazovce (4:3)</PresentationFormat>
  <Paragraphs>146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Motiv systému Office</vt:lpstr>
      <vt:lpstr>Mezinárodní oblast (OSN)</vt:lpstr>
      <vt:lpstr>Mezinárodní oblast (OSN)</vt:lpstr>
      <vt:lpstr>Oblast EU (CZ PRES)</vt:lpstr>
      <vt:lpstr>Oblast EU (CZ PRES)</vt:lpstr>
      <vt:lpstr>Oblast EU (CZ PRES)</vt:lpstr>
      <vt:lpstr>Oblast EU (CZ PRES)</vt:lpstr>
      <vt:lpstr>Oblast EU (CZ PRES)</vt:lpstr>
      <vt:lpstr>Oblast EU (CZ PRES)</vt:lpstr>
      <vt:lpstr>Oblast EU (CZ PRES)</vt:lpstr>
      <vt:lpstr>Národní oblast 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Smysl instituce ochránce práv dětí</dc:title>
  <dc:creator>Machačka Jakub</dc:creator>
  <cp:lastModifiedBy>Machačka Jakub</cp:lastModifiedBy>
  <cp:revision>27</cp:revision>
  <cp:lastPrinted>2020-06-03T14:27:45Z</cp:lastPrinted>
  <dcterms:created xsi:type="dcterms:W3CDTF">2020-06-03T11:11:54Z</dcterms:created>
  <dcterms:modified xsi:type="dcterms:W3CDTF">2022-05-03T10:06:47Z</dcterms:modified>
</cp:coreProperties>
</file>