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authors.xml" ContentType="application/vnd.ms-powerpoint.author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3" r:id="rId3"/>
    <p:sldId id="264" r:id="rId4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D3D04ED-A29D-D009-DD7F-5067B4A2CFC1}" name="A D" initials="AD" userId="a239d2e420db09fe" providerId="Windows Liv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8/10/relationships/authors" Target="authors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louda, Jan, Vodafone" userId="e98275ce-a97f-4598-b331-c7056891b5f4" providerId="ADAL" clId="{780DD47F-05E2-4207-85EB-1FE3A17331F8}"/>
    <pc:docChg chg="modSld">
      <pc:chgData name="Klouda, Jan, Vodafone" userId="e98275ce-a97f-4598-b331-c7056891b5f4" providerId="ADAL" clId="{780DD47F-05E2-4207-85EB-1FE3A17331F8}" dt="2022-04-28T04:18:15.762" v="0" actId="20577"/>
      <pc:docMkLst>
        <pc:docMk/>
      </pc:docMkLst>
      <pc:sldChg chg="modSp mod">
        <pc:chgData name="Klouda, Jan, Vodafone" userId="e98275ce-a97f-4598-b331-c7056891b5f4" providerId="ADAL" clId="{780DD47F-05E2-4207-85EB-1FE3A17331F8}" dt="2022-04-28T04:18:15.762" v="0" actId="20577"/>
        <pc:sldMkLst>
          <pc:docMk/>
          <pc:sldMk cId="2679657347" sldId="263"/>
        </pc:sldMkLst>
        <pc:spChg chg="mod">
          <ac:chgData name="Klouda, Jan, Vodafone" userId="e98275ce-a97f-4598-b331-c7056891b5f4" providerId="ADAL" clId="{780DD47F-05E2-4207-85EB-1FE3A17331F8}" dt="2022-04-28T04:18:15.762" v="0" actId="20577"/>
          <ac:spMkLst>
            <pc:docMk/>
            <pc:sldMk cId="2679657347" sldId="263"/>
            <ac:spMk id="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BC9B3-1DE1-4BDF-B2EE-97C7023003A9}" type="datetimeFigureOut">
              <a:rPr lang="cs-CZ" smtClean="0"/>
              <a:t>28.04.2022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20D59-2F26-4009-A0DB-EC97D897608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676947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BC9B3-1DE1-4BDF-B2EE-97C7023003A9}" type="datetimeFigureOut">
              <a:rPr lang="cs-CZ" smtClean="0"/>
              <a:t>28.04.2022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20D59-2F26-4009-A0DB-EC97D897608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6074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BC9B3-1DE1-4BDF-B2EE-97C7023003A9}" type="datetimeFigureOut">
              <a:rPr lang="cs-CZ" smtClean="0"/>
              <a:t>28.04.2022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20D59-2F26-4009-A0DB-EC97D897608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38401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BC9B3-1DE1-4BDF-B2EE-97C7023003A9}" type="datetimeFigureOut">
              <a:rPr lang="cs-CZ" smtClean="0"/>
              <a:t>28.04.2022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20D59-2F26-4009-A0DB-EC97D897608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532344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BC9B3-1DE1-4BDF-B2EE-97C7023003A9}" type="datetimeFigureOut">
              <a:rPr lang="cs-CZ" smtClean="0"/>
              <a:t>28.04.2022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20D59-2F26-4009-A0DB-EC97D897608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527296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BC9B3-1DE1-4BDF-B2EE-97C7023003A9}" type="datetimeFigureOut">
              <a:rPr lang="cs-CZ" smtClean="0"/>
              <a:t>28.04.2022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20D59-2F26-4009-A0DB-EC97D897608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168016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BC9B3-1DE1-4BDF-B2EE-97C7023003A9}" type="datetimeFigureOut">
              <a:rPr lang="cs-CZ" smtClean="0"/>
              <a:t>28.04.2022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20D59-2F26-4009-A0DB-EC97D897608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757687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BC9B3-1DE1-4BDF-B2EE-97C7023003A9}" type="datetimeFigureOut">
              <a:rPr lang="cs-CZ" smtClean="0"/>
              <a:t>28.04.2022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20D59-2F26-4009-A0DB-EC97D897608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494994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BC9B3-1DE1-4BDF-B2EE-97C7023003A9}" type="datetimeFigureOut">
              <a:rPr lang="cs-CZ" smtClean="0"/>
              <a:t>28.04.2022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20D59-2F26-4009-A0DB-EC97D897608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527911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BC9B3-1DE1-4BDF-B2EE-97C7023003A9}" type="datetimeFigureOut">
              <a:rPr lang="cs-CZ" smtClean="0"/>
              <a:t>28.04.2022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20D59-2F26-4009-A0DB-EC97D897608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86685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BC9B3-1DE1-4BDF-B2EE-97C7023003A9}" type="datetimeFigureOut">
              <a:rPr lang="cs-CZ" smtClean="0"/>
              <a:t>28.04.2022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20D59-2F26-4009-A0DB-EC97D897608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61804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BBC9B3-1DE1-4BDF-B2EE-97C7023003A9}" type="datetimeFigureOut">
              <a:rPr lang="cs-CZ" smtClean="0"/>
              <a:t>28.04.2022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220D59-2F26-4009-A0DB-EC97D897608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21900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vlada.cz/assets/ppov/rlp/vybory/Pro_lidska_prava_a_modern_technologie/Ze_zasedani_vyboru/Technologicke-desatero.pdf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vlada.cz/assets/ppov/rlp/vybory/Pro_lidska_prava_a_modern_technologie/Ze_zasedani_vyboru/Doporuceni-k-Narodnimu-planu-obnovy.pdf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16515" y="1363664"/>
            <a:ext cx="8249376" cy="1074931"/>
          </a:xfrm>
        </p:spPr>
        <p:txBody>
          <a:bodyPr>
            <a:noAutofit/>
          </a:bodyPr>
          <a:lstStyle/>
          <a:p>
            <a:pPr lvl="0"/>
            <a:r>
              <a:rPr lang="cs-CZ" sz="2800" b="1" dirty="0"/>
              <a:t>Technologie pomáhají v krizových situacích, </a:t>
            </a:r>
            <a:br>
              <a:rPr lang="cs-CZ" sz="2800" b="1" dirty="0"/>
            </a:br>
            <a:r>
              <a:rPr lang="cs-CZ" sz="2800" b="1" dirty="0"/>
              <a:t>hrozí ale jejich zneužití</a:t>
            </a:r>
            <a:endParaRPr lang="cs-CZ" sz="2800" dirty="0"/>
          </a:p>
        </p:txBody>
      </p:sp>
      <p:sp>
        <p:nvSpPr>
          <p:cNvPr id="3" name="Podnadpis 2"/>
          <p:cNvSpPr>
            <a:spLocks noGrp="1"/>
          </p:cNvSpPr>
          <p:nvPr>
            <p:ph idx="1"/>
          </p:nvPr>
        </p:nvSpPr>
        <p:spPr>
          <a:xfrm>
            <a:off x="179512" y="2420888"/>
            <a:ext cx="8856984" cy="3108543"/>
          </a:xfrm>
        </p:spPr>
        <p:txBody>
          <a:bodyPr>
            <a:spAutoFit/>
          </a:bodyPr>
          <a:lstStyle/>
          <a:p>
            <a:pPr lvl="0" algn="just"/>
            <a:r>
              <a:rPr lang="cs-CZ" sz="2000" dirty="0"/>
              <a:t>Lidé a podnikatelé spoléhají v krizi na technologie</a:t>
            </a:r>
          </a:p>
          <a:p>
            <a:pPr lvl="0" algn="just"/>
            <a:r>
              <a:rPr lang="cs-CZ" sz="2000" dirty="0"/>
              <a:t>Lidé se </a:t>
            </a:r>
            <a:r>
              <a:rPr lang="cs-CZ" sz="2000" dirty="0" smtClean="0"/>
              <a:t>specifickými </a:t>
            </a:r>
            <a:r>
              <a:rPr lang="cs-CZ" sz="2000" dirty="0"/>
              <a:t>potřebami </a:t>
            </a:r>
            <a:r>
              <a:rPr lang="cs-CZ" sz="2000" dirty="0" smtClean="0"/>
              <a:t>či lidé nepracující s digitálními technologiemi mohou </a:t>
            </a:r>
            <a:r>
              <a:rPr lang="cs-CZ" sz="2000" dirty="0"/>
              <a:t>být ohroženi digitálním vyloučením: nevhodné nástroje, omezená konektivita, nepřístupnost aplikací a webů</a:t>
            </a:r>
            <a:endParaRPr lang="cs-CZ" sz="2000" dirty="0">
              <a:highlight>
                <a:srgbClr val="FFFF00"/>
              </a:highlight>
            </a:endParaRPr>
          </a:p>
          <a:p>
            <a:pPr lvl="0" algn="just"/>
            <a:r>
              <a:rPr lang="cs-CZ" sz="2000" dirty="0"/>
              <a:t>Vlastníci technologií i veřejná moc závislosti zneužívají</a:t>
            </a:r>
          </a:p>
          <a:p>
            <a:pPr lvl="0" algn="just"/>
            <a:r>
              <a:rPr lang="cs-CZ" sz="2000" dirty="0"/>
              <a:t>Ochrana lidských práv předpokládá vyvážení zájmů vlastníků technologií, </a:t>
            </a:r>
            <a:br>
              <a:rPr lang="cs-CZ" sz="2000" dirty="0"/>
            </a:br>
            <a:r>
              <a:rPr lang="cs-CZ" sz="2000" dirty="0"/>
              <a:t>státu a uživatelů</a:t>
            </a:r>
          </a:p>
          <a:p>
            <a:pPr lvl="0" algn="just"/>
            <a:r>
              <a:rPr lang="cs-CZ" sz="2000" dirty="0"/>
              <a:t>Výbor LP-TECH shrnul </a:t>
            </a:r>
            <a:r>
              <a:rPr lang="cs-CZ" sz="2000" dirty="0">
                <a:hlinkClick r:id="rId2"/>
              </a:rPr>
              <a:t>10 principů</a:t>
            </a:r>
            <a:r>
              <a:rPr lang="cs-CZ" sz="2000" dirty="0"/>
              <a:t> ochrany lidských práv v souvislosti s technologiemi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85A62-4E1E-4A73-8406-270174DD255F}" type="slidenum">
              <a:rPr lang="cs-CZ" smtClean="0"/>
              <a:t>1</a:t>
            </a:fld>
            <a:endParaRPr lang="cs-CZ" dirty="0"/>
          </a:p>
        </p:txBody>
      </p:sp>
      <p:grpSp>
        <p:nvGrpSpPr>
          <p:cNvPr id="5" name="Group 4"/>
          <p:cNvGrpSpPr>
            <a:grpSpLocks noChangeAspect="1"/>
          </p:cNvGrpSpPr>
          <p:nvPr/>
        </p:nvGrpSpPr>
        <p:grpSpPr bwMode="auto">
          <a:xfrm>
            <a:off x="179512" y="258763"/>
            <a:ext cx="8674316" cy="914401"/>
            <a:chOff x="249" y="163"/>
            <a:chExt cx="4941" cy="576"/>
          </a:xfrm>
        </p:grpSpPr>
        <p:sp>
          <p:nvSpPr>
            <p:cNvPr id="6" name="AutoShape 3"/>
            <p:cNvSpPr>
              <a:spLocks noChangeAspect="1" noChangeArrowheads="1" noTextEdit="1"/>
            </p:cNvSpPr>
            <p:nvPr/>
          </p:nvSpPr>
          <p:spPr bwMode="auto">
            <a:xfrm>
              <a:off x="249" y="164"/>
              <a:ext cx="4921" cy="5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auto">
            <a:xfrm>
              <a:off x="310" y="163"/>
              <a:ext cx="2684" cy="2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2800" b="1" i="0" u="none" strike="noStrike" cap="none" normalizeH="0" baseline="0" dirty="0">
                  <a:ln>
                    <a:noFill/>
                  </a:ln>
                  <a:solidFill>
                    <a:srgbClr val="1F497D"/>
                  </a:solidFill>
                  <a:effectLst/>
                  <a:latin typeface="Cambria" pitchFamily="18" charset="0"/>
                  <a:cs typeface="Arial" pitchFamily="34" charset="0"/>
                </a:rPr>
                <a:t>Rada vlády pro lidská práva</a:t>
              </a:r>
              <a:endParaRPr kumimoji="0" lang="en-US" altLang="cs-CZ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8" name="Rectangle 6"/>
            <p:cNvSpPr>
              <a:spLocks noChangeArrowheads="1"/>
            </p:cNvSpPr>
            <p:nvPr/>
          </p:nvSpPr>
          <p:spPr bwMode="auto">
            <a:xfrm>
              <a:off x="2749" y="163"/>
              <a:ext cx="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" name="Rectangle 7"/>
            <p:cNvSpPr>
              <a:spLocks noChangeArrowheads="1"/>
            </p:cNvSpPr>
            <p:nvPr/>
          </p:nvSpPr>
          <p:spPr bwMode="auto">
            <a:xfrm>
              <a:off x="2818" y="163"/>
              <a:ext cx="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Rectangle 8"/>
            <p:cNvSpPr>
              <a:spLocks noChangeArrowheads="1"/>
            </p:cNvSpPr>
            <p:nvPr/>
          </p:nvSpPr>
          <p:spPr bwMode="auto">
            <a:xfrm>
              <a:off x="3063" y="163"/>
              <a:ext cx="183" cy="3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2700" b="1" i="0" u="none" strike="noStrike" cap="none" normalizeH="0" baseline="0" dirty="0">
                  <a:ln>
                    <a:noFill/>
                  </a:ln>
                  <a:solidFill>
                    <a:srgbClr val="1F497D"/>
                  </a:solidFill>
                  <a:effectLst/>
                  <a:latin typeface="Cambria" pitchFamily="18" charset="0"/>
                  <a:cs typeface="Arial" pitchFamily="34" charset="0"/>
                </a:rPr>
                <a:t> </a:t>
              </a:r>
              <a:endPara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" name="Rectangle 9"/>
            <p:cNvSpPr>
              <a:spLocks noChangeArrowheads="1"/>
            </p:cNvSpPr>
            <p:nvPr/>
          </p:nvSpPr>
          <p:spPr bwMode="auto">
            <a:xfrm>
              <a:off x="310" y="419"/>
              <a:ext cx="3456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lvl="0"/>
              <a:r>
                <a:rPr lang="cs-CZ" altLang="cs-CZ" sz="2000" dirty="0">
                  <a:solidFill>
                    <a:srgbClr val="1F497D"/>
                  </a:solidFill>
                  <a:latin typeface="Cambria" pitchFamily="18" charset="0"/>
                </a:rPr>
                <a:t>Výbor pro lidská práva a moderní technologie</a:t>
              </a:r>
              <a:endParaRPr lang="en-US" altLang="cs-CZ" sz="2000" dirty="0">
                <a:solidFill>
                  <a:srgbClr val="1F497D"/>
                </a:solidFill>
                <a:latin typeface="Cambria" pitchFamily="18" charset="0"/>
              </a:endParaRPr>
            </a:p>
          </p:txBody>
        </p:sp>
        <p:sp>
          <p:nvSpPr>
            <p:cNvPr id="12" name="Rectangle 10"/>
            <p:cNvSpPr>
              <a:spLocks noChangeArrowheads="1"/>
            </p:cNvSpPr>
            <p:nvPr/>
          </p:nvSpPr>
          <p:spPr bwMode="auto">
            <a:xfrm>
              <a:off x="2488" y="344"/>
              <a:ext cx="186" cy="3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27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mbria" pitchFamily="18" charset="0"/>
                  <a:cs typeface="Arial" pitchFamily="34" charset="0"/>
                </a:rPr>
                <a:t> </a:t>
              </a:r>
              <a:endPara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1035" name="Picture 11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86" y="176"/>
              <a:ext cx="1404" cy="4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3" name="Rectangle 12"/>
            <p:cNvSpPr>
              <a:spLocks noChangeArrowheads="1"/>
            </p:cNvSpPr>
            <p:nvPr/>
          </p:nvSpPr>
          <p:spPr bwMode="auto">
            <a:xfrm>
              <a:off x="5097" y="474"/>
              <a:ext cx="74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4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" name="Rectangle 13"/>
            <p:cNvSpPr>
              <a:spLocks noChangeArrowheads="1"/>
            </p:cNvSpPr>
            <p:nvPr/>
          </p:nvSpPr>
          <p:spPr bwMode="auto">
            <a:xfrm>
              <a:off x="310" y="584"/>
              <a:ext cx="74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4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6" name="Nadpis 1">
            <a:extLst>
              <a:ext uri="{FF2B5EF4-FFF2-40B4-BE49-F238E27FC236}">
                <a16:creationId xmlns:a16="http://schemas.microsoft.com/office/drawing/2014/main" id="{DCB11A27-0E21-4756-9271-F0D73E840C15}"/>
              </a:ext>
            </a:extLst>
          </p:cNvPr>
          <p:cNvSpPr txBox="1">
            <a:spLocks/>
          </p:cNvSpPr>
          <p:nvPr/>
        </p:nvSpPr>
        <p:spPr>
          <a:xfrm>
            <a:off x="450848" y="5236968"/>
            <a:ext cx="8249376" cy="107493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400" b="1" dirty="0"/>
              <a:t>Principy chrání před zneužitím moderních technologií soukromým anebo veřejným sektorem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2769043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16515" y="1363664"/>
            <a:ext cx="8249376" cy="1074931"/>
          </a:xfrm>
        </p:spPr>
        <p:txBody>
          <a:bodyPr>
            <a:noAutofit/>
          </a:bodyPr>
          <a:lstStyle/>
          <a:p>
            <a:pPr lvl="0"/>
            <a:r>
              <a:rPr lang="cs-CZ" sz="2800" b="1" dirty="0"/>
              <a:t>Iniciativy financované Národním plánem obnovy </a:t>
            </a:r>
            <a:br>
              <a:rPr lang="cs-CZ" sz="2800" b="1" dirty="0"/>
            </a:br>
            <a:r>
              <a:rPr lang="cs-CZ" sz="2800" b="1" dirty="0"/>
              <a:t>musí podpořit lidská práva ohrožených občanů</a:t>
            </a:r>
            <a:endParaRPr lang="cs-CZ" sz="2800" dirty="0"/>
          </a:p>
        </p:txBody>
      </p:sp>
      <p:sp>
        <p:nvSpPr>
          <p:cNvPr id="3" name="Podnadpis 2"/>
          <p:cNvSpPr>
            <a:spLocks noGrp="1"/>
          </p:cNvSpPr>
          <p:nvPr>
            <p:ph idx="1"/>
          </p:nvPr>
        </p:nvSpPr>
        <p:spPr>
          <a:xfrm>
            <a:off x="179512" y="2420888"/>
            <a:ext cx="8856984" cy="2739211"/>
          </a:xfrm>
        </p:spPr>
        <p:txBody>
          <a:bodyPr>
            <a:spAutoFit/>
          </a:bodyPr>
          <a:lstStyle/>
          <a:p>
            <a:pPr lvl="0" algn="just"/>
            <a:r>
              <a:rPr lang="cs-CZ" sz="2000" dirty="0" err="1"/>
              <a:t>Covidová</a:t>
            </a:r>
            <a:r>
              <a:rPr lang="cs-CZ" sz="2000" dirty="0"/>
              <a:t> krize ukázala nerovnost přístupu k základním službám </a:t>
            </a:r>
            <a:br>
              <a:rPr lang="cs-CZ" sz="2000" dirty="0"/>
            </a:br>
            <a:r>
              <a:rPr lang="cs-CZ" sz="2000" dirty="0"/>
              <a:t>(on-line vzdělání, vzdálený přístup ke službám státu, využití moderních technologií na bázi internetu)</a:t>
            </a:r>
          </a:p>
          <a:p>
            <a:pPr lvl="0" algn="just"/>
            <a:r>
              <a:rPr lang="cs-CZ" sz="2000" dirty="0"/>
              <a:t>Národní plán obnovy musí tyto potřeby reflektovat – výbor doporučuje </a:t>
            </a:r>
            <a:br>
              <a:rPr lang="cs-CZ" sz="2000" dirty="0"/>
            </a:br>
            <a:r>
              <a:rPr lang="cs-CZ" sz="2000" dirty="0" smtClean="0">
                <a:hlinkClick r:id="rId2"/>
              </a:rPr>
              <a:t>opatření</a:t>
            </a:r>
            <a:r>
              <a:rPr lang="cs-CZ" sz="2000" dirty="0" smtClean="0"/>
              <a:t> </a:t>
            </a:r>
            <a:r>
              <a:rPr lang="cs-CZ" sz="2000" dirty="0"/>
              <a:t>v oblasti moderních technologií a dopadů do oblasti lidských práv</a:t>
            </a:r>
          </a:p>
          <a:p>
            <a:pPr lvl="0" algn="just"/>
            <a:r>
              <a:rPr lang="cs-CZ" sz="2000" dirty="0"/>
              <a:t>Projekty financované z Národního plánu obnovy musí zahrnovat lidskoprávní rozměr a zajistit rovnost jejich výkonu také v době krize</a:t>
            </a:r>
          </a:p>
          <a:p>
            <a:pPr lvl="0" algn="just"/>
            <a:r>
              <a:rPr lang="cs-CZ" sz="2000" dirty="0"/>
              <a:t>Hodnocení projektů musí zohlednit růst rovnosti při realizaci lidských práv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85A62-4E1E-4A73-8406-270174DD255F}" type="slidenum">
              <a:rPr lang="cs-CZ" smtClean="0"/>
              <a:t>2</a:t>
            </a:fld>
            <a:endParaRPr lang="cs-CZ" dirty="0"/>
          </a:p>
        </p:txBody>
      </p:sp>
      <p:grpSp>
        <p:nvGrpSpPr>
          <p:cNvPr id="5" name="Group 4"/>
          <p:cNvGrpSpPr>
            <a:grpSpLocks noChangeAspect="1"/>
          </p:cNvGrpSpPr>
          <p:nvPr/>
        </p:nvGrpSpPr>
        <p:grpSpPr bwMode="auto">
          <a:xfrm>
            <a:off x="179512" y="258763"/>
            <a:ext cx="8674316" cy="914401"/>
            <a:chOff x="249" y="163"/>
            <a:chExt cx="4941" cy="576"/>
          </a:xfrm>
        </p:grpSpPr>
        <p:sp>
          <p:nvSpPr>
            <p:cNvPr id="6" name="AutoShape 3"/>
            <p:cNvSpPr>
              <a:spLocks noChangeAspect="1" noChangeArrowheads="1" noTextEdit="1"/>
            </p:cNvSpPr>
            <p:nvPr/>
          </p:nvSpPr>
          <p:spPr bwMode="auto">
            <a:xfrm>
              <a:off x="249" y="164"/>
              <a:ext cx="4921" cy="5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auto">
            <a:xfrm>
              <a:off x="310" y="163"/>
              <a:ext cx="2684" cy="2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2800" b="1" i="0" u="none" strike="noStrike" cap="none" normalizeH="0" baseline="0" dirty="0">
                  <a:ln>
                    <a:noFill/>
                  </a:ln>
                  <a:solidFill>
                    <a:srgbClr val="1F497D"/>
                  </a:solidFill>
                  <a:effectLst/>
                  <a:latin typeface="Cambria" pitchFamily="18" charset="0"/>
                  <a:cs typeface="Arial" pitchFamily="34" charset="0"/>
                </a:rPr>
                <a:t>Rada vlády pro lidská práva</a:t>
              </a:r>
              <a:endParaRPr kumimoji="0" lang="en-US" altLang="cs-CZ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8" name="Rectangle 6"/>
            <p:cNvSpPr>
              <a:spLocks noChangeArrowheads="1"/>
            </p:cNvSpPr>
            <p:nvPr/>
          </p:nvSpPr>
          <p:spPr bwMode="auto">
            <a:xfrm>
              <a:off x="2749" y="163"/>
              <a:ext cx="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" name="Rectangle 7"/>
            <p:cNvSpPr>
              <a:spLocks noChangeArrowheads="1"/>
            </p:cNvSpPr>
            <p:nvPr/>
          </p:nvSpPr>
          <p:spPr bwMode="auto">
            <a:xfrm>
              <a:off x="2818" y="163"/>
              <a:ext cx="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Rectangle 8"/>
            <p:cNvSpPr>
              <a:spLocks noChangeArrowheads="1"/>
            </p:cNvSpPr>
            <p:nvPr/>
          </p:nvSpPr>
          <p:spPr bwMode="auto">
            <a:xfrm>
              <a:off x="3063" y="163"/>
              <a:ext cx="183" cy="3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2700" b="1" i="0" u="none" strike="noStrike" cap="none" normalizeH="0" baseline="0" dirty="0">
                  <a:ln>
                    <a:noFill/>
                  </a:ln>
                  <a:solidFill>
                    <a:srgbClr val="1F497D"/>
                  </a:solidFill>
                  <a:effectLst/>
                  <a:latin typeface="Cambria" pitchFamily="18" charset="0"/>
                  <a:cs typeface="Arial" pitchFamily="34" charset="0"/>
                </a:rPr>
                <a:t> </a:t>
              </a:r>
              <a:endPara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" name="Rectangle 9"/>
            <p:cNvSpPr>
              <a:spLocks noChangeArrowheads="1"/>
            </p:cNvSpPr>
            <p:nvPr/>
          </p:nvSpPr>
          <p:spPr bwMode="auto">
            <a:xfrm>
              <a:off x="310" y="419"/>
              <a:ext cx="3456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lvl="0"/>
              <a:r>
                <a:rPr lang="cs-CZ" altLang="cs-CZ" sz="2000" dirty="0">
                  <a:solidFill>
                    <a:srgbClr val="1F497D"/>
                  </a:solidFill>
                  <a:latin typeface="Cambria" pitchFamily="18" charset="0"/>
                </a:rPr>
                <a:t>Výbor pro lidská práva a moderní technologie</a:t>
              </a:r>
              <a:endParaRPr lang="en-US" altLang="cs-CZ" sz="2000" dirty="0">
                <a:solidFill>
                  <a:srgbClr val="1F497D"/>
                </a:solidFill>
                <a:latin typeface="Cambria" pitchFamily="18" charset="0"/>
              </a:endParaRPr>
            </a:p>
          </p:txBody>
        </p:sp>
        <p:sp>
          <p:nvSpPr>
            <p:cNvPr id="12" name="Rectangle 10"/>
            <p:cNvSpPr>
              <a:spLocks noChangeArrowheads="1"/>
            </p:cNvSpPr>
            <p:nvPr/>
          </p:nvSpPr>
          <p:spPr bwMode="auto">
            <a:xfrm>
              <a:off x="2488" y="344"/>
              <a:ext cx="186" cy="3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27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mbria" pitchFamily="18" charset="0"/>
                  <a:cs typeface="Arial" pitchFamily="34" charset="0"/>
                </a:rPr>
                <a:t> </a:t>
              </a:r>
              <a:endPara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1035" name="Picture 11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86" y="176"/>
              <a:ext cx="1404" cy="4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3" name="Rectangle 12"/>
            <p:cNvSpPr>
              <a:spLocks noChangeArrowheads="1"/>
            </p:cNvSpPr>
            <p:nvPr/>
          </p:nvSpPr>
          <p:spPr bwMode="auto">
            <a:xfrm>
              <a:off x="5097" y="474"/>
              <a:ext cx="74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4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" name="Rectangle 13"/>
            <p:cNvSpPr>
              <a:spLocks noChangeArrowheads="1"/>
            </p:cNvSpPr>
            <p:nvPr/>
          </p:nvSpPr>
          <p:spPr bwMode="auto">
            <a:xfrm>
              <a:off x="310" y="584"/>
              <a:ext cx="74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4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6" name="Nadpis 1">
            <a:extLst>
              <a:ext uri="{FF2B5EF4-FFF2-40B4-BE49-F238E27FC236}">
                <a16:creationId xmlns:a16="http://schemas.microsoft.com/office/drawing/2014/main" id="{DCB11A27-0E21-4756-9271-F0D73E840C15}"/>
              </a:ext>
            </a:extLst>
          </p:cNvPr>
          <p:cNvSpPr txBox="1">
            <a:spLocks/>
          </p:cNvSpPr>
          <p:nvPr/>
        </p:nvSpPr>
        <p:spPr>
          <a:xfrm>
            <a:off x="450848" y="5236968"/>
            <a:ext cx="8249376" cy="107493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400" b="1" dirty="0"/>
              <a:t>Pokud Národní plán obnovy nezohlední poznatky </a:t>
            </a:r>
            <a:br>
              <a:rPr lang="cs-CZ" sz="2400" b="1" dirty="0"/>
            </a:br>
            <a:r>
              <a:rPr lang="cs-CZ" sz="2400" b="1" dirty="0"/>
              <a:t>z </a:t>
            </a:r>
            <a:r>
              <a:rPr lang="cs-CZ" sz="2400" b="1" dirty="0" err="1"/>
              <a:t>covidové</a:t>
            </a:r>
            <a:r>
              <a:rPr lang="cs-CZ" sz="2400" b="1" dirty="0"/>
              <a:t> krize v oblasti lidských práv, selže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6796573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16515" y="1363664"/>
            <a:ext cx="8249376" cy="1074931"/>
          </a:xfrm>
        </p:spPr>
        <p:txBody>
          <a:bodyPr>
            <a:noAutofit/>
          </a:bodyPr>
          <a:lstStyle/>
          <a:p>
            <a:pPr lvl="0"/>
            <a:r>
              <a:rPr lang="cs-CZ" sz="2800" b="1" dirty="0"/>
              <a:t>Česká republika má příležitost stát se vedoucím státem v evropském technologickém rozvoji</a:t>
            </a:r>
            <a:endParaRPr lang="cs-CZ" sz="2800" dirty="0"/>
          </a:p>
        </p:txBody>
      </p:sp>
      <p:sp>
        <p:nvSpPr>
          <p:cNvPr id="3" name="Podnadpis 2"/>
          <p:cNvSpPr>
            <a:spLocks noGrp="1"/>
          </p:cNvSpPr>
          <p:nvPr>
            <p:ph idx="1"/>
          </p:nvPr>
        </p:nvSpPr>
        <p:spPr>
          <a:xfrm>
            <a:off x="179512" y="2420888"/>
            <a:ext cx="8856984" cy="3046988"/>
          </a:xfrm>
        </p:spPr>
        <p:txBody>
          <a:bodyPr>
            <a:spAutoFit/>
          </a:bodyPr>
          <a:lstStyle/>
          <a:p>
            <a:pPr lvl="0" algn="just"/>
            <a:r>
              <a:rPr lang="cs-CZ" sz="2000" dirty="0"/>
              <a:t>Evropská unie </a:t>
            </a:r>
            <a:r>
              <a:rPr lang="en-US" sz="2000" dirty="0"/>
              <a:t>i Rada </a:t>
            </a:r>
            <a:r>
              <a:rPr lang="en-US" sz="2000" dirty="0" err="1"/>
              <a:t>Evropy</a:t>
            </a:r>
            <a:r>
              <a:rPr lang="en-US" sz="2000" dirty="0"/>
              <a:t> </a:t>
            </a:r>
            <a:r>
              <a:rPr lang="cs-CZ" sz="2000" dirty="0"/>
              <a:t>připravují regulaci digitálních služeb a moderních technologií, jako je umělá inteligence (Digital </a:t>
            </a:r>
            <a:r>
              <a:rPr lang="cs-CZ" sz="2000" dirty="0" err="1"/>
              <a:t>Service</a:t>
            </a:r>
            <a:r>
              <a:rPr lang="cs-CZ" sz="2000" dirty="0"/>
              <a:t> </a:t>
            </a:r>
            <a:r>
              <a:rPr lang="cs-CZ" sz="2000" dirty="0" err="1"/>
              <a:t>Act</a:t>
            </a:r>
            <a:r>
              <a:rPr lang="cs-CZ" sz="2000" dirty="0"/>
              <a:t>, Digital Market </a:t>
            </a:r>
            <a:r>
              <a:rPr lang="cs-CZ" sz="2000" dirty="0" err="1"/>
              <a:t>Act</a:t>
            </a:r>
            <a:r>
              <a:rPr lang="cs-CZ" sz="2000" dirty="0"/>
              <a:t>)</a:t>
            </a:r>
          </a:p>
          <a:p>
            <a:pPr lvl="0" algn="just"/>
            <a:r>
              <a:rPr lang="cs-CZ" sz="2000" dirty="0"/>
              <a:t>Obtížná kontrola nad funkcemi umělé inteligence zvyšuje pravděpodobnost jejich zneužití či nepředvídaných dopadů do aplikace lidských práv</a:t>
            </a:r>
          </a:p>
          <a:p>
            <a:pPr lvl="0" algn="just"/>
            <a:r>
              <a:rPr lang="cs-CZ" sz="2000" dirty="0"/>
              <a:t>Veřejná moc musí při využití moderních technologií zajistit </a:t>
            </a:r>
            <a:r>
              <a:rPr lang="cs-CZ" sz="2000" i="1" dirty="0"/>
              <a:t>(i)</a:t>
            </a:r>
            <a:r>
              <a:rPr lang="cs-CZ" sz="2000" dirty="0"/>
              <a:t> rovný přístup včetně asistovaného přístupu nebo realizace zvláštních potřeb, </a:t>
            </a:r>
            <a:r>
              <a:rPr lang="cs-CZ" sz="2000" i="1" dirty="0"/>
              <a:t>(ii) </a:t>
            </a:r>
            <a:r>
              <a:rPr lang="cs-CZ" sz="2000" dirty="0" smtClean="0"/>
              <a:t>elektronickou </a:t>
            </a:r>
            <a:r>
              <a:rPr lang="cs-CZ" sz="2000" dirty="0"/>
              <a:t>i neelektronickou veřejnou službu a </a:t>
            </a:r>
            <a:r>
              <a:rPr lang="cs-CZ" sz="2000" i="1" dirty="0"/>
              <a:t>(</a:t>
            </a:r>
            <a:r>
              <a:rPr lang="cs-CZ" sz="2000" i="1" dirty="0" err="1"/>
              <a:t>iii</a:t>
            </a:r>
            <a:r>
              <a:rPr lang="cs-CZ" sz="2000" i="1" dirty="0"/>
              <a:t>) </a:t>
            </a:r>
            <a:r>
              <a:rPr lang="cs-CZ" sz="2000" dirty="0"/>
              <a:t>rovnost klientů veřejné služby při užívání jakékoli formy veřejné služby, kterou si zvolí</a:t>
            </a:r>
          </a:p>
          <a:p>
            <a:pPr lvl="0"/>
            <a:endParaRPr lang="cs-CZ" sz="2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85A62-4E1E-4A73-8406-270174DD255F}" type="slidenum">
              <a:rPr lang="cs-CZ" smtClean="0"/>
              <a:t>3</a:t>
            </a:fld>
            <a:endParaRPr lang="cs-CZ" dirty="0"/>
          </a:p>
        </p:txBody>
      </p:sp>
      <p:grpSp>
        <p:nvGrpSpPr>
          <p:cNvPr id="5" name="Group 4"/>
          <p:cNvGrpSpPr>
            <a:grpSpLocks noChangeAspect="1"/>
          </p:cNvGrpSpPr>
          <p:nvPr/>
        </p:nvGrpSpPr>
        <p:grpSpPr bwMode="auto">
          <a:xfrm>
            <a:off x="179512" y="258763"/>
            <a:ext cx="8674316" cy="914401"/>
            <a:chOff x="249" y="163"/>
            <a:chExt cx="4941" cy="576"/>
          </a:xfrm>
        </p:grpSpPr>
        <p:sp>
          <p:nvSpPr>
            <p:cNvPr id="6" name="AutoShape 3"/>
            <p:cNvSpPr>
              <a:spLocks noChangeAspect="1" noChangeArrowheads="1" noTextEdit="1"/>
            </p:cNvSpPr>
            <p:nvPr/>
          </p:nvSpPr>
          <p:spPr bwMode="auto">
            <a:xfrm>
              <a:off x="249" y="164"/>
              <a:ext cx="4921" cy="5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auto">
            <a:xfrm>
              <a:off x="310" y="163"/>
              <a:ext cx="2684" cy="2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2800" b="1" i="0" u="none" strike="noStrike" cap="none" normalizeH="0" baseline="0" dirty="0">
                  <a:ln>
                    <a:noFill/>
                  </a:ln>
                  <a:solidFill>
                    <a:srgbClr val="1F497D"/>
                  </a:solidFill>
                  <a:effectLst/>
                  <a:latin typeface="Cambria" pitchFamily="18" charset="0"/>
                  <a:cs typeface="Arial" pitchFamily="34" charset="0"/>
                </a:rPr>
                <a:t>Rada vlády pro lidská práva</a:t>
              </a:r>
              <a:endParaRPr kumimoji="0" lang="en-US" altLang="cs-CZ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8" name="Rectangle 6"/>
            <p:cNvSpPr>
              <a:spLocks noChangeArrowheads="1"/>
            </p:cNvSpPr>
            <p:nvPr/>
          </p:nvSpPr>
          <p:spPr bwMode="auto">
            <a:xfrm>
              <a:off x="2749" y="163"/>
              <a:ext cx="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" name="Rectangle 7"/>
            <p:cNvSpPr>
              <a:spLocks noChangeArrowheads="1"/>
            </p:cNvSpPr>
            <p:nvPr/>
          </p:nvSpPr>
          <p:spPr bwMode="auto">
            <a:xfrm>
              <a:off x="2818" y="163"/>
              <a:ext cx="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Rectangle 8"/>
            <p:cNvSpPr>
              <a:spLocks noChangeArrowheads="1"/>
            </p:cNvSpPr>
            <p:nvPr/>
          </p:nvSpPr>
          <p:spPr bwMode="auto">
            <a:xfrm>
              <a:off x="3063" y="163"/>
              <a:ext cx="183" cy="3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2700" b="1" i="0" u="none" strike="noStrike" cap="none" normalizeH="0" baseline="0" dirty="0">
                  <a:ln>
                    <a:noFill/>
                  </a:ln>
                  <a:solidFill>
                    <a:srgbClr val="1F497D"/>
                  </a:solidFill>
                  <a:effectLst/>
                  <a:latin typeface="Cambria" pitchFamily="18" charset="0"/>
                  <a:cs typeface="Arial" pitchFamily="34" charset="0"/>
                </a:rPr>
                <a:t> </a:t>
              </a:r>
              <a:endPara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" name="Rectangle 9"/>
            <p:cNvSpPr>
              <a:spLocks noChangeArrowheads="1"/>
            </p:cNvSpPr>
            <p:nvPr/>
          </p:nvSpPr>
          <p:spPr bwMode="auto">
            <a:xfrm>
              <a:off x="310" y="419"/>
              <a:ext cx="3456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lvl="0"/>
              <a:r>
                <a:rPr lang="cs-CZ" altLang="cs-CZ" sz="2000" dirty="0">
                  <a:solidFill>
                    <a:srgbClr val="1F497D"/>
                  </a:solidFill>
                  <a:latin typeface="Cambria" pitchFamily="18" charset="0"/>
                </a:rPr>
                <a:t>Výbor pro lidská práva a moderní technologie</a:t>
              </a:r>
              <a:endParaRPr lang="en-US" altLang="cs-CZ" sz="2000" dirty="0">
                <a:solidFill>
                  <a:srgbClr val="1F497D"/>
                </a:solidFill>
                <a:latin typeface="Cambria" pitchFamily="18" charset="0"/>
              </a:endParaRPr>
            </a:p>
          </p:txBody>
        </p:sp>
        <p:sp>
          <p:nvSpPr>
            <p:cNvPr id="12" name="Rectangle 10"/>
            <p:cNvSpPr>
              <a:spLocks noChangeArrowheads="1"/>
            </p:cNvSpPr>
            <p:nvPr/>
          </p:nvSpPr>
          <p:spPr bwMode="auto">
            <a:xfrm>
              <a:off x="2488" y="344"/>
              <a:ext cx="186" cy="3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27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mbria" pitchFamily="18" charset="0"/>
                  <a:cs typeface="Arial" pitchFamily="34" charset="0"/>
                </a:rPr>
                <a:t> </a:t>
              </a:r>
              <a:endPara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1035" name="Picture 11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86" y="176"/>
              <a:ext cx="1404" cy="4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3" name="Rectangle 12"/>
            <p:cNvSpPr>
              <a:spLocks noChangeArrowheads="1"/>
            </p:cNvSpPr>
            <p:nvPr/>
          </p:nvSpPr>
          <p:spPr bwMode="auto">
            <a:xfrm>
              <a:off x="5097" y="474"/>
              <a:ext cx="74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4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" name="Rectangle 13"/>
            <p:cNvSpPr>
              <a:spLocks noChangeArrowheads="1"/>
            </p:cNvSpPr>
            <p:nvPr/>
          </p:nvSpPr>
          <p:spPr bwMode="auto">
            <a:xfrm>
              <a:off x="310" y="584"/>
              <a:ext cx="74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4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6" name="Nadpis 1">
            <a:extLst>
              <a:ext uri="{FF2B5EF4-FFF2-40B4-BE49-F238E27FC236}">
                <a16:creationId xmlns:a16="http://schemas.microsoft.com/office/drawing/2014/main" id="{DCB11A27-0E21-4756-9271-F0D73E840C15}"/>
              </a:ext>
            </a:extLst>
          </p:cNvPr>
          <p:cNvSpPr txBox="1">
            <a:spLocks/>
          </p:cNvSpPr>
          <p:nvPr/>
        </p:nvSpPr>
        <p:spPr>
          <a:xfrm>
            <a:off x="450848" y="5236968"/>
            <a:ext cx="8249376" cy="107493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400" b="1" dirty="0"/>
              <a:t>Stát musí zajistit rovnost užívání svých služeb </a:t>
            </a:r>
            <a:br>
              <a:rPr lang="cs-CZ" sz="2400" b="1" dirty="0"/>
            </a:br>
            <a:r>
              <a:rPr lang="cs-CZ" sz="2400" b="1" dirty="0"/>
              <a:t>bez ohledu na jejich formu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63866738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358</Words>
  <Application>Microsoft Office PowerPoint</Application>
  <PresentationFormat>Předvádění na obrazovce (4:3)</PresentationFormat>
  <Paragraphs>39</Paragraphs>
  <Slides>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8" baseType="lpstr">
      <vt:lpstr>Arial</vt:lpstr>
      <vt:lpstr>Calibri</vt:lpstr>
      <vt:lpstr>Cambria</vt:lpstr>
      <vt:lpstr>Times New Roman</vt:lpstr>
      <vt:lpstr>Motiv systému Office</vt:lpstr>
      <vt:lpstr>Technologie pomáhají v krizových situacích,  hrozí ale jejich zneužití</vt:lpstr>
      <vt:lpstr>Iniciativy financované Národním plánem obnovy  musí podpořit lidská práva ohrožených občanů</vt:lpstr>
      <vt:lpstr>Česká republika má příležitost stát se vedoucím státem v evropském technologickém rozvoji</vt:lpstr>
    </vt:vector>
  </TitlesOfParts>
  <Company>Úřad vlády ČR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Smysl instituce ochránce práv dětí</dc:title>
  <dc:creator>Machačka Jakub</dc:creator>
  <cp:lastModifiedBy>Machačka Jakub</cp:lastModifiedBy>
  <cp:revision>29</cp:revision>
  <cp:lastPrinted>2020-06-03T14:27:45Z</cp:lastPrinted>
  <dcterms:created xsi:type="dcterms:W3CDTF">2020-06-03T11:11:54Z</dcterms:created>
  <dcterms:modified xsi:type="dcterms:W3CDTF">2022-04-28T16:50:01Z</dcterms:modified>
</cp:coreProperties>
</file>