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71" r:id="rId2"/>
    <p:sldId id="283" r:id="rId3"/>
    <p:sldId id="295" r:id="rId4"/>
    <p:sldId id="296" r:id="rId5"/>
    <p:sldId id="258" r:id="rId6"/>
    <p:sldId id="298" r:id="rId7"/>
    <p:sldId id="297" r:id="rId8"/>
    <p:sldId id="299" r:id="rId9"/>
    <p:sldId id="303" r:id="rId10"/>
    <p:sldId id="300" r:id="rId11"/>
    <p:sldId id="308" r:id="rId12"/>
    <p:sldId id="301" r:id="rId13"/>
    <p:sldId id="305" r:id="rId14"/>
    <p:sldId id="304" r:id="rId15"/>
    <p:sldId id="306" r:id="rId16"/>
    <p:sldId id="307" r:id="rId17"/>
    <p:sldId id="309" r:id="rId18"/>
    <p:sldId id="310" r:id="rId19"/>
    <p:sldId id="31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5113F-9C34-4B1B-A7B9-73B8376606F4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F4222-060E-4D14-8D84-A25B9646C7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67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>
              <a:tabLst>
                <a:tab pos="0" algn="l"/>
                <a:tab pos="463550" algn="l"/>
                <a:tab pos="927100" algn="l"/>
                <a:tab pos="1390650" algn="l"/>
                <a:tab pos="1854200" algn="l"/>
                <a:tab pos="2317750" algn="l"/>
                <a:tab pos="2781300" algn="l"/>
                <a:tab pos="3244850" algn="l"/>
                <a:tab pos="3708400" algn="l"/>
                <a:tab pos="4171950" algn="l"/>
                <a:tab pos="4635500" algn="l"/>
                <a:tab pos="5099050" algn="l"/>
                <a:tab pos="5562600" algn="l"/>
                <a:tab pos="6026150" algn="l"/>
                <a:tab pos="6489700" algn="l"/>
                <a:tab pos="6953250" algn="l"/>
                <a:tab pos="7416800" algn="l"/>
                <a:tab pos="7880350" algn="l"/>
                <a:tab pos="8343900" algn="l"/>
                <a:tab pos="8807450" algn="l"/>
                <a:tab pos="9271000" algn="l"/>
              </a:tabLst>
            </a:pPr>
            <a:fld id="{04946A83-9282-40E4-8646-B447467BEB78}" type="slidenum">
              <a:rPr lang="cs-CZ" sz="1200" smtClean="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rPr>
              <a:pPr defTabSz="958850">
                <a:tabLst>
                  <a:tab pos="0" algn="l"/>
                  <a:tab pos="463550" algn="l"/>
                  <a:tab pos="927100" algn="l"/>
                  <a:tab pos="1390650" algn="l"/>
                  <a:tab pos="1854200" algn="l"/>
                  <a:tab pos="2317750" algn="l"/>
                  <a:tab pos="2781300" algn="l"/>
                  <a:tab pos="3244850" algn="l"/>
                  <a:tab pos="3708400" algn="l"/>
                  <a:tab pos="4171950" algn="l"/>
                  <a:tab pos="4635500" algn="l"/>
                  <a:tab pos="5099050" algn="l"/>
                  <a:tab pos="5562600" algn="l"/>
                  <a:tab pos="6026150" algn="l"/>
                  <a:tab pos="6489700" algn="l"/>
                  <a:tab pos="6953250" algn="l"/>
                  <a:tab pos="7416800" algn="l"/>
                  <a:tab pos="7880350" algn="l"/>
                  <a:tab pos="8343900" algn="l"/>
                  <a:tab pos="8807450" algn="l"/>
                  <a:tab pos="9271000" algn="l"/>
                </a:tabLst>
              </a:pPr>
              <a:t>1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DejaVu Sans"/>
              <a:cs typeface="DejaVu Sans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29000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568" y="4341284"/>
            <a:ext cx="5487058" cy="4114800"/>
          </a:xfrm>
          <a:noFill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83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10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43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31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57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13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62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14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95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35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95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56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16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19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4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74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3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4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456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74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36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841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497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8850"/>
            <a:fld id="{DB308832-884F-4133-B006-CEC3C5A5DE4B}" type="slidenum">
              <a:rPr lang="cs-CZ" smtClean="0">
                <a:cs typeface="Arial" charset="0"/>
              </a:rPr>
              <a:pPr defTabSz="958850"/>
              <a:t>9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6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1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3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14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27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3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08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29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5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01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76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26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2A9A-4FD5-45DD-8AA7-02C4AE4AC1C5}" type="datetimeFigureOut">
              <a:rPr lang="cs-CZ" smtClean="0"/>
              <a:t>29.5.2017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4906D-F62F-4ABC-AF9A-91B29EED3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50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hofschneiderova@mpsv.cz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2411760" y="1340768"/>
            <a:ext cx="6408737" cy="489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b="1" dirty="0">
              <a:solidFill>
                <a:srgbClr val="000000"/>
              </a:solidFill>
              <a:cs typeface="DejaVu Sans"/>
            </a:endParaRP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cs-CZ" sz="2600" b="1" dirty="0">
                <a:solidFill>
                  <a:srgbClr val="2D2DB9"/>
                </a:solidFill>
                <a:cs typeface="DejaVu Sans"/>
              </a:rPr>
              <a:t>MPSV a ochrana práv dětí</a:t>
            </a: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cs-CZ" sz="2600" b="1" dirty="0">
                <a:solidFill>
                  <a:srgbClr val="2D2DB9"/>
                </a:solidFill>
                <a:cs typeface="DejaVu Sans"/>
              </a:rPr>
              <a:t>aneb</a:t>
            </a: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cs-CZ" sz="2600" b="1" dirty="0">
                <a:solidFill>
                  <a:srgbClr val="2D2DB9"/>
                </a:solidFill>
                <a:cs typeface="DejaVu Sans"/>
              </a:rPr>
              <a:t>Jaké funkce instituce „dětského ombudsmana“ nemůže MPSV nikdy naplnit</a:t>
            </a:r>
            <a:endParaRPr lang="cs-CZ" sz="2600" b="1" dirty="0">
              <a:solidFill>
                <a:srgbClr val="000000"/>
              </a:solidFill>
              <a:cs typeface="DejaVu Sans"/>
            </a:endParaRP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b="1" dirty="0">
              <a:solidFill>
                <a:srgbClr val="000000"/>
              </a:solidFill>
              <a:cs typeface="DejaVu Sans"/>
            </a:endParaRP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000" b="1" dirty="0">
              <a:solidFill>
                <a:srgbClr val="808080"/>
              </a:solidFill>
              <a:cs typeface="DejaVu Sans"/>
            </a:endParaRPr>
          </a:p>
          <a:p>
            <a:pPr algn="ctr" defTabSz="457200"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dirty="0">
              <a:solidFill>
                <a:srgbClr val="2D2DB9"/>
              </a:solidFill>
              <a:cs typeface="DejaVu Sans"/>
            </a:endParaRPr>
          </a:p>
          <a:p>
            <a:pPr algn="ctr" defTabSz="457200"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dirty="0">
              <a:solidFill>
                <a:srgbClr val="2D2DB9"/>
              </a:solidFill>
              <a:cs typeface="DejaVu Sans"/>
            </a:endParaRPr>
          </a:p>
          <a:p>
            <a:pPr algn="ctr" defTabSz="457200"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dirty="0">
              <a:solidFill>
                <a:srgbClr val="2D2DB9"/>
              </a:solidFill>
              <a:cs typeface="DejaVu Sans"/>
            </a:endParaRPr>
          </a:p>
          <a:p>
            <a:pPr algn="ctr" defTabSz="457200"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400" dirty="0">
              <a:solidFill>
                <a:srgbClr val="2D2DB9"/>
              </a:solidFill>
              <a:cs typeface="DejaVu Sans"/>
            </a:endParaRPr>
          </a:p>
          <a:p>
            <a:pPr algn="ctr" defTabSz="457200"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cs-CZ" sz="2400" dirty="0">
                <a:solidFill>
                  <a:srgbClr val="2D2DB9"/>
                </a:solidFill>
                <a:cs typeface="DejaVu Sans"/>
              </a:rPr>
              <a:t>Praha, 30. května 2017</a:t>
            </a: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cs-CZ" sz="2000" b="1" dirty="0">
              <a:solidFill>
                <a:srgbClr val="808080"/>
              </a:solidFill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533143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I. Vytvoření povědomí o závazcích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cs-CZ" sz="3000" dirty="0"/>
              <a:t>B) Znalost a orientaci v požadavcích na </a:t>
            </a:r>
            <a:r>
              <a:rPr lang="cs-CZ" sz="3000" b="1" dirty="0"/>
              <a:t>kvalitu systému</a:t>
            </a:r>
            <a:r>
              <a:rPr lang="cs-CZ" sz="3000" dirty="0"/>
              <a:t>, jehož prostřednictvím stát naplňuje své pozitivní závazky vyplývající z konkrétního práva – tzv. </a:t>
            </a:r>
            <a:r>
              <a:rPr lang="cs-CZ" sz="3000" b="1" dirty="0"/>
              <a:t>4 A schéma</a:t>
            </a:r>
            <a:r>
              <a:rPr lang="cs-CZ" sz="3000" dirty="0"/>
              <a:t>:</a:t>
            </a:r>
          </a:p>
          <a:p>
            <a:pPr lvl="1">
              <a:spcAft>
                <a:spcPts val="600"/>
              </a:spcAft>
              <a:buFontTx/>
              <a:buChar char="-"/>
              <a:defRPr/>
            </a:pPr>
            <a:r>
              <a:rPr lang="cs-CZ" sz="3000" dirty="0"/>
              <a:t>Dostupnost (</a:t>
            </a:r>
            <a:r>
              <a:rPr lang="cs-CZ" sz="3000" dirty="0" err="1"/>
              <a:t>Availibility</a:t>
            </a:r>
            <a:r>
              <a:rPr lang="cs-CZ" sz="3000" dirty="0"/>
              <a:t>)</a:t>
            </a:r>
          </a:p>
          <a:p>
            <a:pPr lvl="1">
              <a:spcAft>
                <a:spcPts val="600"/>
              </a:spcAft>
              <a:buFontTx/>
              <a:buChar char="-"/>
              <a:defRPr/>
            </a:pPr>
            <a:r>
              <a:rPr lang="cs-CZ" sz="3000" dirty="0"/>
              <a:t>Přístupnost (</a:t>
            </a:r>
            <a:r>
              <a:rPr lang="cs-CZ" sz="3000" dirty="0" err="1"/>
              <a:t>Accessibility</a:t>
            </a:r>
            <a:r>
              <a:rPr lang="cs-CZ" sz="3000" dirty="0"/>
              <a:t>)</a:t>
            </a:r>
          </a:p>
          <a:p>
            <a:pPr lvl="1">
              <a:spcAft>
                <a:spcPts val="600"/>
              </a:spcAft>
              <a:buFontTx/>
              <a:buChar char="-"/>
              <a:defRPr/>
            </a:pPr>
            <a:r>
              <a:rPr lang="cs-CZ" sz="3000" dirty="0"/>
              <a:t>Přijatelnost (</a:t>
            </a:r>
            <a:r>
              <a:rPr lang="cs-CZ" sz="3000" dirty="0" err="1"/>
              <a:t>Acceptability</a:t>
            </a:r>
            <a:r>
              <a:rPr lang="cs-CZ" sz="3000" dirty="0"/>
              <a:t>)</a:t>
            </a:r>
          </a:p>
          <a:p>
            <a:pPr lvl="1">
              <a:spcAft>
                <a:spcPts val="600"/>
              </a:spcAft>
              <a:buFontTx/>
              <a:buChar char="-"/>
              <a:defRPr/>
            </a:pPr>
            <a:r>
              <a:rPr lang="cs-CZ" sz="3000" dirty="0"/>
              <a:t>Přizpůsobitelnost (Adaptability)</a:t>
            </a:r>
          </a:p>
          <a:p>
            <a:pPr marL="0" lvl="1" indent="-1241425">
              <a:spcBef>
                <a:spcPts val="0"/>
              </a:spcBef>
              <a:buFontTx/>
              <a:buChar char="-"/>
              <a:defRPr/>
            </a:pPr>
            <a:endParaRPr lang="cs-CZ" sz="32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7425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I. Vytvoření povědomí o závazcích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1043608" y="933414"/>
            <a:ext cx="7921625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cs-CZ" sz="4000" dirty="0"/>
              <a:t>Národní orgán na ochranu lidských práv by měl do českého prostředí a českého diskurzu systematicky přenášet standardy formulované v mezinárodních dokumentech závazné i doporučující povahy, především v: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cs-CZ" sz="4000" dirty="0"/>
              <a:t>Obecných komentářů Výborů OSN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cs-CZ" sz="4000" dirty="0"/>
              <a:t>Zpráv zvláštních zpravodajů OSN (především tematických zpráv)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cs-CZ" sz="3600" dirty="0"/>
              <a:t>Doporučeních Výboru ministrů Rady Evropy apod. </a:t>
            </a:r>
          </a:p>
          <a:p>
            <a:pPr marL="0" lvl="1" indent="-1241425">
              <a:spcBef>
                <a:spcPts val="0"/>
              </a:spcBef>
              <a:buFontTx/>
              <a:buChar char="-"/>
              <a:defRPr/>
            </a:pPr>
            <a:endParaRPr lang="cs-CZ" sz="32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589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II. Formulace indikátorů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 fontScale="92500" lnSpcReduction="10000"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Musí mít normativní základ v definovaném právu podle mezinárodních a národních standardů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Zpráva Vysokého komisaře OSN pro lidská práva ze dne 26. 4. 2011, E/2011/90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b="1" u="sng" dirty="0"/>
              <a:t>Strukturální indikátory</a:t>
            </a:r>
          </a:p>
          <a:p>
            <a:pPr marL="1314450" lvl="3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Závazky státu a přijaté povinnosti v rámci mezinárodních lidskoprávních standardů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b="1" u="sng" dirty="0"/>
              <a:t>Procesní indikátory </a:t>
            </a:r>
          </a:p>
          <a:p>
            <a:pPr marL="1314450" lvl="3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Podniknuté kroky za účelem implementace těchto závazků prostřednictvím politik a programů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b="1" u="sng" dirty="0"/>
              <a:t>Výsledkové indikátory </a:t>
            </a:r>
          </a:p>
          <a:p>
            <a:pPr marL="1314450" lvl="3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Výsledky těchto kroků, pokud jde o to, v jaké míře oprávněné osoby požívají svá základní práva; dopad přijatých opatření na oprávněné osoby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endParaRPr lang="cs-CZ" sz="32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8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II. Formulace indikátorů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908720"/>
            <a:ext cx="7921625" cy="5688632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Z pera Agentury EU pro základní práva (</a:t>
            </a:r>
            <a:r>
              <a:rPr lang="cs-CZ" sz="2400" dirty="0" err="1"/>
              <a:t>Fundamental</a:t>
            </a:r>
            <a:r>
              <a:rPr lang="cs-CZ" sz="2400" dirty="0"/>
              <a:t> </a:t>
            </a:r>
            <a:r>
              <a:rPr lang="cs-CZ" sz="2400" dirty="0" err="1"/>
              <a:t>Rights</a:t>
            </a:r>
            <a:r>
              <a:rPr lang="cs-CZ" sz="2400" dirty="0"/>
              <a:t> </a:t>
            </a:r>
            <a:r>
              <a:rPr lang="cs-CZ" sz="2400" dirty="0" err="1"/>
              <a:t>Agency</a:t>
            </a:r>
            <a:r>
              <a:rPr lang="cs-CZ" sz="2000" dirty="0"/>
              <a:t>)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endParaRPr lang="cs-CZ" sz="32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44824"/>
            <a:ext cx="8287154" cy="443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937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II. Formulace indikátorů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Lidskoprávní indikátory se v současnosti nepoužívají pouze na půdě OSN, ale rovněž např. na půdě Evropské unie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cs-CZ" sz="3200" dirty="0"/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Agentura EU pro základní práva v současnosti pracuje např. na definici indikátorů pro monitoring implementace práva na nezávislý způsob života</a:t>
            </a:r>
            <a:endParaRPr lang="cs-CZ" sz="2400" dirty="0"/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endParaRPr lang="cs-CZ" sz="32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4063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719448" y="528252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III. Aplikace formulovaných indikátorů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760"/>
            <a:ext cx="7921625" cy="5328592"/>
          </a:xfrm>
        </p:spPr>
        <p:txBody>
          <a:bodyPr>
            <a:normAutofit fontScale="92500" lnSpcReduction="20000"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Posouzení míry implementace závazků vyplývajících ze základního práva dítěte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Měla by zahrnovat i posouzení </a:t>
            </a:r>
            <a:r>
              <a:rPr lang="cs-CZ" sz="3200" b="1" dirty="0"/>
              <a:t>vynakládaných prostředků na implementaci jednotlivých závazků</a:t>
            </a:r>
            <a:r>
              <a:rPr lang="cs-CZ" sz="3200" dirty="0"/>
              <a:t> (součást procesních indikátorů)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Nakládání s veřejnými prostředky a jejich rozdělování není pouze otázkou politickou, ale rovněž </a:t>
            </a:r>
            <a:r>
              <a:rPr lang="cs-CZ" sz="2800" b="1" dirty="0"/>
              <a:t>otázkou právní, respektive lidskoprávní</a:t>
            </a:r>
          </a:p>
          <a:p>
            <a:pPr marL="1314450" lvl="3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K tomu viz v zahraničí formulovaný tzv. argument podstatnou změnou (</a:t>
            </a:r>
            <a:r>
              <a:rPr lang="cs-CZ" sz="2400" i="1" dirty="0" err="1"/>
              <a:t>fundamental</a:t>
            </a:r>
            <a:r>
              <a:rPr lang="cs-CZ" sz="2400" i="1" dirty="0"/>
              <a:t> </a:t>
            </a:r>
            <a:r>
              <a:rPr lang="cs-CZ" sz="2400" i="1" dirty="0" err="1"/>
              <a:t>alteration</a:t>
            </a:r>
            <a:r>
              <a:rPr lang="cs-CZ" sz="2400" i="1" dirty="0"/>
              <a:t> </a:t>
            </a:r>
            <a:r>
              <a:rPr lang="cs-CZ" sz="2400" i="1" dirty="0" err="1"/>
              <a:t>defence</a:t>
            </a:r>
            <a:r>
              <a:rPr lang="cs-CZ" sz="2400" dirty="0"/>
              <a:t>), vztahující se k zákazu diskriminace a otázce institucionalizace lidí ve zranitelném postavení</a:t>
            </a:r>
          </a:p>
          <a:p>
            <a:pPr marL="1314450" lvl="3" indent="-457200">
              <a:spcBef>
                <a:spcPts val="0"/>
              </a:spcBef>
              <a:buFontTx/>
              <a:buChar char="-"/>
              <a:defRPr/>
            </a:pPr>
            <a:r>
              <a:rPr lang="cs-CZ" sz="2400" dirty="0"/>
              <a:t>Viz též Obecný komentář Výboru OSN pro práva dítěte č. 19 z roku 2016 – o vynakládání veřejných prostředků na realizaci práv dítěte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122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III. Aplikace formulovaných indikátorů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3200" dirty="0"/>
              <a:t>Zjištěné poznatky by národní orgán měl tlumočit: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Národním orgánům – vládě, parlamentu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Mezinárodním orgánům – podávání samostatných, nezávislých zpráv jednotlivým Výborům OSN („</a:t>
            </a:r>
            <a:r>
              <a:rPr lang="cs-CZ" sz="2800" dirty="0" err="1"/>
              <a:t>treaty</a:t>
            </a:r>
            <a:r>
              <a:rPr lang="cs-CZ" sz="2800" dirty="0"/>
              <a:t> </a:t>
            </a:r>
            <a:r>
              <a:rPr lang="cs-CZ" sz="2800" dirty="0" err="1"/>
              <a:t>bodies</a:t>
            </a:r>
            <a:r>
              <a:rPr lang="cs-CZ" sz="2800" dirty="0"/>
              <a:t>“) apod.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6895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Co chybí stávajícímu lidskoprávnímu diskurzu v České republice?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 fontScale="92500"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Nedostatečné povědomí o povaze a struktuře tzv. hospodářských, sociálníc</a:t>
            </a:r>
            <a:r>
              <a:rPr lang="cs-CZ" dirty="0"/>
              <a:t>h a kulturních práv; neznalost standardů, vztahujících se k této oblasti a formulovaných na půdě OSN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Nedostatek informací o aktuálně (nově) diskutovaných tématech, neznalost tematických zpráv zvláštních zpravodajů OSN, např.: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Otázky, vztahující se k detenci dětí 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Otázky, vztahující se k právům dospívajících, včetně práva na autonomní rozhodování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Otázky, vztahující se k právu osob se zdravotním postižením na nezávislý způsob života a na život v komunitě</a:t>
            </a:r>
          </a:p>
          <a:p>
            <a:pPr marL="857250" lvl="2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Participační práva dětí (právo na autonomní rozhodování, právo na subjektivní prožívání, přístup ke spravedlnosti)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3005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Závěrem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 lnSpcReduction="10000"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Potřebujeme orgán, který bude na jednotlivé otázky a problémy, týkající se dětí, nahlížet </a:t>
            </a:r>
            <a:r>
              <a:rPr lang="cs-CZ" b="1" dirty="0"/>
              <a:t>primárně optikou základních lidských práv a svobod a systémově</a:t>
            </a:r>
            <a:r>
              <a:rPr lang="cs-CZ" dirty="0"/>
              <a:t>, nikoli nutně optikou zákonů;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který bude české prostředí </a:t>
            </a:r>
            <a:r>
              <a:rPr lang="cs-CZ" b="1" dirty="0"/>
              <a:t>kultivovat o lidskoprávní rozměr </a:t>
            </a:r>
            <a:r>
              <a:rPr lang="cs-CZ" dirty="0"/>
              <a:t>diskutovaných témat, a 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který zajistí </a:t>
            </a:r>
            <a:r>
              <a:rPr lang="cs-CZ" b="1" dirty="0"/>
              <a:t>obousměrný tok informací mezi českým prostředím a prostředím mezinárodních organizací</a:t>
            </a:r>
            <a:r>
              <a:rPr lang="cs-CZ" dirty="0"/>
              <a:t>, které se zaměřují na lidská práva a svobody.</a:t>
            </a:r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endParaRPr lang="cs-CZ" dirty="0"/>
          </a:p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r>
              <a:rPr lang="cs-CZ" dirty="0"/>
              <a:t>Je nereálné očekávat, že tyto úkoly by mohl zajistit ústřední orgán státní správy.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077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284984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Děkuji za pozornost.</a:t>
            </a:r>
            <a:br>
              <a:rPr lang="cs-CZ" sz="2800" b="1" dirty="0">
                <a:solidFill>
                  <a:srgbClr val="362BC5"/>
                </a:solidFill>
              </a:rPr>
            </a:br>
            <a:r>
              <a:rPr lang="cs-CZ" sz="2800" b="1" dirty="0">
                <a:solidFill>
                  <a:srgbClr val="362BC5"/>
                </a:solidFill>
              </a:rPr>
              <a:t/>
            </a:r>
            <a:br>
              <a:rPr lang="cs-CZ" sz="2800" b="1" dirty="0">
                <a:solidFill>
                  <a:srgbClr val="362BC5"/>
                </a:solidFill>
              </a:rPr>
            </a:br>
            <a:r>
              <a:rPr lang="cs-CZ" sz="2800" b="1" dirty="0">
                <a:solidFill>
                  <a:srgbClr val="362BC5"/>
                </a:solidFill>
              </a:rPr>
              <a:t/>
            </a:r>
            <a:br>
              <a:rPr lang="cs-CZ" sz="2800" b="1" dirty="0">
                <a:solidFill>
                  <a:srgbClr val="362BC5"/>
                </a:solidFill>
              </a:rPr>
            </a:br>
            <a:r>
              <a:rPr lang="cs-CZ" sz="2800" dirty="0">
                <a:hlinkClick r:id="rId3"/>
              </a:rPr>
              <a:t>anna.hofschneiderova@mpsv.cz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odbor ochrany práv dětí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buFontTx/>
              <a:buChar char="-"/>
              <a:defRPr/>
            </a:pPr>
            <a:endParaRPr lang="cs-CZ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258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792088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Co nebo koho lze rozumět „dětským ombudsmanem“?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760"/>
            <a:ext cx="7921625" cy="53285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400" dirty="0"/>
              <a:t>Označení „ombudsman“ může působit do určité míry zavádějícím způsobem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„Dětský ombudsman“ jako instituce naplňující čl. 4 Úmluvy o právech dítěte o nástrojích a způsobech implementace závazků vyplývajících z Úmluvy o právech dítěte, je svou povahou především </a:t>
            </a:r>
            <a:r>
              <a:rPr lang="cs-CZ" sz="2000" b="1" dirty="0"/>
              <a:t>národním orgánem na prosazování a ochranu lidských p</a:t>
            </a:r>
            <a:r>
              <a:rPr lang="cs-CZ" sz="2000" dirty="0"/>
              <a:t>ráv (v tomto případě specificky zaměřený na zvlášť zranitelnou skupinu – děti), a nikoli „ombudsmanským úřadem“ v klasickém slova smyslu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Ombudsmanský úřad v klasickém slova smyslu slouží </a:t>
            </a:r>
            <a:r>
              <a:rPr lang="cs-CZ" sz="2000" b="1" dirty="0"/>
              <a:t>ke kontrole výkonu veřejné správy, její zákonnosti, jakož i zachování principů dobré správy</a:t>
            </a:r>
          </a:p>
          <a:p>
            <a:pPr lvl="2">
              <a:spcAft>
                <a:spcPts val="600"/>
              </a:spcAft>
              <a:defRPr/>
            </a:pPr>
            <a:r>
              <a:rPr lang="cs-CZ" sz="2000" dirty="0"/>
              <a:t>Centrem pozornosti je tedy primárně výkon veřejné správy, nikoli lidská práva a svobody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379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792088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Co nebo koho lze rozumět „dětským ombudsmanem“?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760"/>
            <a:ext cx="7921625" cy="53285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400" dirty="0"/>
              <a:t>Z důvodové zprávy k zákonu č. 349/1999 Sb., o veřejném ochránci práv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i="1" dirty="0"/>
              <a:t>„Předkládaný návrh zákona upravuje variantu tzv. ombudsmana, instituce vzniklé ve Švédsku na počátku 19. století. Ombudsmanem se zpravidla rozumí nezávislá a nestranná osoba pověřená parlamentem přešetřováním stížností proti nezákonnému, resp. nespravedlivému jednání či nečinnosti veřejné správy.“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i="1" dirty="0"/>
              <a:t>„Ombudsman by měl plnit funkci </a:t>
            </a:r>
            <a:r>
              <a:rPr lang="cs-CZ" sz="2400" b="1" i="1" dirty="0"/>
              <a:t>základní pomoci občanům v ochraně před státní byrokracií. </a:t>
            </a:r>
            <a:r>
              <a:rPr lang="cs-CZ" sz="2400" i="1" dirty="0"/>
              <a:t>Občan se nejčastěji dostává do styku s orgány veřejné správy a protože právě veřejná správa je soustavou nadmíru složitou a už proto - ve smyslu právním, politickém, hospodářském i etickém - zvláště zranitelnou i zraňující, zdá se, že je to právě ona, kdo vyžaduje mimořádnou pozornost. Především tímto směrem má být proto zaměřena působnost ombudsmana.“</a:t>
            </a:r>
          </a:p>
          <a:p>
            <a:pPr lvl="1">
              <a:spcAft>
                <a:spcPts val="600"/>
              </a:spcAft>
              <a:defRPr/>
            </a:pPr>
            <a:endParaRPr lang="cs-CZ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444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792088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Co nebo koho lze rozumět „dětským ombudsmanem“?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760"/>
            <a:ext cx="7921625" cy="53285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000" dirty="0"/>
              <a:t>To, co jsme si zvykli označovat „dětský ombudsman“, by však mělo být národním orgánem na prosazování a ochranu lidských práv dítěte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u="sng" dirty="0"/>
              <a:t>Prosazování</a:t>
            </a:r>
            <a:r>
              <a:rPr lang="cs-CZ" sz="2000" dirty="0"/>
              <a:t> lidských práv</a:t>
            </a:r>
          </a:p>
          <a:p>
            <a:pPr lvl="2">
              <a:spcAft>
                <a:spcPts val="600"/>
              </a:spcAft>
              <a:defRPr/>
            </a:pPr>
            <a:r>
              <a:rPr lang="cs-CZ" sz="2000" dirty="0"/>
              <a:t>Vytváření </a:t>
            </a:r>
            <a:r>
              <a:rPr lang="cs-CZ" sz="2000" b="1" dirty="0"/>
              <a:t>národní kultury lidských práv</a:t>
            </a:r>
            <a:r>
              <a:rPr lang="cs-CZ" sz="2000" dirty="0"/>
              <a:t>; posilování lidskoprávního diskurzu na národní úrovni; vytváření „mostu“ pro přenášení mezinárodních lidskoprávních standardů na národní úroveň</a:t>
            </a:r>
          </a:p>
          <a:p>
            <a:pPr lvl="2">
              <a:spcAft>
                <a:spcPts val="600"/>
              </a:spcAft>
              <a:defRPr/>
            </a:pPr>
            <a:r>
              <a:rPr lang="cs-CZ" sz="2000" dirty="0"/>
              <a:t>Systematické vnášení lidskoprávního pohledu do aktuálně řešených otázek na úrovni politiky i legislativy</a:t>
            </a:r>
            <a:endParaRPr lang="cs-CZ" sz="1600" dirty="0"/>
          </a:p>
          <a:p>
            <a:pPr lvl="1">
              <a:spcAft>
                <a:spcPts val="600"/>
              </a:spcAft>
              <a:defRPr/>
            </a:pPr>
            <a:r>
              <a:rPr lang="cs-CZ" sz="2000" u="sng" dirty="0"/>
              <a:t>Ochrana</a:t>
            </a:r>
            <a:r>
              <a:rPr lang="cs-CZ" sz="2000" dirty="0"/>
              <a:t> lidských práv</a:t>
            </a:r>
          </a:p>
          <a:p>
            <a:pPr lvl="2">
              <a:spcAft>
                <a:spcPts val="600"/>
              </a:spcAft>
              <a:defRPr/>
            </a:pPr>
            <a:r>
              <a:rPr lang="cs-CZ" sz="2000" dirty="0"/>
              <a:t>Pomoc při identifikování a šetření </a:t>
            </a:r>
            <a:r>
              <a:rPr lang="cs-CZ" sz="2000" b="1" dirty="0"/>
              <a:t>porušení lidských práv</a:t>
            </a:r>
            <a:r>
              <a:rPr lang="cs-CZ" sz="2000" dirty="0"/>
              <a:t>; při dovozování odpovědnosti těch, kteří jsou za tato porušení odpovědní a při zajištění poskytnutí zadostiučinění obětem těchto porušení</a:t>
            </a:r>
          </a:p>
          <a:p>
            <a:pPr marL="914400" lvl="2" indent="0">
              <a:spcAft>
                <a:spcPts val="600"/>
              </a:spcAft>
              <a:buNone/>
              <a:defRPr/>
            </a:pPr>
            <a:endParaRPr lang="cs-CZ" sz="1600" dirty="0"/>
          </a:p>
          <a:p>
            <a:pPr lvl="1">
              <a:spcAft>
                <a:spcPts val="600"/>
              </a:spcAft>
              <a:defRPr/>
            </a:pPr>
            <a:endParaRPr lang="cs-CZ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254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MPSV a Úmluva o právech dítěte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defRPr/>
            </a:pPr>
            <a:r>
              <a:rPr lang="cs-CZ" sz="2200" dirty="0"/>
              <a:t>MPSV je orgánem odpovědným </a:t>
            </a:r>
            <a:r>
              <a:rPr lang="cs-CZ" sz="2200" u="sng" dirty="0"/>
              <a:t>za koordinaci implementace</a:t>
            </a:r>
            <a:r>
              <a:rPr lang="cs-CZ" sz="2200" dirty="0"/>
              <a:t> Úmluvy</a:t>
            </a:r>
            <a:br>
              <a:rPr lang="cs-CZ" sz="2200" dirty="0"/>
            </a:br>
            <a:r>
              <a:rPr lang="cs-CZ" sz="2200" dirty="0"/>
              <a:t>o právech dítěte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200" dirty="0"/>
              <a:t>Již naplňování této role je pro něj obtížné:</a:t>
            </a:r>
          </a:p>
          <a:p>
            <a:pPr lvl="2">
              <a:spcAft>
                <a:spcPts val="600"/>
              </a:spcAft>
              <a:defRPr/>
            </a:pPr>
            <a:r>
              <a:rPr lang="cs-CZ" sz="2200" dirty="0"/>
              <a:t>Ze Závěrečných doporučení Výboru OSN pro práva dítěte ke 3. a 4. periodické zprávě České republiky, 2011:</a:t>
            </a:r>
          </a:p>
          <a:p>
            <a:pPr lvl="3">
              <a:spcAft>
                <a:spcPts val="600"/>
              </a:spcAft>
              <a:defRPr/>
            </a:pPr>
            <a:r>
              <a:rPr lang="cs-CZ" sz="2200" i="1" dirty="0"/>
              <a:t>„Zatímco Výbor bere na vědomí, že Ministerstvo práce a sociálních věcí ČR (MPSV) bylo pověřeno, aby zajistilo koordinaci implementace Úmluvy, Výbor zůstává znepokojen skutečností, že </a:t>
            </a:r>
            <a:r>
              <a:rPr lang="cs-CZ" sz="2200" b="1" i="1" dirty="0"/>
              <a:t>koordinace mezi různými ministerstvy, odbory a institucemi zabývajícími se právy dětí na národní, regionální a úrovni obcí je nedostatečná</a:t>
            </a:r>
            <a:r>
              <a:rPr lang="cs-CZ" sz="2200" i="1" dirty="0"/>
              <a:t>.“</a:t>
            </a:r>
          </a:p>
          <a:p>
            <a:pPr lvl="3">
              <a:spcAft>
                <a:spcPts val="600"/>
              </a:spcAft>
              <a:defRPr/>
            </a:pPr>
            <a:r>
              <a:rPr lang="cs-CZ" sz="2200" i="1" dirty="0"/>
              <a:t>„Výbor vyzývá smluvní stranu, aby zajistila přijetí opatření za účelem </a:t>
            </a:r>
            <a:r>
              <a:rPr lang="cs-CZ" sz="2200" b="1" i="1" dirty="0"/>
              <a:t>vytvoření účinného mechanismu nebo podstatného posílení svého stávajícího mechanismu Ministerstva práce a sociálních věcí, zaměřeného na koordinaci politik práv dítěte všech příslušných orgánů a institucí na všech úrovních</a:t>
            </a:r>
            <a:r>
              <a:rPr lang="cs-CZ" sz="2200" i="1" dirty="0"/>
              <a:t>. V této souvislosti Výbor vyzývá smluvní stranu, aby zajistila nezbytné lidské, technické a finanční zdroje pro realizaci komplexní, ucelené a důsledné politiky práv dítěte na národní, regionální i úrovni obcí.“</a:t>
            </a:r>
          </a:p>
          <a:p>
            <a:pPr lvl="3">
              <a:spcAft>
                <a:spcPts val="600"/>
              </a:spcAft>
              <a:defRPr/>
            </a:pPr>
            <a:endParaRPr lang="cs-CZ" sz="1200" dirty="0"/>
          </a:p>
          <a:p>
            <a:pPr lvl="1">
              <a:spcAft>
                <a:spcPts val="600"/>
              </a:spcAft>
              <a:defRPr/>
            </a:pPr>
            <a:endParaRPr lang="cs-CZ" sz="16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39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792088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MPSV a Úmluva o právech dítěte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760"/>
            <a:ext cx="7921625" cy="5328592"/>
          </a:xfrm>
        </p:spPr>
        <p:txBody>
          <a:bodyPr>
            <a:normAutofit fontScale="92500" lnSpcReduction="10000"/>
          </a:bodyPr>
          <a:lstStyle/>
          <a:p>
            <a:pPr marL="354013" lvl="2" indent="-354013">
              <a:spcAft>
                <a:spcPts val="600"/>
              </a:spcAft>
              <a:defRPr/>
            </a:pPr>
            <a:r>
              <a:rPr lang="cs-CZ" sz="2000" b="1" dirty="0"/>
              <a:t>Limity možností MPSV </a:t>
            </a:r>
            <a:r>
              <a:rPr lang="cs-CZ" sz="2000" dirty="0"/>
              <a:t>koordinovat implementaci Úmluvy o právech dítěte</a:t>
            </a:r>
          </a:p>
          <a:p>
            <a:pPr marL="811213" lvl="3" indent="-354013">
              <a:spcAft>
                <a:spcPts val="600"/>
              </a:spcAft>
              <a:defRPr/>
            </a:pPr>
            <a:r>
              <a:rPr lang="cs-CZ" dirty="0"/>
              <a:t>Jednotlivé oblasti Úmluvy spadají do </a:t>
            </a:r>
            <a:r>
              <a:rPr lang="cs-CZ" b="1" dirty="0"/>
              <a:t>gesce různých resortů</a:t>
            </a:r>
          </a:p>
          <a:p>
            <a:pPr marL="1268413" lvl="4" indent="-354013">
              <a:spcAft>
                <a:spcPts val="600"/>
              </a:spcAft>
              <a:buFont typeface="Arial" panose="020B0604020202020204" pitchFamily="34" charset="0"/>
              <a:buChar char="­"/>
              <a:defRPr/>
            </a:pPr>
            <a:r>
              <a:rPr lang="cs-CZ" u="sng" dirty="0"/>
              <a:t>MPSV nemá mezi těmito resorty formální postavení „prvního mezi rovnými“</a:t>
            </a:r>
            <a:r>
              <a:rPr lang="cs-CZ" dirty="0"/>
              <a:t>; není oprávněno zasahovat do agendy vzdělávání, zajištění zdravotní péče apod.; </a:t>
            </a:r>
            <a:r>
              <a:rPr lang="cs-CZ" b="1" dirty="0"/>
              <a:t>je odkázáno na vůli spolupracovat na straně dalších resortů</a:t>
            </a:r>
          </a:p>
          <a:p>
            <a:pPr marL="857250" lvl="3" indent="-400050">
              <a:spcAft>
                <a:spcPts val="600"/>
              </a:spcAft>
              <a:buFont typeface="Arial" panose="020B0604020202020204" pitchFamily="34" charset="0"/>
              <a:buChar char="­"/>
              <a:defRPr/>
            </a:pPr>
            <a:r>
              <a:rPr lang="cs-CZ" dirty="0"/>
              <a:t>MPSV je stále svou povahou </a:t>
            </a:r>
            <a:r>
              <a:rPr lang="cs-CZ" u="sng" dirty="0"/>
              <a:t>ústředním orgánem státní správy</a:t>
            </a:r>
            <a:r>
              <a:rPr lang="cs-CZ" dirty="0"/>
              <a:t>, v jehož čele stojí </a:t>
            </a:r>
            <a:r>
              <a:rPr lang="cs-CZ" u="sng" dirty="0"/>
              <a:t>ministr jako politický reprezentant země</a:t>
            </a:r>
            <a:r>
              <a:rPr lang="cs-CZ" dirty="0"/>
              <a:t> </a:t>
            </a:r>
          </a:p>
          <a:p>
            <a:pPr marL="1314450" lvl="4" indent="-400050">
              <a:spcAft>
                <a:spcPts val="600"/>
              </a:spcAft>
              <a:buFont typeface="Arial" panose="020B0604020202020204" pitchFamily="34" charset="0"/>
              <a:buChar char="­"/>
              <a:defRPr/>
            </a:pPr>
            <a:r>
              <a:rPr lang="cs-CZ" dirty="0"/>
              <a:t>Témata, která jsou svou povahou čistě právními/lidskoprávními, získávají </a:t>
            </a:r>
            <a:r>
              <a:rPr lang="cs-CZ" b="1" dirty="0"/>
              <a:t>punc témat politických</a:t>
            </a:r>
            <a:r>
              <a:rPr lang="cs-CZ" dirty="0"/>
              <a:t>, dostávají se do centra politických sporů</a:t>
            </a:r>
          </a:p>
          <a:p>
            <a:pPr marL="1314450" lvl="4" indent="-400050">
              <a:spcAft>
                <a:spcPts val="600"/>
              </a:spcAft>
              <a:buFont typeface="Arial" panose="020B0604020202020204" pitchFamily="34" charset="0"/>
              <a:buChar char="­"/>
              <a:defRPr/>
            </a:pPr>
            <a:r>
              <a:rPr lang="cs-CZ" b="1" dirty="0"/>
              <a:t>Riziko střetu zájmů </a:t>
            </a:r>
            <a:r>
              <a:rPr lang="cs-CZ" dirty="0"/>
              <a:t>v případě přenášení mezinárodních standardů (na národních úrovních států, včetně evropských států, můžeme zaznamenat tendence zpochybňovat vázanost mezinárodními úmluvami či snahu od některých těchto úmluv odstoupit)</a:t>
            </a:r>
          </a:p>
          <a:p>
            <a:pPr marL="914400" lvl="4" indent="0">
              <a:spcAft>
                <a:spcPts val="600"/>
              </a:spcAft>
              <a:buNone/>
              <a:defRPr/>
            </a:pPr>
            <a:endParaRPr lang="cs-CZ" dirty="0"/>
          </a:p>
          <a:p>
            <a:pPr marL="457200" lvl="1" indent="0">
              <a:spcAft>
                <a:spcPts val="600"/>
              </a:spcAft>
              <a:buNone/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  <a:p>
            <a:pPr lvl="1">
              <a:spcAft>
                <a:spcPts val="600"/>
              </a:spcAft>
              <a:defRPr/>
            </a:pPr>
            <a:endParaRPr lang="cs-CZ" sz="20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019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MPSV a Úmluva o právech dítěte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546100" lvl="3" indent="-457200">
              <a:spcAft>
                <a:spcPts val="600"/>
              </a:spcAft>
              <a:buFontTx/>
              <a:buChar char="-"/>
              <a:defRPr/>
            </a:pPr>
            <a:r>
              <a:rPr lang="cs-CZ" sz="2800" dirty="0"/>
              <a:t>MPSV jako ústřední orgán státní správy nemůže být nikdy z povahy věci </a:t>
            </a:r>
            <a:r>
              <a:rPr lang="cs-CZ" sz="2800" b="1" dirty="0"/>
              <a:t>nezávislé</a:t>
            </a:r>
            <a:r>
              <a:rPr lang="cs-CZ" sz="2800" dirty="0"/>
              <a:t>! </a:t>
            </a:r>
          </a:p>
          <a:p>
            <a:pPr marL="546100" lvl="3" indent="-457200">
              <a:spcAft>
                <a:spcPts val="600"/>
              </a:spcAft>
              <a:buFontTx/>
              <a:buChar char="-"/>
              <a:defRPr/>
            </a:pPr>
            <a:r>
              <a:rPr lang="cs-CZ" sz="2800" dirty="0"/>
              <a:t>I Výbor OSN pro práva dítěte odlišil odpovědnost za koordinaci implementaci Úmluvy od nezávislého monitoringu</a:t>
            </a:r>
          </a:p>
          <a:p>
            <a:pPr marL="1003300" lvl="4" indent="-457200">
              <a:spcAft>
                <a:spcPts val="600"/>
              </a:spcAft>
              <a:buFontTx/>
              <a:buChar char="-"/>
              <a:defRPr/>
            </a:pPr>
            <a:r>
              <a:rPr lang="cs-CZ" sz="2800" dirty="0"/>
              <a:t>K tomu viz, </a:t>
            </a:r>
            <a:r>
              <a:rPr lang="cs-CZ" sz="2800" i="1" dirty="0"/>
              <a:t>inter </a:t>
            </a:r>
            <a:r>
              <a:rPr lang="cs-CZ" sz="2800" i="1" dirty="0" err="1"/>
              <a:t>alia</a:t>
            </a:r>
            <a:r>
              <a:rPr lang="cs-CZ" sz="2800" i="1" dirty="0"/>
              <a:t>,</a:t>
            </a:r>
            <a:r>
              <a:rPr lang="cs-CZ" sz="2800" dirty="0"/>
              <a:t> Závěrečná doporučení Výboru OSN pro práva dítěte ke 3. a 4. periodické zprávě ČR, 2011</a:t>
            </a:r>
          </a:p>
          <a:p>
            <a:pPr marL="1003300" lvl="4" indent="-457200">
              <a:spcAft>
                <a:spcPts val="600"/>
              </a:spcAft>
              <a:buFontTx/>
              <a:buChar char="-"/>
              <a:defRPr/>
            </a:pPr>
            <a:endParaRPr lang="cs-CZ" sz="2800" dirty="0"/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72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Co vlastně obnáší monitoring?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644525" lvl="4" indent="-571500">
              <a:spcAft>
                <a:spcPts val="600"/>
              </a:spcAft>
              <a:buAutoNum type="romanUcPeriod"/>
              <a:defRPr/>
            </a:pPr>
            <a:r>
              <a:rPr lang="cs-CZ" sz="2800" dirty="0"/>
              <a:t>Vytvoření </a:t>
            </a:r>
            <a:r>
              <a:rPr lang="cs-CZ" sz="2800" b="1" dirty="0"/>
              <a:t>povědomí o závazcích</a:t>
            </a:r>
            <a:r>
              <a:rPr lang="cs-CZ" sz="2800" dirty="0"/>
              <a:t>, vyplývajících z Úmluvy o právech dítěte, plně v souladu s </a:t>
            </a:r>
            <a:r>
              <a:rPr lang="cs-CZ" sz="2800" u="sng" dirty="0"/>
              <a:t>aktuálním diskurzem lidských práv, rozvíjeným na půdě OSN </a:t>
            </a:r>
            <a:r>
              <a:rPr lang="cs-CZ" sz="2800" dirty="0"/>
              <a:t>(včetně a především Výboru OSN pro práva dítěte)</a:t>
            </a:r>
          </a:p>
          <a:p>
            <a:pPr marL="644525" lvl="4" indent="-571500">
              <a:spcAft>
                <a:spcPts val="600"/>
              </a:spcAft>
              <a:buAutoNum type="romanUcPeriod"/>
              <a:defRPr/>
            </a:pPr>
            <a:r>
              <a:rPr lang="cs-CZ" sz="2800" dirty="0"/>
              <a:t>Formulaci lidskoprávních </a:t>
            </a:r>
            <a:r>
              <a:rPr lang="cs-CZ" sz="2800" b="1" dirty="0"/>
              <a:t>indikátorů</a:t>
            </a:r>
            <a:r>
              <a:rPr lang="cs-CZ" sz="2800" dirty="0"/>
              <a:t>, jejichž prostřednictvím bude možné objektivizovat míru, s níž stát naplňuje své závazky vyplývající z konkrétního práva</a:t>
            </a:r>
          </a:p>
          <a:p>
            <a:pPr marL="644525" lvl="4" indent="-571500">
              <a:spcAft>
                <a:spcPts val="600"/>
              </a:spcAft>
              <a:buAutoNum type="romanUcPeriod"/>
              <a:defRPr/>
            </a:pPr>
            <a:r>
              <a:rPr lang="cs-CZ" sz="2800" b="1" dirty="0"/>
              <a:t>Aplikaci formulovaných indikátorů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285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>
          <a:xfrm>
            <a:off x="685800" y="332656"/>
            <a:ext cx="8136904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362BC5"/>
                </a:solidFill>
              </a:rPr>
              <a:t>I. Vytvoření povědomí o závazcích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124744"/>
            <a:ext cx="7921625" cy="5472608"/>
          </a:xfrm>
        </p:spPr>
        <p:txBody>
          <a:bodyPr>
            <a:normAutofit/>
          </a:bodyPr>
          <a:lstStyle/>
          <a:p>
            <a:pPr marL="0" lvl="5" indent="0">
              <a:spcAft>
                <a:spcPts val="600"/>
              </a:spcAft>
              <a:buNone/>
              <a:tabLst>
                <a:tab pos="633413" algn="l"/>
              </a:tabLst>
              <a:defRPr/>
            </a:pPr>
            <a:r>
              <a:rPr lang="cs-CZ" sz="2800" dirty="0"/>
              <a:t>Předpokládá:</a:t>
            </a:r>
          </a:p>
          <a:p>
            <a:pPr marL="0" lvl="5" indent="0">
              <a:spcAft>
                <a:spcPts val="600"/>
              </a:spcAft>
              <a:buNone/>
              <a:tabLst>
                <a:tab pos="633413" algn="l"/>
              </a:tabLst>
              <a:defRPr/>
            </a:pPr>
            <a:r>
              <a:rPr lang="cs-CZ" sz="2800" dirty="0"/>
              <a:t>A) Znalost a orientaci v </a:t>
            </a:r>
            <a:r>
              <a:rPr lang="cs-CZ" sz="2800" b="1" dirty="0"/>
              <a:t>typových závazcích</a:t>
            </a:r>
            <a:r>
              <a:rPr lang="cs-CZ" sz="2800" dirty="0"/>
              <a:t>:</a:t>
            </a:r>
          </a:p>
          <a:p>
            <a:pPr marL="722313" lvl="6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Respektovat</a:t>
            </a:r>
          </a:p>
          <a:p>
            <a:pPr marL="722313" lvl="6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Chránit</a:t>
            </a:r>
          </a:p>
          <a:p>
            <a:pPr marL="722313" lvl="6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Plnit a v jeho rámci závazku</a:t>
            </a:r>
          </a:p>
          <a:p>
            <a:pPr marL="1254125" lvl="7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Usnadňovat</a:t>
            </a:r>
          </a:p>
          <a:p>
            <a:pPr marL="1254125" lvl="7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Poskytovat </a:t>
            </a:r>
          </a:p>
          <a:p>
            <a:pPr marL="1254125" lvl="7" indent="-457200">
              <a:spcBef>
                <a:spcPts val="0"/>
              </a:spcBef>
              <a:buFontTx/>
              <a:buChar char="-"/>
              <a:defRPr/>
            </a:pPr>
            <a:r>
              <a:rPr lang="cs-CZ" sz="2800" dirty="0"/>
              <a:t>Podporovat</a:t>
            </a:r>
          </a:p>
        </p:txBody>
      </p:sp>
      <p:pic>
        <p:nvPicPr>
          <p:cNvPr id="41987" name="Picture 14" descr="pru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7372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1237</Words>
  <Application>Microsoft Office PowerPoint</Application>
  <PresentationFormat>Předvádění na obrazovce (4:3)</PresentationFormat>
  <Paragraphs>133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Prezentace aplikace PowerPoint</vt:lpstr>
      <vt:lpstr>Co nebo koho lze rozumět „dětským ombudsmanem“?</vt:lpstr>
      <vt:lpstr>Co nebo koho lze rozumět „dětským ombudsmanem“?</vt:lpstr>
      <vt:lpstr>Co nebo koho lze rozumět „dětským ombudsmanem“?</vt:lpstr>
      <vt:lpstr>MPSV a Úmluva o právech dítěte</vt:lpstr>
      <vt:lpstr>MPSV a Úmluva o právech dítěte</vt:lpstr>
      <vt:lpstr>MPSV a Úmluva o právech dítěte</vt:lpstr>
      <vt:lpstr>Co vlastně obnáší monitoring?</vt:lpstr>
      <vt:lpstr>I. Vytvoření povědomí o závazcích</vt:lpstr>
      <vt:lpstr>I. Vytvoření povědomí o závazcích</vt:lpstr>
      <vt:lpstr>I. Vytvoření povědomí o závazcích</vt:lpstr>
      <vt:lpstr>II. Formulace indikátorů</vt:lpstr>
      <vt:lpstr>II. Formulace indikátorů</vt:lpstr>
      <vt:lpstr>II. Formulace indikátorů</vt:lpstr>
      <vt:lpstr>III. Aplikace formulovaných indikátorů</vt:lpstr>
      <vt:lpstr>III. Aplikace formulovaných indikátorů</vt:lpstr>
      <vt:lpstr>Co chybí stávajícímu lidskoprávnímu diskurzu v České republice?</vt:lpstr>
      <vt:lpstr>Závěrem</vt:lpstr>
      <vt:lpstr>Děkuji za pozornost.   anna.hofschneiderova@mpsv.cz odbor ochrany práv dětí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Anna Hofschneiderová</dc:creator>
  <cp:lastModifiedBy>Kalenská Petra</cp:lastModifiedBy>
  <cp:revision>68</cp:revision>
  <dcterms:created xsi:type="dcterms:W3CDTF">2017-01-23T05:50:20Z</dcterms:created>
  <dcterms:modified xsi:type="dcterms:W3CDTF">2017-05-29T05:56:01Z</dcterms:modified>
</cp:coreProperties>
</file>