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6DADF-38A0-4A92-A03A-F38EB6ADD46D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F37D5-F920-4EC2-A6BE-32A336BAE2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82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8.9.2017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Institut ochránce práv dětí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Petra Kalenská, Úřad vlády</a:t>
            </a:r>
          </a:p>
          <a:p>
            <a:pPr algn="r"/>
            <a:r>
              <a:rPr lang="cs-CZ" dirty="0" smtClean="0"/>
              <a:t>30. </a:t>
            </a:r>
            <a:r>
              <a:rPr lang="cs-CZ" dirty="0" smtClean="0"/>
              <a:t>května </a:t>
            </a:r>
            <a:r>
              <a:rPr lang="cs-CZ" dirty="0" smtClean="0"/>
              <a:t>2017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733256"/>
            <a:ext cx="1143000" cy="3524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29278"/>
            <a:ext cx="4198496" cy="236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51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lidskoprávní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Pařížské principy</a:t>
            </a:r>
          </a:p>
          <a:p>
            <a:pPr lvl="1"/>
            <a:r>
              <a:rPr lang="cs-CZ" dirty="0"/>
              <a:t>Pravomoci a odpovědnost</a:t>
            </a:r>
          </a:p>
          <a:p>
            <a:pPr lvl="1"/>
            <a:r>
              <a:rPr lang="cs-CZ" dirty="0"/>
              <a:t>Složení a záruky nezávislosti a pluralismu</a:t>
            </a:r>
          </a:p>
          <a:p>
            <a:pPr lvl="1"/>
            <a:r>
              <a:rPr lang="cs-CZ" dirty="0"/>
              <a:t>Metody práce</a:t>
            </a:r>
          </a:p>
          <a:p>
            <a:pPr lvl="1"/>
            <a:r>
              <a:rPr lang="cs-CZ" dirty="0"/>
              <a:t>Specifická pravidla pro instituce s </a:t>
            </a:r>
            <a:r>
              <a:rPr lang="cs-CZ" dirty="0" err="1"/>
              <a:t>kvazijudiciálním</a:t>
            </a:r>
            <a:r>
              <a:rPr lang="cs-CZ" dirty="0"/>
              <a:t> </a:t>
            </a:r>
            <a:r>
              <a:rPr lang="cs-CZ" dirty="0" smtClean="0"/>
              <a:t>statusem</a:t>
            </a:r>
          </a:p>
          <a:p>
            <a:r>
              <a:rPr lang="cs-CZ" dirty="0" smtClean="0"/>
              <a:t>Nezávislost</a:t>
            </a:r>
          </a:p>
          <a:p>
            <a:r>
              <a:rPr lang="cs-CZ" dirty="0" smtClean="0"/>
              <a:t>Dohled nad dodržováním lidských práv ve státě</a:t>
            </a:r>
          </a:p>
          <a:p>
            <a:r>
              <a:rPr lang="cs-CZ" dirty="0" smtClean="0"/>
              <a:t>Různé podoby, funkce a pravomoci</a:t>
            </a:r>
          </a:p>
          <a:p>
            <a:r>
              <a:rPr lang="cs-CZ" dirty="0" smtClean="0"/>
              <a:t>Spolupráce s orgány OSN</a:t>
            </a:r>
          </a:p>
          <a:p>
            <a:r>
              <a:rPr lang="cs-CZ" dirty="0" smtClean="0"/>
              <a:t>V ČR dosud oficiálně není – kritika ze strany lidskoprávních orgánů/výborů OSN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Institut ochránce práv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národní lidskoprávní institut zaměřený na práva dětí</a:t>
            </a:r>
          </a:p>
          <a:p>
            <a:r>
              <a:rPr lang="cs-CZ" dirty="0" smtClean="0"/>
              <a:t>Obecný komentář Výboru OSN pro práva dítěte č. 2</a:t>
            </a:r>
          </a:p>
          <a:p>
            <a:r>
              <a:rPr lang="cs-CZ" dirty="0" smtClean="0"/>
              <a:t>Čl. 4 Úmluvy o právech dítěte</a:t>
            </a:r>
          </a:p>
          <a:p>
            <a:pPr lvl="1"/>
            <a:r>
              <a:rPr lang="cs-CZ" dirty="0"/>
              <a:t>„Státy, které jsou smluvní stranou úmluvy, učiní všechna potřebná zákonodárná, správní a jiná opatření k provádění práv uznaných touto úmluvou. Pokud jde o hospodářská, sociální a kulturní práva, státy, které jsou smluvní stranou úmluvy, uskutečňují taková opatření v maximálním rozsahu svých prostředků a v případě potřeby i v rámci mezinárodní spolupráce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Závěrečná doporučení Výboru OSN pro práva dítěte ke Třetí a čtvrté zprávě</a:t>
            </a:r>
          </a:p>
        </p:txBody>
      </p:sp>
    </p:spTree>
    <p:extLst>
      <p:ext uri="{BB962C8B-B14F-4D97-AF65-F5344CB8AC3E}">
        <p14:creationId xmlns:p14="http://schemas.microsoft.com/office/powerpoint/2010/main" val="53582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Institucionální</a:t>
            </a:r>
          </a:p>
          <a:p>
            <a:pPr lvl="1"/>
            <a:r>
              <a:rPr lang="cs-CZ" dirty="0" smtClean="0"/>
              <a:t>nepodléhá rozkazům a nařízením moci výkonné</a:t>
            </a:r>
          </a:p>
          <a:p>
            <a:pPr lvl="1"/>
            <a:r>
              <a:rPr lang="cs-CZ" dirty="0"/>
              <a:t>Kontrola ze strany moci zákonodárné</a:t>
            </a:r>
          </a:p>
          <a:p>
            <a:r>
              <a:rPr lang="cs-CZ" dirty="0" smtClean="0"/>
              <a:t>Ekonomická</a:t>
            </a:r>
          </a:p>
          <a:p>
            <a:pPr lvl="1"/>
            <a:r>
              <a:rPr lang="cs-CZ" dirty="0" smtClean="0"/>
              <a:t>Dostatečné zázemí pro výkon funkce (dostatečný počet zaměstnanců, dostatečně velké prostory,…)</a:t>
            </a:r>
          </a:p>
          <a:p>
            <a:r>
              <a:rPr lang="cs-CZ" dirty="0" smtClean="0"/>
              <a:t>Personální</a:t>
            </a:r>
          </a:p>
          <a:p>
            <a:pPr lvl="1"/>
            <a:r>
              <a:rPr lang="cs-CZ" dirty="0" smtClean="0"/>
              <a:t>mandát (délka funkčního období) zakotven v zákoně</a:t>
            </a:r>
          </a:p>
          <a:p>
            <a:pPr lvl="1"/>
            <a:r>
              <a:rPr lang="cs-CZ" dirty="0" smtClean="0"/>
              <a:t>jmenování a odvolání z funkce je dostatečně určité</a:t>
            </a:r>
          </a:p>
          <a:p>
            <a:r>
              <a:rPr lang="cs-CZ" dirty="0" smtClean="0"/>
              <a:t>Funkční</a:t>
            </a:r>
          </a:p>
          <a:p>
            <a:pPr lvl="1"/>
            <a:r>
              <a:rPr lang="cs-CZ" dirty="0" smtClean="0"/>
              <a:t>Pravomoci a působnost vymezeny zákonem</a:t>
            </a:r>
          </a:p>
          <a:p>
            <a:r>
              <a:rPr lang="cs-CZ" dirty="0" smtClean="0"/>
              <a:t>Finanční</a:t>
            </a:r>
          </a:p>
          <a:p>
            <a:pPr lvl="1"/>
            <a:r>
              <a:rPr lang="cs-CZ" dirty="0" smtClean="0"/>
              <a:t>získávání financí na provoz, zvláštní kapitola ve státním rozpočtu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3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 nad právy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Práva dítěte – Úmluva o právech dítěte (1989)</a:t>
            </a:r>
          </a:p>
          <a:p>
            <a:pPr lvl="1"/>
            <a:r>
              <a:rPr lang="cs-CZ" dirty="0" smtClean="0"/>
              <a:t>Občanská, politická, hospodářská, sociální a kulturní práva</a:t>
            </a:r>
          </a:p>
          <a:p>
            <a:r>
              <a:rPr lang="cs-CZ" dirty="0" smtClean="0"/>
              <a:t>Pravomoc prosazovat a chránit tato práva</a:t>
            </a:r>
          </a:p>
          <a:p>
            <a:r>
              <a:rPr lang="cs-CZ" dirty="0" smtClean="0"/>
              <a:t>Práva všech dětí spadající </a:t>
            </a:r>
            <a:r>
              <a:rPr lang="cs-CZ" smtClean="0"/>
              <a:t>pod </a:t>
            </a:r>
            <a:r>
              <a:rPr lang="cs-CZ" smtClean="0"/>
              <a:t>jurisdikci </a:t>
            </a:r>
            <a:r>
              <a:rPr lang="cs-CZ" dirty="0" smtClean="0"/>
              <a:t>státu – tam, kde má stát možnost vymáhat právo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91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Argumenty pro zřízení speciální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</a:t>
            </a:r>
            <a:r>
              <a:rPr lang="cs-CZ" dirty="0"/>
              <a:t>, které jsou teprve ve vývinu, jsou zvláště zranitelné vůči porušením lidských práv</a:t>
            </a:r>
          </a:p>
          <a:p>
            <a:r>
              <a:rPr lang="cs-CZ" dirty="0" smtClean="0"/>
              <a:t>jejich </a:t>
            </a:r>
            <a:r>
              <a:rPr lang="cs-CZ" dirty="0"/>
              <a:t>názory budou zřídka brány v úvahu</a:t>
            </a:r>
          </a:p>
          <a:p>
            <a:r>
              <a:rPr lang="cs-CZ" dirty="0" smtClean="0"/>
              <a:t>většina </a:t>
            </a:r>
            <a:r>
              <a:rPr lang="cs-CZ" dirty="0"/>
              <a:t>dětí nemá volební právo (u nás žádné) a tak nemohou hrát důležitou roli v politických procesech, které určují odpověď vlády na LP</a:t>
            </a:r>
          </a:p>
          <a:p>
            <a:r>
              <a:rPr lang="cs-CZ" dirty="0" smtClean="0"/>
              <a:t>děti </a:t>
            </a:r>
            <a:r>
              <a:rPr lang="cs-CZ" dirty="0"/>
              <a:t>mají značné problémy s obracením se na soudní ochranu svých práv a získávání nápravy za porušení práv</a:t>
            </a:r>
          </a:p>
          <a:p>
            <a:r>
              <a:rPr lang="cs-CZ" dirty="0" smtClean="0"/>
              <a:t>přístup </a:t>
            </a:r>
            <a:r>
              <a:rPr lang="cs-CZ" dirty="0"/>
              <a:t>dětí k organizacím, které by mohly chránit jejich práva, je obecně omezený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9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evropských zemích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25 evropských zemí má instituci pro práva dítěte, celkově je institucí v Evropě 33</a:t>
            </a:r>
          </a:p>
          <a:p>
            <a:r>
              <a:rPr lang="cs-CZ" dirty="0" smtClean="0"/>
              <a:t>4 z 33 institucí nejsou upraveny zákonem</a:t>
            </a:r>
          </a:p>
          <a:p>
            <a:r>
              <a:rPr lang="cs-CZ" dirty="0" smtClean="0"/>
              <a:t>3 z 33 institucí se nezabývají pouze dětmi</a:t>
            </a:r>
          </a:p>
          <a:p>
            <a:r>
              <a:rPr lang="cs-CZ" dirty="0" smtClean="0"/>
              <a:t>21 z 33 institucí má v čele osobu jmenovanou či volenou mocí zákonodárnou</a:t>
            </a:r>
          </a:p>
          <a:p>
            <a:r>
              <a:rPr lang="cs-CZ" dirty="0" smtClean="0"/>
              <a:t>25 z 33 institucí se zabývá individuálními stížnostmi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73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600200"/>
          </a:xfrm>
        </p:spPr>
        <p:txBody>
          <a:bodyPr/>
          <a:lstStyle/>
          <a:p>
            <a:r>
              <a:rPr lang="cs-CZ" dirty="0" smtClean="0"/>
              <a:t>Děkuji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/>
          <a:lstStyle/>
          <a:p>
            <a:pPr marL="0" indent="0" algn="r">
              <a:buNone/>
            </a:pPr>
            <a:r>
              <a:rPr lang="cs-CZ" dirty="0" smtClean="0"/>
              <a:t>Petra Kalenská</a:t>
            </a:r>
          </a:p>
          <a:p>
            <a:pPr marL="0" indent="0" algn="r">
              <a:buNone/>
            </a:pPr>
            <a:r>
              <a:rPr lang="cs-CZ" dirty="0" smtClean="0"/>
              <a:t>Úřad vlády, Odbor lidských práv a ochrany menšin</a:t>
            </a:r>
          </a:p>
          <a:p>
            <a:pPr marL="0" indent="0" algn="r">
              <a:buNone/>
            </a:pPr>
            <a:r>
              <a:rPr lang="cs-CZ" dirty="0" smtClean="0"/>
              <a:t>Praha, 30. 5.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510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492</TotalTime>
  <Words>383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Exekutivní</vt:lpstr>
      <vt:lpstr>Institut ochránce práv dětí</vt:lpstr>
      <vt:lpstr>Národní lidskoprávní instituce</vt:lpstr>
      <vt:lpstr>Institut ochránce práv dětí</vt:lpstr>
      <vt:lpstr>Nezávislost</vt:lpstr>
      <vt:lpstr>Dohled nad právy dítěte</vt:lpstr>
      <vt:lpstr>Argumenty pro zřízení speciální instituce</vt:lpstr>
      <vt:lpstr>Situace v evropských zemích</vt:lpstr>
      <vt:lpstr>Děkuji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 ochránce práv dětí v ČR</dc:title>
  <dc:creator>Kalenská Petra</dc:creator>
  <cp:lastModifiedBy>Kalenská Petra</cp:lastModifiedBy>
  <cp:revision>33</cp:revision>
  <cp:lastPrinted>2017-05-29T14:20:37Z</cp:lastPrinted>
  <dcterms:created xsi:type="dcterms:W3CDTF">2017-05-29T06:25:36Z</dcterms:created>
  <dcterms:modified xsi:type="dcterms:W3CDTF">2017-09-08T09:14:42Z</dcterms:modified>
</cp:coreProperties>
</file>