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7" r:id="rId3"/>
    <p:sldId id="358" r:id="rId4"/>
    <p:sldId id="354" r:id="rId5"/>
    <p:sldId id="350" r:id="rId6"/>
    <p:sldId id="351" r:id="rId7"/>
    <p:sldId id="339" r:id="rId8"/>
    <p:sldId id="352" r:id="rId9"/>
    <p:sldId id="340" r:id="rId10"/>
    <p:sldId id="341" r:id="rId11"/>
    <p:sldId id="360" r:id="rId12"/>
    <p:sldId id="359" r:id="rId13"/>
    <p:sldId id="342" r:id="rId14"/>
    <p:sldId id="343" r:id="rId15"/>
    <p:sldId id="357" r:id="rId16"/>
    <p:sldId id="344" r:id="rId17"/>
    <p:sldId id="353" r:id="rId18"/>
    <p:sldId id="348" r:id="rId19"/>
    <p:sldId id="363" r:id="rId20"/>
    <p:sldId id="356" r:id="rId21"/>
    <p:sldId id="362" r:id="rId22"/>
    <p:sldId id="355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ra Šťastná" initials="ŠP" lastIdx="1" clrIdx="0"/>
  <p:cmAuthor id="1" name="ÚV ČR" initials="ÚV" lastIdx="4" clrIdx="1"/>
  <p:cmAuthor id="2" name="Hrůza Filip" initials="HF" lastIdx="1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86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7EB7F-90AB-434F-AC5D-2200466941D2}" type="doc">
      <dgm:prSet loTypeId="urn:microsoft.com/office/officeart/2005/8/layout/hProcess1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2086284-3B0C-4432-AD42-26F851040B22}">
      <dgm:prSet phldrT="[Text]"/>
      <dgm:spPr/>
      <dgm:t>
        <a:bodyPr/>
        <a:lstStyle/>
        <a:p>
          <a:r>
            <a:rPr lang="en-US" b="1" dirty="0" smtClean="0">
              <a:solidFill>
                <a:srgbClr val="0E4194"/>
              </a:solidFill>
            </a:rPr>
            <a:t>6</a:t>
          </a:r>
          <a:r>
            <a:rPr lang="cs-CZ" b="1" dirty="0" smtClean="0">
              <a:solidFill>
                <a:srgbClr val="0E4194"/>
              </a:solidFill>
            </a:rPr>
            <a:t>. června </a:t>
          </a:r>
          <a:r>
            <a:rPr lang="en-US" b="1" dirty="0" smtClean="0">
              <a:solidFill>
                <a:srgbClr val="0E4194"/>
              </a:solidFill>
            </a:rPr>
            <a:t>201</a:t>
          </a:r>
          <a:r>
            <a:rPr lang="cs-CZ" b="1" dirty="0" smtClean="0">
              <a:solidFill>
                <a:srgbClr val="0E4194"/>
              </a:solidFill>
            </a:rPr>
            <a:t>8</a:t>
          </a:r>
          <a:r>
            <a:rPr lang="en-US" b="1" dirty="0" smtClean="0">
              <a:solidFill>
                <a:srgbClr val="0E4194"/>
              </a:solidFill>
            </a:rPr>
            <a:t/>
          </a:r>
          <a:br>
            <a:rPr lang="en-US" b="1" dirty="0" smtClean="0">
              <a:solidFill>
                <a:srgbClr val="0E4194"/>
              </a:solidFill>
            </a:rPr>
          </a:br>
          <a:r>
            <a:rPr lang="cs-CZ" b="0" dirty="0" smtClean="0">
              <a:solidFill>
                <a:srgbClr val="0E4194"/>
              </a:solidFill>
            </a:rPr>
            <a:t>návrh Komise na program Digitální Evropa</a:t>
          </a:r>
          <a:endParaRPr lang="en-US" b="0" dirty="0">
            <a:solidFill>
              <a:srgbClr val="0E4194"/>
            </a:solidFill>
          </a:endParaRPr>
        </a:p>
      </dgm:t>
    </dgm:pt>
    <dgm:pt modelId="{DDE42330-65E6-48A9-AA5B-14319BB860D7}" type="parTrans" cxnId="{2E09670F-C932-48EB-85A4-295FBC5975F1}">
      <dgm:prSet/>
      <dgm:spPr/>
      <dgm:t>
        <a:bodyPr/>
        <a:lstStyle/>
        <a:p>
          <a:endParaRPr lang="en-US"/>
        </a:p>
      </dgm:t>
    </dgm:pt>
    <dgm:pt modelId="{264AE187-A6EA-4FE6-9440-CD54B9C26442}" type="sibTrans" cxnId="{2E09670F-C932-48EB-85A4-295FBC5975F1}">
      <dgm:prSet/>
      <dgm:spPr/>
      <dgm:t>
        <a:bodyPr/>
        <a:lstStyle/>
        <a:p>
          <a:endParaRPr lang="en-US"/>
        </a:p>
      </dgm:t>
    </dgm:pt>
    <dgm:pt modelId="{CBFEC5C2-EBE0-43B9-9E57-0250071C6A89}">
      <dgm:prSet phldrT="[Text]"/>
      <dgm:spPr/>
      <dgm:t>
        <a:bodyPr/>
        <a:lstStyle/>
        <a:p>
          <a:r>
            <a:rPr lang="cs-CZ" b="1" dirty="0" smtClean="0">
              <a:solidFill>
                <a:srgbClr val="0E4194"/>
              </a:solidFill>
            </a:rPr>
            <a:t>jaro </a:t>
          </a:r>
          <a:r>
            <a:rPr lang="en-US" b="1" dirty="0" smtClean="0">
              <a:solidFill>
                <a:srgbClr val="0E4194"/>
              </a:solidFill>
            </a:rPr>
            <a:t>2019</a:t>
          </a:r>
          <a:r>
            <a:rPr lang="en-US" dirty="0" smtClean="0">
              <a:solidFill>
                <a:srgbClr val="0E4194"/>
              </a:solidFill>
            </a:rPr>
            <a:t/>
          </a:r>
          <a:br>
            <a:rPr lang="en-US" dirty="0" smtClean="0">
              <a:solidFill>
                <a:srgbClr val="0E4194"/>
              </a:solidFill>
            </a:rPr>
          </a:br>
          <a:r>
            <a:rPr lang="cs-CZ" dirty="0" smtClean="0">
              <a:solidFill>
                <a:srgbClr val="0E4194"/>
              </a:solidFill>
            </a:rPr>
            <a:t>dohoda potvrzená Radou EE a Evropským parlamentem, mimo položky týkající se rozpočtu</a:t>
          </a:r>
          <a:endParaRPr lang="en-US" dirty="0">
            <a:solidFill>
              <a:srgbClr val="0E4194"/>
            </a:solidFill>
          </a:endParaRPr>
        </a:p>
      </dgm:t>
    </dgm:pt>
    <dgm:pt modelId="{EA9167E0-8C7C-4D73-90F7-1E2D4390C6B1}" type="parTrans" cxnId="{89A1A5E0-672B-4D87-8E16-60B9169D85BE}">
      <dgm:prSet/>
      <dgm:spPr/>
      <dgm:t>
        <a:bodyPr/>
        <a:lstStyle/>
        <a:p>
          <a:endParaRPr lang="en-US"/>
        </a:p>
      </dgm:t>
    </dgm:pt>
    <dgm:pt modelId="{7F2E49ED-C7EA-4D69-BB0C-824A630F98A4}" type="sibTrans" cxnId="{89A1A5E0-672B-4D87-8E16-60B9169D85BE}">
      <dgm:prSet/>
      <dgm:spPr/>
      <dgm:t>
        <a:bodyPr/>
        <a:lstStyle/>
        <a:p>
          <a:endParaRPr lang="en-US"/>
        </a:p>
      </dgm:t>
    </dgm:pt>
    <dgm:pt modelId="{558496F9-B72F-4A68-9F40-EE5AEB5F7D5D}">
      <dgm:prSet phldrT="[Text]"/>
      <dgm:spPr/>
      <dgm:t>
        <a:bodyPr/>
        <a:lstStyle/>
        <a:p>
          <a:r>
            <a:rPr lang="en-US" b="1" dirty="0" smtClean="0">
              <a:solidFill>
                <a:srgbClr val="0E4194"/>
              </a:solidFill>
            </a:rPr>
            <a:t>25</a:t>
          </a:r>
          <a:r>
            <a:rPr lang="cs-CZ" b="1" dirty="0" smtClean="0">
              <a:solidFill>
                <a:srgbClr val="0E4194"/>
              </a:solidFill>
            </a:rPr>
            <a:t>. července</a:t>
          </a:r>
          <a:r>
            <a:rPr lang="en-US" b="1" dirty="0" smtClean="0">
              <a:solidFill>
                <a:srgbClr val="0E4194"/>
              </a:solidFill>
            </a:rPr>
            <a:t> – 25</a:t>
          </a:r>
          <a:r>
            <a:rPr lang="cs-CZ" b="1" dirty="0" smtClean="0">
              <a:solidFill>
                <a:srgbClr val="0E4194"/>
              </a:solidFill>
            </a:rPr>
            <a:t>. října</a:t>
          </a:r>
          <a:r>
            <a:rPr lang="en-US" b="1" dirty="0" smtClean="0">
              <a:solidFill>
                <a:srgbClr val="0E4194"/>
              </a:solidFill>
            </a:rPr>
            <a:t> 2019</a:t>
          </a:r>
          <a:r>
            <a:rPr lang="en-US" dirty="0" smtClean="0">
              <a:solidFill>
                <a:srgbClr val="0E4194"/>
              </a:solidFill>
            </a:rPr>
            <a:t/>
          </a:r>
          <a:br>
            <a:rPr lang="en-US" dirty="0" smtClean="0">
              <a:solidFill>
                <a:srgbClr val="0E4194"/>
              </a:solidFill>
            </a:rPr>
          </a:br>
          <a:r>
            <a:rPr lang="cs-CZ" dirty="0" smtClean="0">
              <a:solidFill>
                <a:srgbClr val="0E4194"/>
              </a:solidFill>
            </a:rPr>
            <a:t>veřejná konzultace</a:t>
          </a:r>
          <a:endParaRPr lang="en-US" dirty="0">
            <a:solidFill>
              <a:srgbClr val="0E4194"/>
            </a:solidFill>
          </a:endParaRPr>
        </a:p>
      </dgm:t>
    </dgm:pt>
    <dgm:pt modelId="{04AEA0A2-C806-424F-B7B4-8A9C7F33F548}" type="parTrans" cxnId="{98EF24ED-FEE4-4677-BC5D-C20AB6906C7B}">
      <dgm:prSet/>
      <dgm:spPr/>
      <dgm:t>
        <a:bodyPr/>
        <a:lstStyle/>
        <a:p>
          <a:endParaRPr lang="en-US"/>
        </a:p>
      </dgm:t>
    </dgm:pt>
    <dgm:pt modelId="{59B613FE-7170-4E89-8572-0AACD14C0E28}" type="sibTrans" cxnId="{98EF24ED-FEE4-4677-BC5D-C20AB6906C7B}">
      <dgm:prSet/>
      <dgm:spPr/>
      <dgm:t>
        <a:bodyPr/>
        <a:lstStyle/>
        <a:p>
          <a:endParaRPr lang="en-US"/>
        </a:p>
      </dgm:t>
    </dgm:pt>
    <dgm:pt modelId="{B3263C3E-5DC7-4FD8-81B7-85BD0472787A}">
      <dgm:prSet/>
      <dgm:spPr/>
      <dgm:t>
        <a:bodyPr/>
        <a:lstStyle/>
        <a:p>
          <a:r>
            <a:rPr lang="en-US" b="1" dirty="0" smtClean="0">
              <a:solidFill>
                <a:srgbClr val="0E4194"/>
              </a:solidFill>
            </a:rPr>
            <a:t>Q3 2020</a:t>
          </a:r>
          <a:r>
            <a:rPr lang="en-US" dirty="0" smtClean="0">
              <a:solidFill>
                <a:srgbClr val="0E4194"/>
              </a:solidFill>
            </a:rPr>
            <a:t/>
          </a:r>
          <a:br>
            <a:rPr lang="en-US" dirty="0" smtClean="0">
              <a:solidFill>
                <a:srgbClr val="0E4194"/>
              </a:solidFill>
            </a:rPr>
          </a:br>
          <a:r>
            <a:rPr lang="cs-CZ" dirty="0" smtClean="0">
              <a:solidFill>
                <a:srgbClr val="0E4194"/>
              </a:solidFill>
            </a:rPr>
            <a:t>přijetí pracovních programů</a:t>
          </a:r>
          <a:endParaRPr lang="en-US" dirty="0">
            <a:solidFill>
              <a:srgbClr val="0E4194"/>
            </a:solidFill>
          </a:endParaRPr>
        </a:p>
      </dgm:t>
    </dgm:pt>
    <dgm:pt modelId="{02A66DAE-4487-4B3F-A9F1-DB6606A3A275}" type="parTrans" cxnId="{A42F4C0D-A919-473F-95B9-BD3FC7B36AC2}">
      <dgm:prSet/>
      <dgm:spPr/>
      <dgm:t>
        <a:bodyPr/>
        <a:lstStyle/>
        <a:p>
          <a:endParaRPr lang="en-US"/>
        </a:p>
      </dgm:t>
    </dgm:pt>
    <dgm:pt modelId="{44AB08E7-BC2F-46F1-B814-DE1B548D12BE}" type="sibTrans" cxnId="{A42F4C0D-A919-473F-95B9-BD3FC7B36AC2}">
      <dgm:prSet/>
      <dgm:spPr/>
      <dgm:t>
        <a:bodyPr/>
        <a:lstStyle/>
        <a:p>
          <a:endParaRPr lang="en-US"/>
        </a:p>
      </dgm:t>
    </dgm:pt>
    <dgm:pt modelId="{25E3417E-6771-47EB-92CE-82F8CE16409B}">
      <dgm:prSet/>
      <dgm:spPr/>
      <dgm:t>
        <a:bodyPr/>
        <a:lstStyle/>
        <a:p>
          <a:r>
            <a:rPr lang="en-US" b="1" dirty="0" smtClean="0">
              <a:solidFill>
                <a:srgbClr val="0E4194"/>
              </a:solidFill>
            </a:rPr>
            <a:t>Q4 2020</a:t>
          </a:r>
          <a:r>
            <a:rPr lang="en-US" dirty="0" smtClean="0">
              <a:solidFill>
                <a:srgbClr val="0E4194"/>
              </a:solidFill>
            </a:rPr>
            <a:t/>
          </a:r>
          <a:br>
            <a:rPr lang="en-US" dirty="0" smtClean="0">
              <a:solidFill>
                <a:srgbClr val="0E4194"/>
              </a:solidFill>
            </a:rPr>
          </a:br>
          <a:r>
            <a:rPr lang="cs-CZ" dirty="0" smtClean="0">
              <a:solidFill>
                <a:srgbClr val="0E4194"/>
              </a:solidFill>
            </a:rPr>
            <a:t>publikace prvních výzev</a:t>
          </a:r>
          <a:endParaRPr lang="en-US" dirty="0">
            <a:solidFill>
              <a:srgbClr val="0E4194"/>
            </a:solidFill>
          </a:endParaRPr>
        </a:p>
      </dgm:t>
    </dgm:pt>
    <dgm:pt modelId="{1886C7DE-DF30-49F0-8DA3-F092872A7C8C}" type="parTrans" cxnId="{DC1FCCEB-5583-4E3E-93C9-04FBABD46C83}">
      <dgm:prSet/>
      <dgm:spPr/>
      <dgm:t>
        <a:bodyPr/>
        <a:lstStyle/>
        <a:p>
          <a:endParaRPr lang="en-US"/>
        </a:p>
      </dgm:t>
    </dgm:pt>
    <dgm:pt modelId="{E776F5D5-EC33-4107-9446-C00C7C54AC16}" type="sibTrans" cxnId="{DC1FCCEB-5583-4E3E-93C9-04FBABD46C83}">
      <dgm:prSet/>
      <dgm:spPr/>
      <dgm:t>
        <a:bodyPr/>
        <a:lstStyle/>
        <a:p>
          <a:endParaRPr lang="en-US"/>
        </a:p>
      </dgm:t>
    </dgm:pt>
    <dgm:pt modelId="{655F3264-F986-42FC-B03F-56E202FC35E5}">
      <dgm:prSet/>
      <dgm:spPr/>
      <dgm:t>
        <a:bodyPr/>
        <a:lstStyle/>
        <a:p>
          <a:r>
            <a:rPr lang="en-US" b="1" dirty="0" smtClean="0">
              <a:solidFill>
                <a:srgbClr val="0E4194"/>
              </a:solidFill>
            </a:rPr>
            <a:t>Q1 2020</a:t>
          </a:r>
          <a:r>
            <a:rPr lang="en-US" dirty="0" smtClean="0">
              <a:solidFill>
                <a:srgbClr val="0E4194"/>
              </a:solidFill>
            </a:rPr>
            <a:t/>
          </a:r>
          <a:br>
            <a:rPr lang="en-US" dirty="0" smtClean="0">
              <a:solidFill>
                <a:srgbClr val="0E4194"/>
              </a:solidFill>
            </a:rPr>
          </a:br>
          <a:r>
            <a:rPr lang="cs-CZ" dirty="0" smtClean="0">
              <a:solidFill>
                <a:srgbClr val="0E4194"/>
              </a:solidFill>
            </a:rPr>
            <a:t>první návrh pracovních programů ke konzultaci s členskými státy EU </a:t>
          </a:r>
          <a:endParaRPr lang="en-US" b="0" dirty="0">
            <a:solidFill>
              <a:srgbClr val="0E4194"/>
            </a:solidFill>
          </a:endParaRPr>
        </a:p>
      </dgm:t>
    </dgm:pt>
    <dgm:pt modelId="{6275AEC4-1AEE-48E1-AA0A-384EE445B470}" type="parTrans" cxnId="{11BBE80F-CCEC-44EA-BD74-22B684A96C6A}">
      <dgm:prSet/>
      <dgm:spPr/>
      <dgm:t>
        <a:bodyPr/>
        <a:lstStyle/>
        <a:p>
          <a:endParaRPr lang="en-US"/>
        </a:p>
      </dgm:t>
    </dgm:pt>
    <dgm:pt modelId="{3698D2B6-1ACB-4083-99A0-22D37FDEBA21}" type="sibTrans" cxnId="{11BBE80F-CCEC-44EA-BD74-22B684A96C6A}">
      <dgm:prSet/>
      <dgm:spPr/>
      <dgm:t>
        <a:bodyPr/>
        <a:lstStyle/>
        <a:p>
          <a:endParaRPr lang="en-US"/>
        </a:p>
      </dgm:t>
    </dgm:pt>
    <dgm:pt modelId="{EA2D43A1-1CC4-4AC3-A2BC-54D91CEF6621}" type="pres">
      <dgm:prSet presAssocID="{E087EB7F-90AB-434F-AC5D-2200466941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28BF26-2E1D-4973-A55E-67BF6DD8A1C3}" type="pres">
      <dgm:prSet presAssocID="{E087EB7F-90AB-434F-AC5D-2200466941D2}" presName="arrow" presStyleLbl="bgShp" presStyleIdx="0" presStyleCnt="1" custLinFactNeighborX="-99" custLinFactNeighborY="5498"/>
      <dgm:spPr/>
    </dgm:pt>
    <dgm:pt modelId="{09A02B4A-BC4E-4C16-ADCB-355539322251}" type="pres">
      <dgm:prSet presAssocID="{E087EB7F-90AB-434F-AC5D-2200466941D2}" presName="points" presStyleCnt="0"/>
      <dgm:spPr/>
    </dgm:pt>
    <dgm:pt modelId="{2A6C5ADD-38A8-41B2-A0C4-39D371920889}" type="pres">
      <dgm:prSet presAssocID="{52086284-3B0C-4432-AD42-26F851040B22}" presName="compositeA" presStyleCnt="0"/>
      <dgm:spPr/>
    </dgm:pt>
    <dgm:pt modelId="{D1E3C166-928F-455B-8121-2D4FBE558FAE}" type="pres">
      <dgm:prSet presAssocID="{52086284-3B0C-4432-AD42-26F851040B22}" presName="textA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0E080-72AC-4FF9-A541-0C4A40C2E645}" type="pres">
      <dgm:prSet presAssocID="{52086284-3B0C-4432-AD42-26F851040B22}" presName="circleA" presStyleLbl="node1" presStyleIdx="0" presStyleCnt="6"/>
      <dgm:spPr/>
    </dgm:pt>
    <dgm:pt modelId="{26C68C11-913F-4016-96AF-158C7EF41254}" type="pres">
      <dgm:prSet presAssocID="{52086284-3B0C-4432-AD42-26F851040B22}" presName="spaceA" presStyleCnt="0"/>
      <dgm:spPr/>
    </dgm:pt>
    <dgm:pt modelId="{65CD44F9-D0B4-4031-9580-F51D7A199354}" type="pres">
      <dgm:prSet presAssocID="{264AE187-A6EA-4FE6-9440-CD54B9C26442}" presName="space" presStyleCnt="0"/>
      <dgm:spPr/>
    </dgm:pt>
    <dgm:pt modelId="{F66F029A-BD2B-48A1-A97B-FFF9C6CC39ED}" type="pres">
      <dgm:prSet presAssocID="{CBFEC5C2-EBE0-43B9-9E57-0250071C6A89}" presName="compositeB" presStyleCnt="0"/>
      <dgm:spPr/>
    </dgm:pt>
    <dgm:pt modelId="{0BDDC43B-428B-49CC-A966-009030AA8A66}" type="pres">
      <dgm:prSet presAssocID="{CBFEC5C2-EBE0-43B9-9E57-0250071C6A89}" presName="textB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A2DA5-2ED6-496A-93D4-037BD7CC4BCB}" type="pres">
      <dgm:prSet presAssocID="{CBFEC5C2-EBE0-43B9-9E57-0250071C6A89}" presName="circleB" presStyleLbl="node1" presStyleIdx="1" presStyleCnt="6"/>
      <dgm:spPr/>
    </dgm:pt>
    <dgm:pt modelId="{48C5E979-BB7B-4D1D-8573-614E129217CA}" type="pres">
      <dgm:prSet presAssocID="{CBFEC5C2-EBE0-43B9-9E57-0250071C6A89}" presName="spaceB" presStyleCnt="0"/>
      <dgm:spPr/>
    </dgm:pt>
    <dgm:pt modelId="{4EE41B5B-BBF7-4CD6-941D-EC41C2CE10FC}" type="pres">
      <dgm:prSet presAssocID="{7F2E49ED-C7EA-4D69-BB0C-824A630F98A4}" presName="space" presStyleCnt="0"/>
      <dgm:spPr/>
    </dgm:pt>
    <dgm:pt modelId="{7C0DD8BE-B8D4-441F-AAA3-CC1166B34160}" type="pres">
      <dgm:prSet presAssocID="{558496F9-B72F-4A68-9F40-EE5AEB5F7D5D}" presName="compositeA" presStyleCnt="0"/>
      <dgm:spPr/>
    </dgm:pt>
    <dgm:pt modelId="{BCCBAA3F-B738-453B-BC5E-526E62D38958}" type="pres">
      <dgm:prSet presAssocID="{558496F9-B72F-4A68-9F40-EE5AEB5F7D5D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F0A1E-9A3E-4378-A3F9-38AF4975D644}" type="pres">
      <dgm:prSet presAssocID="{558496F9-B72F-4A68-9F40-EE5AEB5F7D5D}" presName="circleA" presStyleLbl="node1" presStyleIdx="2" presStyleCnt="6"/>
      <dgm:spPr/>
    </dgm:pt>
    <dgm:pt modelId="{1D6F389A-2FB9-45CB-ACF5-A2AEDD1C0654}" type="pres">
      <dgm:prSet presAssocID="{558496F9-B72F-4A68-9F40-EE5AEB5F7D5D}" presName="spaceA" presStyleCnt="0"/>
      <dgm:spPr/>
    </dgm:pt>
    <dgm:pt modelId="{5DCE3F0B-F6B5-42AB-8A0A-87AC56F5B783}" type="pres">
      <dgm:prSet presAssocID="{59B613FE-7170-4E89-8572-0AACD14C0E28}" presName="space" presStyleCnt="0"/>
      <dgm:spPr/>
    </dgm:pt>
    <dgm:pt modelId="{A7CBB54A-1490-4EBA-85CB-A35F015B4004}" type="pres">
      <dgm:prSet presAssocID="{655F3264-F986-42FC-B03F-56E202FC35E5}" presName="compositeB" presStyleCnt="0"/>
      <dgm:spPr/>
    </dgm:pt>
    <dgm:pt modelId="{C2B22D78-70A7-45EF-8C5B-843BE74BC830}" type="pres">
      <dgm:prSet presAssocID="{655F3264-F986-42FC-B03F-56E202FC35E5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F2003C-B37D-4CA9-B372-A42126B6FE79}" type="pres">
      <dgm:prSet presAssocID="{655F3264-F986-42FC-B03F-56E202FC35E5}" presName="circleB" presStyleLbl="node1" presStyleIdx="3" presStyleCnt="6"/>
      <dgm:spPr/>
    </dgm:pt>
    <dgm:pt modelId="{B0FDF312-0AEA-4C35-BFFB-69A89EFF5C8F}" type="pres">
      <dgm:prSet presAssocID="{655F3264-F986-42FC-B03F-56E202FC35E5}" presName="spaceB" presStyleCnt="0"/>
      <dgm:spPr/>
    </dgm:pt>
    <dgm:pt modelId="{17511EDF-CFFB-4D26-8E72-F32874E5BC26}" type="pres">
      <dgm:prSet presAssocID="{3698D2B6-1ACB-4083-99A0-22D37FDEBA21}" presName="space" presStyleCnt="0"/>
      <dgm:spPr/>
    </dgm:pt>
    <dgm:pt modelId="{60EF28D7-A151-4C3A-879B-461141EBAB21}" type="pres">
      <dgm:prSet presAssocID="{B3263C3E-5DC7-4FD8-81B7-85BD0472787A}" presName="compositeA" presStyleCnt="0"/>
      <dgm:spPr/>
    </dgm:pt>
    <dgm:pt modelId="{DD13644F-6D67-4506-A57E-0E9F1254B856}" type="pres">
      <dgm:prSet presAssocID="{B3263C3E-5DC7-4FD8-81B7-85BD0472787A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652F0A-C7EE-483C-B261-F37A4A906EAD}" type="pres">
      <dgm:prSet presAssocID="{B3263C3E-5DC7-4FD8-81B7-85BD0472787A}" presName="circleA" presStyleLbl="node1" presStyleIdx="4" presStyleCnt="6"/>
      <dgm:spPr/>
    </dgm:pt>
    <dgm:pt modelId="{C1A7012C-3818-4F6C-A262-02E956E61391}" type="pres">
      <dgm:prSet presAssocID="{B3263C3E-5DC7-4FD8-81B7-85BD0472787A}" presName="spaceA" presStyleCnt="0"/>
      <dgm:spPr/>
    </dgm:pt>
    <dgm:pt modelId="{AF967B16-8A78-43C0-92C7-09FCF2A35E93}" type="pres">
      <dgm:prSet presAssocID="{44AB08E7-BC2F-46F1-B814-DE1B548D12BE}" presName="space" presStyleCnt="0"/>
      <dgm:spPr/>
    </dgm:pt>
    <dgm:pt modelId="{27ACE696-C1D2-448B-8C44-6FF16A2C47DC}" type="pres">
      <dgm:prSet presAssocID="{25E3417E-6771-47EB-92CE-82F8CE16409B}" presName="compositeB" presStyleCnt="0"/>
      <dgm:spPr/>
    </dgm:pt>
    <dgm:pt modelId="{1AEDCC69-D73A-40BD-A912-17259A4BB45A}" type="pres">
      <dgm:prSet presAssocID="{25E3417E-6771-47EB-92CE-82F8CE16409B}" presName="textB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A4DB80-94B4-4297-B624-09D09168CB23}" type="pres">
      <dgm:prSet presAssocID="{25E3417E-6771-47EB-92CE-82F8CE16409B}" presName="circleB" presStyleLbl="node1" presStyleIdx="5" presStyleCnt="6"/>
      <dgm:spPr/>
    </dgm:pt>
    <dgm:pt modelId="{351488CF-7954-447F-B022-9E63B9D65BAD}" type="pres">
      <dgm:prSet presAssocID="{25E3417E-6771-47EB-92CE-82F8CE16409B}" presName="spaceB" presStyleCnt="0"/>
      <dgm:spPr/>
    </dgm:pt>
  </dgm:ptLst>
  <dgm:cxnLst>
    <dgm:cxn modelId="{A42F4C0D-A919-473F-95B9-BD3FC7B36AC2}" srcId="{E087EB7F-90AB-434F-AC5D-2200466941D2}" destId="{B3263C3E-5DC7-4FD8-81B7-85BD0472787A}" srcOrd="4" destOrd="0" parTransId="{02A66DAE-4487-4B3F-A9F1-DB6606A3A275}" sibTransId="{44AB08E7-BC2F-46F1-B814-DE1B548D12BE}"/>
    <dgm:cxn modelId="{11CD652B-35B7-48BF-BF52-D8D05967EC3B}" type="presOf" srcId="{CBFEC5C2-EBE0-43B9-9E57-0250071C6A89}" destId="{0BDDC43B-428B-49CC-A966-009030AA8A66}" srcOrd="0" destOrd="0" presId="urn:microsoft.com/office/officeart/2005/8/layout/hProcess11"/>
    <dgm:cxn modelId="{98EF24ED-FEE4-4677-BC5D-C20AB6906C7B}" srcId="{E087EB7F-90AB-434F-AC5D-2200466941D2}" destId="{558496F9-B72F-4A68-9F40-EE5AEB5F7D5D}" srcOrd="2" destOrd="0" parTransId="{04AEA0A2-C806-424F-B7B4-8A9C7F33F548}" sibTransId="{59B613FE-7170-4E89-8572-0AACD14C0E28}"/>
    <dgm:cxn modelId="{11BBE80F-CCEC-44EA-BD74-22B684A96C6A}" srcId="{E087EB7F-90AB-434F-AC5D-2200466941D2}" destId="{655F3264-F986-42FC-B03F-56E202FC35E5}" srcOrd="3" destOrd="0" parTransId="{6275AEC4-1AEE-48E1-AA0A-384EE445B470}" sibTransId="{3698D2B6-1ACB-4083-99A0-22D37FDEBA21}"/>
    <dgm:cxn modelId="{2E09670F-C932-48EB-85A4-295FBC5975F1}" srcId="{E087EB7F-90AB-434F-AC5D-2200466941D2}" destId="{52086284-3B0C-4432-AD42-26F851040B22}" srcOrd="0" destOrd="0" parTransId="{DDE42330-65E6-48A9-AA5B-14319BB860D7}" sibTransId="{264AE187-A6EA-4FE6-9440-CD54B9C26442}"/>
    <dgm:cxn modelId="{F47F2526-F745-4CC3-AA18-F627C591EB6E}" type="presOf" srcId="{E087EB7F-90AB-434F-AC5D-2200466941D2}" destId="{EA2D43A1-1CC4-4AC3-A2BC-54D91CEF6621}" srcOrd="0" destOrd="0" presId="urn:microsoft.com/office/officeart/2005/8/layout/hProcess11"/>
    <dgm:cxn modelId="{65109B7A-1723-4980-8F11-14759B742847}" type="presOf" srcId="{655F3264-F986-42FC-B03F-56E202FC35E5}" destId="{C2B22D78-70A7-45EF-8C5B-843BE74BC830}" srcOrd="0" destOrd="0" presId="urn:microsoft.com/office/officeart/2005/8/layout/hProcess11"/>
    <dgm:cxn modelId="{89A1A5E0-672B-4D87-8E16-60B9169D85BE}" srcId="{E087EB7F-90AB-434F-AC5D-2200466941D2}" destId="{CBFEC5C2-EBE0-43B9-9E57-0250071C6A89}" srcOrd="1" destOrd="0" parTransId="{EA9167E0-8C7C-4D73-90F7-1E2D4390C6B1}" sibTransId="{7F2E49ED-C7EA-4D69-BB0C-824A630F98A4}"/>
    <dgm:cxn modelId="{B9DB00F5-6604-4B79-94D0-721B687772D7}" type="presOf" srcId="{25E3417E-6771-47EB-92CE-82F8CE16409B}" destId="{1AEDCC69-D73A-40BD-A912-17259A4BB45A}" srcOrd="0" destOrd="0" presId="urn:microsoft.com/office/officeart/2005/8/layout/hProcess11"/>
    <dgm:cxn modelId="{CA3EB073-1B2F-441C-81F2-27644F4F1929}" type="presOf" srcId="{558496F9-B72F-4A68-9F40-EE5AEB5F7D5D}" destId="{BCCBAA3F-B738-453B-BC5E-526E62D38958}" srcOrd="0" destOrd="0" presId="urn:microsoft.com/office/officeart/2005/8/layout/hProcess11"/>
    <dgm:cxn modelId="{32FA9B28-6B20-470B-BBBB-9DAADFDEDA35}" type="presOf" srcId="{B3263C3E-5DC7-4FD8-81B7-85BD0472787A}" destId="{DD13644F-6D67-4506-A57E-0E9F1254B856}" srcOrd="0" destOrd="0" presId="urn:microsoft.com/office/officeart/2005/8/layout/hProcess11"/>
    <dgm:cxn modelId="{B64ADE2C-2FB4-473C-9E8E-E6AD191182B0}" type="presOf" srcId="{52086284-3B0C-4432-AD42-26F851040B22}" destId="{D1E3C166-928F-455B-8121-2D4FBE558FAE}" srcOrd="0" destOrd="0" presId="urn:microsoft.com/office/officeart/2005/8/layout/hProcess11"/>
    <dgm:cxn modelId="{DC1FCCEB-5583-4E3E-93C9-04FBABD46C83}" srcId="{E087EB7F-90AB-434F-AC5D-2200466941D2}" destId="{25E3417E-6771-47EB-92CE-82F8CE16409B}" srcOrd="5" destOrd="0" parTransId="{1886C7DE-DF30-49F0-8DA3-F092872A7C8C}" sibTransId="{E776F5D5-EC33-4107-9446-C00C7C54AC16}"/>
    <dgm:cxn modelId="{8034EB91-A1C4-423D-8CA6-B4D16063D2B7}" type="presParOf" srcId="{EA2D43A1-1CC4-4AC3-A2BC-54D91CEF6621}" destId="{9B28BF26-2E1D-4973-A55E-67BF6DD8A1C3}" srcOrd="0" destOrd="0" presId="urn:microsoft.com/office/officeart/2005/8/layout/hProcess11"/>
    <dgm:cxn modelId="{3640768F-3DE3-48DD-B3A4-41C1BBB46E9E}" type="presParOf" srcId="{EA2D43A1-1CC4-4AC3-A2BC-54D91CEF6621}" destId="{09A02B4A-BC4E-4C16-ADCB-355539322251}" srcOrd="1" destOrd="0" presId="urn:microsoft.com/office/officeart/2005/8/layout/hProcess11"/>
    <dgm:cxn modelId="{28C6659C-221D-43D6-B7C6-49D2D6905F86}" type="presParOf" srcId="{09A02B4A-BC4E-4C16-ADCB-355539322251}" destId="{2A6C5ADD-38A8-41B2-A0C4-39D371920889}" srcOrd="0" destOrd="0" presId="urn:microsoft.com/office/officeart/2005/8/layout/hProcess11"/>
    <dgm:cxn modelId="{7D2B400E-5EE8-4B8A-8064-0CD368D4FB4A}" type="presParOf" srcId="{2A6C5ADD-38A8-41B2-A0C4-39D371920889}" destId="{D1E3C166-928F-455B-8121-2D4FBE558FAE}" srcOrd="0" destOrd="0" presId="urn:microsoft.com/office/officeart/2005/8/layout/hProcess11"/>
    <dgm:cxn modelId="{2B830880-1ECB-4A4F-B55D-EAAF2D2CC639}" type="presParOf" srcId="{2A6C5ADD-38A8-41B2-A0C4-39D371920889}" destId="{F690E080-72AC-4FF9-A541-0C4A40C2E645}" srcOrd="1" destOrd="0" presId="urn:microsoft.com/office/officeart/2005/8/layout/hProcess11"/>
    <dgm:cxn modelId="{1B791DF6-A1F7-490B-A568-BF3DB018F2E7}" type="presParOf" srcId="{2A6C5ADD-38A8-41B2-A0C4-39D371920889}" destId="{26C68C11-913F-4016-96AF-158C7EF41254}" srcOrd="2" destOrd="0" presId="urn:microsoft.com/office/officeart/2005/8/layout/hProcess11"/>
    <dgm:cxn modelId="{FCF51BCB-701B-435F-9B5E-767FD6FC9551}" type="presParOf" srcId="{09A02B4A-BC4E-4C16-ADCB-355539322251}" destId="{65CD44F9-D0B4-4031-9580-F51D7A199354}" srcOrd="1" destOrd="0" presId="urn:microsoft.com/office/officeart/2005/8/layout/hProcess11"/>
    <dgm:cxn modelId="{67013815-40D0-4CAF-9382-21DA807B219D}" type="presParOf" srcId="{09A02B4A-BC4E-4C16-ADCB-355539322251}" destId="{F66F029A-BD2B-48A1-A97B-FFF9C6CC39ED}" srcOrd="2" destOrd="0" presId="urn:microsoft.com/office/officeart/2005/8/layout/hProcess11"/>
    <dgm:cxn modelId="{A0F7AFA8-5740-404D-8D61-310E47F0C43C}" type="presParOf" srcId="{F66F029A-BD2B-48A1-A97B-FFF9C6CC39ED}" destId="{0BDDC43B-428B-49CC-A966-009030AA8A66}" srcOrd="0" destOrd="0" presId="urn:microsoft.com/office/officeart/2005/8/layout/hProcess11"/>
    <dgm:cxn modelId="{6CA94734-2E0C-48EC-840C-DACDE0FBEA15}" type="presParOf" srcId="{F66F029A-BD2B-48A1-A97B-FFF9C6CC39ED}" destId="{4FBA2DA5-2ED6-496A-93D4-037BD7CC4BCB}" srcOrd="1" destOrd="0" presId="urn:microsoft.com/office/officeart/2005/8/layout/hProcess11"/>
    <dgm:cxn modelId="{AB0F90F6-F817-4B28-A9B0-5044A1C0118B}" type="presParOf" srcId="{F66F029A-BD2B-48A1-A97B-FFF9C6CC39ED}" destId="{48C5E979-BB7B-4D1D-8573-614E129217CA}" srcOrd="2" destOrd="0" presId="urn:microsoft.com/office/officeart/2005/8/layout/hProcess11"/>
    <dgm:cxn modelId="{93C3DCF3-2FC0-49AB-9251-0109CECB59D5}" type="presParOf" srcId="{09A02B4A-BC4E-4C16-ADCB-355539322251}" destId="{4EE41B5B-BBF7-4CD6-941D-EC41C2CE10FC}" srcOrd="3" destOrd="0" presId="urn:microsoft.com/office/officeart/2005/8/layout/hProcess11"/>
    <dgm:cxn modelId="{9FAECC21-90BD-49FB-AC26-BEF9AE67ABDD}" type="presParOf" srcId="{09A02B4A-BC4E-4C16-ADCB-355539322251}" destId="{7C0DD8BE-B8D4-441F-AAA3-CC1166B34160}" srcOrd="4" destOrd="0" presId="urn:microsoft.com/office/officeart/2005/8/layout/hProcess11"/>
    <dgm:cxn modelId="{F518A273-D11E-48E5-968E-222C9BEF8BD0}" type="presParOf" srcId="{7C0DD8BE-B8D4-441F-AAA3-CC1166B34160}" destId="{BCCBAA3F-B738-453B-BC5E-526E62D38958}" srcOrd="0" destOrd="0" presId="urn:microsoft.com/office/officeart/2005/8/layout/hProcess11"/>
    <dgm:cxn modelId="{7515AB44-4BD7-4A60-AD4E-5E22D0402DEB}" type="presParOf" srcId="{7C0DD8BE-B8D4-441F-AAA3-CC1166B34160}" destId="{A9BF0A1E-9A3E-4378-A3F9-38AF4975D644}" srcOrd="1" destOrd="0" presId="urn:microsoft.com/office/officeart/2005/8/layout/hProcess11"/>
    <dgm:cxn modelId="{AD2D3F43-AF7C-466C-BAAC-5B97D8944006}" type="presParOf" srcId="{7C0DD8BE-B8D4-441F-AAA3-CC1166B34160}" destId="{1D6F389A-2FB9-45CB-ACF5-A2AEDD1C0654}" srcOrd="2" destOrd="0" presId="urn:microsoft.com/office/officeart/2005/8/layout/hProcess11"/>
    <dgm:cxn modelId="{1EA15FD6-995B-4883-A042-56DBD63B77CA}" type="presParOf" srcId="{09A02B4A-BC4E-4C16-ADCB-355539322251}" destId="{5DCE3F0B-F6B5-42AB-8A0A-87AC56F5B783}" srcOrd="5" destOrd="0" presId="urn:microsoft.com/office/officeart/2005/8/layout/hProcess11"/>
    <dgm:cxn modelId="{173486D5-C60B-4C64-A50A-8931C2ECBDC6}" type="presParOf" srcId="{09A02B4A-BC4E-4C16-ADCB-355539322251}" destId="{A7CBB54A-1490-4EBA-85CB-A35F015B4004}" srcOrd="6" destOrd="0" presId="urn:microsoft.com/office/officeart/2005/8/layout/hProcess11"/>
    <dgm:cxn modelId="{44C3AE08-AEA8-41D6-8688-6A38D9CA36CE}" type="presParOf" srcId="{A7CBB54A-1490-4EBA-85CB-A35F015B4004}" destId="{C2B22D78-70A7-45EF-8C5B-843BE74BC830}" srcOrd="0" destOrd="0" presId="urn:microsoft.com/office/officeart/2005/8/layout/hProcess11"/>
    <dgm:cxn modelId="{E4F1416B-A2DD-44B0-9505-46B6C655E41C}" type="presParOf" srcId="{A7CBB54A-1490-4EBA-85CB-A35F015B4004}" destId="{27F2003C-B37D-4CA9-B372-A42126B6FE79}" srcOrd="1" destOrd="0" presId="urn:microsoft.com/office/officeart/2005/8/layout/hProcess11"/>
    <dgm:cxn modelId="{166AD1A5-22D4-4FA8-AE22-1244AB18D875}" type="presParOf" srcId="{A7CBB54A-1490-4EBA-85CB-A35F015B4004}" destId="{B0FDF312-0AEA-4C35-BFFB-69A89EFF5C8F}" srcOrd="2" destOrd="0" presId="urn:microsoft.com/office/officeart/2005/8/layout/hProcess11"/>
    <dgm:cxn modelId="{E0E08007-4F9D-4704-BC71-746D836ED084}" type="presParOf" srcId="{09A02B4A-BC4E-4C16-ADCB-355539322251}" destId="{17511EDF-CFFB-4D26-8E72-F32874E5BC26}" srcOrd="7" destOrd="0" presId="urn:microsoft.com/office/officeart/2005/8/layout/hProcess11"/>
    <dgm:cxn modelId="{A1258EC0-7453-417B-8D9D-281AFFB55F15}" type="presParOf" srcId="{09A02B4A-BC4E-4C16-ADCB-355539322251}" destId="{60EF28D7-A151-4C3A-879B-461141EBAB21}" srcOrd="8" destOrd="0" presId="urn:microsoft.com/office/officeart/2005/8/layout/hProcess11"/>
    <dgm:cxn modelId="{C04244F6-5A13-49F9-86DE-52516206395D}" type="presParOf" srcId="{60EF28D7-A151-4C3A-879B-461141EBAB21}" destId="{DD13644F-6D67-4506-A57E-0E9F1254B856}" srcOrd="0" destOrd="0" presId="urn:microsoft.com/office/officeart/2005/8/layout/hProcess11"/>
    <dgm:cxn modelId="{D77E5598-A5B1-42CD-A748-C31E278E9CAE}" type="presParOf" srcId="{60EF28D7-A151-4C3A-879B-461141EBAB21}" destId="{15652F0A-C7EE-483C-B261-F37A4A906EAD}" srcOrd="1" destOrd="0" presId="urn:microsoft.com/office/officeart/2005/8/layout/hProcess11"/>
    <dgm:cxn modelId="{AD34A308-4C9B-48F2-9208-976A6F08C1AA}" type="presParOf" srcId="{60EF28D7-A151-4C3A-879B-461141EBAB21}" destId="{C1A7012C-3818-4F6C-A262-02E956E61391}" srcOrd="2" destOrd="0" presId="urn:microsoft.com/office/officeart/2005/8/layout/hProcess11"/>
    <dgm:cxn modelId="{449473BF-2B8F-4B01-9711-62AAA9FD886D}" type="presParOf" srcId="{09A02B4A-BC4E-4C16-ADCB-355539322251}" destId="{AF967B16-8A78-43C0-92C7-09FCF2A35E93}" srcOrd="9" destOrd="0" presId="urn:microsoft.com/office/officeart/2005/8/layout/hProcess11"/>
    <dgm:cxn modelId="{D631992E-E016-4CB5-BA99-C1C19BAC7E25}" type="presParOf" srcId="{09A02B4A-BC4E-4C16-ADCB-355539322251}" destId="{27ACE696-C1D2-448B-8C44-6FF16A2C47DC}" srcOrd="10" destOrd="0" presId="urn:microsoft.com/office/officeart/2005/8/layout/hProcess11"/>
    <dgm:cxn modelId="{34B421CF-0745-4635-B47E-6E13C7FBFCA7}" type="presParOf" srcId="{27ACE696-C1D2-448B-8C44-6FF16A2C47DC}" destId="{1AEDCC69-D73A-40BD-A912-17259A4BB45A}" srcOrd="0" destOrd="0" presId="urn:microsoft.com/office/officeart/2005/8/layout/hProcess11"/>
    <dgm:cxn modelId="{BE522A94-F560-49D2-84C7-6020102A9C48}" type="presParOf" srcId="{27ACE696-C1D2-448B-8C44-6FF16A2C47DC}" destId="{E2A4DB80-94B4-4297-B624-09D09168CB23}" srcOrd="1" destOrd="0" presId="urn:microsoft.com/office/officeart/2005/8/layout/hProcess11"/>
    <dgm:cxn modelId="{7172AC5D-84E1-41F0-9F96-6ACF623869DF}" type="presParOf" srcId="{27ACE696-C1D2-448B-8C44-6FF16A2C47DC}" destId="{351488CF-7954-447F-B022-9E63B9D65BA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8BF26-2E1D-4973-A55E-67BF6DD8A1C3}">
      <dsp:nvSpPr>
        <dsp:cNvPr id="0" name=""/>
        <dsp:cNvSpPr/>
      </dsp:nvSpPr>
      <dsp:spPr>
        <a:xfrm>
          <a:off x="0" y="1512169"/>
          <a:ext cx="8424936" cy="1878518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E3C166-928F-455B-8121-2D4FBE558FAE}">
      <dsp:nvSpPr>
        <dsp:cNvPr id="0" name=""/>
        <dsp:cNvSpPr/>
      </dsp:nvSpPr>
      <dsp:spPr>
        <a:xfrm>
          <a:off x="2082" y="0"/>
          <a:ext cx="1212524" cy="1878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E4194"/>
              </a:solidFill>
            </a:rPr>
            <a:t>6</a:t>
          </a:r>
          <a:r>
            <a:rPr lang="cs-CZ" sz="1300" b="1" kern="1200" dirty="0" smtClean="0">
              <a:solidFill>
                <a:srgbClr val="0E4194"/>
              </a:solidFill>
            </a:rPr>
            <a:t>. června </a:t>
          </a:r>
          <a:r>
            <a:rPr lang="en-US" sz="1300" b="1" kern="1200" dirty="0" smtClean="0">
              <a:solidFill>
                <a:srgbClr val="0E4194"/>
              </a:solidFill>
            </a:rPr>
            <a:t>201</a:t>
          </a:r>
          <a:r>
            <a:rPr lang="cs-CZ" sz="1300" b="1" kern="1200" dirty="0" smtClean="0">
              <a:solidFill>
                <a:srgbClr val="0E4194"/>
              </a:solidFill>
            </a:rPr>
            <a:t>8</a:t>
          </a:r>
          <a:r>
            <a:rPr lang="en-US" sz="1300" b="1" kern="1200" dirty="0" smtClean="0">
              <a:solidFill>
                <a:srgbClr val="0E4194"/>
              </a:solidFill>
            </a:rPr>
            <a:t/>
          </a:r>
          <a:br>
            <a:rPr lang="en-US" sz="1300" b="1" kern="1200" dirty="0" smtClean="0">
              <a:solidFill>
                <a:srgbClr val="0E4194"/>
              </a:solidFill>
            </a:rPr>
          </a:br>
          <a:r>
            <a:rPr lang="cs-CZ" sz="1300" b="0" kern="1200" dirty="0" smtClean="0">
              <a:solidFill>
                <a:srgbClr val="0E4194"/>
              </a:solidFill>
            </a:rPr>
            <a:t>návrh Komise na program Digitální Evropa</a:t>
          </a:r>
          <a:endParaRPr lang="en-US" sz="1300" b="0" kern="1200" dirty="0">
            <a:solidFill>
              <a:srgbClr val="0E4194"/>
            </a:solidFill>
          </a:endParaRPr>
        </a:p>
      </dsp:txBody>
      <dsp:txXfrm>
        <a:off x="2082" y="0"/>
        <a:ext cx="1212524" cy="1878518"/>
      </dsp:txXfrm>
    </dsp:sp>
    <dsp:sp modelId="{F690E080-72AC-4FF9-A541-0C4A40C2E645}">
      <dsp:nvSpPr>
        <dsp:cNvPr id="0" name=""/>
        <dsp:cNvSpPr/>
      </dsp:nvSpPr>
      <dsp:spPr>
        <a:xfrm>
          <a:off x="373529" y="2113333"/>
          <a:ext cx="469629" cy="4696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DC43B-428B-49CC-A966-009030AA8A66}">
      <dsp:nvSpPr>
        <dsp:cNvPr id="0" name=""/>
        <dsp:cNvSpPr/>
      </dsp:nvSpPr>
      <dsp:spPr>
        <a:xfrm>
          <a:off x="1275233" y="2817777"/>
          <a:ext cx="1212524" cy="1878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solidFill>
                <a:srgbClr val="0E4194"/>
              </a:solidFill>
            </a:rPr>
            <a:t>jaro </a:t>
          </a:r>
          <a:r>
            <a:rPr lang="en-US" sz="1300" b="1" kern="1200" dirty="0" smtClean="0">
              <a:solidFill>
                <a:srgbClr val="0E4194"/>
              </a:solidFill>
            </a:rPr>
            <a:t>2019</a:t>
          </a:r>
          <a:r>
            <a:rPr lang="en-US" sz="1300" kern="1200" dirty="0" smtClean="0">
              <a:solidFill>
                <a:srgbClr val="0E4194"/>
              </a:solidFill>
            </a:rPr>
            <a:t/>
          </a:r>
          <a:br>
            <a:rPr lang="en-US" sz="1300" kern="1200" dirty="0" smtClean="0">
              <a:solidFill>
                <a:srgbClr val="0E4194"/>
              </a:solidFill>
            </a:rPr>
          </a:br>
          <a:r>
            <a:rPr lang="cs-CZ" sz="1300" kern="1200" dirty="0" smtClean="0">
              <a:solidFill>
                <a:srgbClr val="0E4194"/>
              </a:solidFill>
            </a:rPr>
            <a:t>dohoda potvrzená Radou EE a Evropským parlamentem, mimo položky týkající se rozpočtu</a:t>
          </a:r>
          <a:endParaRPr lang="en-US" sz="1300" kern="1200" dirty="0">
            <a:solidFill>
              <a:srgbClr val="0E4194"/>
            </a:solidFill>
          </a:endParaRPr>
        </a:p>
      </dsp:txBody>
      <dsp:txXfrm>
        <a:off x="1275233" y="2817777"/>
        <a:ext cx="1212524" cy="1878518"/>
      </dsp:txXfrm>
    </dsp:sp>
    <dsp:sp modelId="{4FBA2DA5-2ED6-496A-93D4-037BD7CC4BCB}">
      <dsp:nvSpPr>
        <dsp:cNvPr id="0" name=""/>
        <dsp:cNvSpPr/>
      </dsp:nvSpPr>
      <dsp:spPr>
        <a:xfrm>
          <a:off x="1646680" y="2113333"/>
          <a:ext cx="469629" cy="4696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BAA3F-B738-453B-BC5E-526E62D38958}">
      <dsp:nvSpPr>
        <dsp:cNvPr id="0" name=""/>
        <dsp:cNvSpPr/>
      </dsp:nvSpPr>
      <dsp:spPr>
        <a:xfrm>
          <a:off x="2548383" y="0"/>
          <a:ext cx="1212524" cy="1878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E4194"/>
              </a:solidFill>
            </a:rPr>
            <a:t>25</a:t>
          </a:r>
          <a:r>
            <a:rPr lang="cs-CZ" sz="1300" b="1" kern="1200" dirty="0" smtClean="0">
              <a:solidFill>
                <a:srgbClr val="0E4194"/>
              </a:solidFill>
            </a:rPr>
            <a:t>. července</a:t>
          </a:r>
          <a:r>
            <a:rPr lang="en-US" sz="1300" b="1" kern="1200" dirty="0" smtClean="0">
              <a:solidFill>
                <a:srgbClr val="0E4194"/>
              </a:solidFill>
            </a:rPr>
            <a:t> – 25</a:t>
          </a:r>
          <a:r>
            <a:rPr lang="cs-CZ" sz="1300" b="1" kern="1200" dirty="0" smtClean="0">
              <a:solidFill>
                <a:srgbClr val="0E4194"/>
              </a:solidFill>
            </a:rPr>
            <a:t>. října</a:t>
          </a:r>
          <a:r>
            <a:rPr lang="en-US" sz="1300" b="1" kern="1200" dirty="0" smtClean="0">
              <a:solidFill>
                <a:srgbClr val="0E4194"/>
              </a:solidFill>
            </a:rPr>
            <a:t> 2019</a:t>
          </a:r>
          <a:r>
            <a:rPr lang="en-US" sz="1300" kern="1200" dirty="0" smtClean="0">
              <a:solidFill>
                <a:srgbClr val="0E4194"/>
              </a:solidFill>
            </a:rPr>
            <a:t/>
          </a:r>
          <a:br>
            <a:rPr lang="en-US" sz="1300" kern="1200" dirty="0" smtClean="0">
              <a:solidFill>
                <a:srgbClr val="0E4194"/>
              </a:solidFill>
            </a:rPr>
          </a:br>
          <a:r>
            <a:rPr lang="cs-CZ" sz="1300" kern="1200" dirty="0" smtClean="0">
              <a:solidFill>
                <a:srgbClr val="0E4194"/>
              </a:solidFill>
            </a:rPr>
            <a:t>veřejná konzultace</a:t>
          </a:r>
          <a:endParaRPr lang="en-US" sz="1300" kern="1200" dirty="0">
            <a:solidFill>
              <a:srgbClr val="0E4194"/>
            </a:solidFill>
          </a:endParaRPr>
        </a:p>
      </dsp:txBody>
      <dsp:txXfrm>
        <a:off x="2548383" y="0"/>
        <a:ext cx="1212524" cy="1878518"/>
      </dsp:txXfrm>
    </dsp:sp>
    <dsp:sp modelId="{A9BF0A1E-9A3E-4378-A3F9-38AF4975D644}">
      <dsp:nvSpPr>
        <dsp:cNvPr id="0" name=""/>
        <dsp:cNvSpPr/>
      </dsp:nvSpPr>
      <dsp:spPr>
        <a:xfrm>
          <a:off x="2919831" y="2113333"/>
          <a:ext cx="469629" cy="4696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22D78-70A7-45EF-8C5B-843BE74BC830}">
      <dsp:nvSpPr>
        <dsp:cNvPr id="0" name=""/>
        <dsp:cNvSpPr/>
      </dsp:nvSpPr>
      <dsp:spPr>
        <a:xfrm>
          <a:off x="3821534" y="2817777"/>
          <a:ext cx="1212524" cy="1878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E4194"/>
              </a:solidFill>
            </a:rPr>
            <a:t>Q1 2020</a:t>
          </a:r>
          <a:r>
            <a:rPr lang="en-US" sz="1300" kern="1200" dirty="0" smtClean="0">
              <a:solidFill>
                <a:srgbClr val="0E4194"/>
              </a:solidFill>
            </a:rPr>
            <a:t/>
          </a:r>
          <a:br>
            <a:rPr lang="en-US" sz="1300" kern="1200" dirty="0" smtClean="0">
              <a:solidFill>
                <a:srgbClr val="0E4194"/>
              </a:solidFill>
            </a:rPr>
          </a:br>
          <a:r>
            <a:rPr lang="cs-CZ" sz="1300" kern="1200" dirty="0" smtClean="0">
              <a:solidFill>
                <a:srgbClr val="0E4194"/>
              </a:solidFill>
            </a:rPr>
            <a:t>první návrh pracovních programů ke konzultaci s členskými státy EU </a:t>
          </a:r>
          <a:endParaRPr lang="en-US" sz="1300" b="0" kern="1200" dirty="0">
            <a:solidFill>
              <a:srgbClr val="0E4194"/>
            </a:solidFill>
          </a:endParaRPr>
        </a:p>
      </dsp:txBody>
      <dsp:txXfrm>
        <a:off x="3821534" y="2817777"/>
        <a:ext cx="1212524" cy="1878518"/>
      </dsp:txXfrm>
    </dsp:sp>
    <dsp:sp modelId="{27F2003C-B37D-4CA9-B372-A42126B6FE79}">
      <dsp:nvSpPr>
        <dsp:cNvPr id="0" name=""/>
        <dsp:cNvSpPr/>
      </dsp:nvSpPr>
      <dsp:spPr>
        <a:xfrm>
          <a:off x="4192981" y="2113333"/>
          <a:ext cx="469629" cy="4696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3644F-6D67-4506-A57E-0E9F1254B856}">
      <dsp:nvSpPr>
        <dsp:cNvPr id="0" name=""/>
        <dsp:cNvSpPr/>
      </dsp:nvSpPr>
      <dsp:spPr>
        <a:xfrm>
          <a:off x="5094684" y="0"/>
          <a:ext cx="1212524" cy="1878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E4194"/>
              </a:solidFill>
            </a:rPr>
            <a:t>Q3 2020</a:t>
          </a:r>
          <a:r>
            <a:rPr lang="en-US" sz="1300" kern="1200" dirty="0" smtClean="0">
              <a:solidFill>
                <a:srgbClr val="0E4194"/>
              </a:solidFill>
            </a:rPr>
            <a:t/>
          </a:r>
          <a:br>
            <a:rPr lang="en-US" sz="1300" kern="1200" dirty="0" smtClean="0">
              <a:solidFill>
                <a:srgbClr val="0E4194"/>
              </a:solidFill>
            </a:rPr>
          </a:br>
          <a:r>
            <a:rPr lang="cs-CZ" sz="1300" kern="1200" dirty="0" smtClean="0">
              <a:solidFill>
                <a:srgbClr val="0E4194"/>
              </a:solidFill>
            </a:rPr>
            <a:t>přijetí pracovních programů</a:t>
          </a:r>
          <a:endParaRPr lang="en-US" sz="1300" kern="1200" dirty="0">
            <a:solidFill>
              <a:srgbClr val="0E4194"/>
            </a:solidFill>
          </a:endParaRPr>
        </a:p>
      </dsp:txBody>
      <dsp:txXfrm>
        <a:off x="5094684" y="0"/>
        <a:ext cx="1212524" cy="1878518"/>
      </dsp:txXfrm>
    </dsp:sp>
    <dsp:sp modelId="{15652F0A-C7EE-483C-B261-F37A4A906EAD}">
      <dsp:nvSpPr>
        <dsp:cNvPr id="0" name=""/>
        <dsp:cNvSpPr/>
      </dsp:nvSpPr>
      <dsp:spPr>
        <a:xfrm>
          <a:off x="5466132" y="2113333"/>
          <a:ext cx="469629" cy="4696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C69-D73A-40BD-A912-17259A4BB45A}">
      <dsp:nvSpPr>
        <dsp:cNvPr id="0" name=""/>
        <dsp:cNvSpPr/>
      </dsp:nvSpPr>
      <dsp:spPr>
        <a:xfrm>
          <a:off x="6367835" y="2817777"/>
          <a:ext cx="1212524" cy="1878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E4194"/>
              </a:solidFill>
            </a:rPr>
            <a:t>Q4 2020</a:t>
          </a:r>
          <a:r>
            <a:rPr lang="en-US" sz="1300" kern="1200" dirty="0" smtClean="0">
              <a:solidFill>
                <a:srgbClr val="0E4194"/>
              </a:solidFill>
            </a:rPr>
            <a:t/>
          </a:r>
          <a:br>
            <a:rPr lang="en-US" sz="1300" kern="1200" dirty="0" smtClean="0">
              <a:solidFill>
                <a:srgbClr val="0E4194"/>
              </a:solidFill>
            </a:rPr>
          </a:br>
          <a:r>
            <a:rPr lang="cs-CZ" sz="1300" kern="1200" dirty="0" smtClean="0">
              <a:solidFill>
                <a:srgbClr val="0E4194"/>
              </a:solidFill>
            </a:rPr>
            <a:t>publikace prvních výzev</a:t>
          </a:r>
          <a:endParaRPr lang="en-US" sz="1300" kern="1200" dirty="0">
            <a:solidFill>
              <a:srgbClr val="0E4194"/>
            </a:solidFill>
          </a:endParaRPr>
        </a:p>
      </dsp:txBody>
      <dsp:txXfrm>
        <a:off x="6367835" y="2817777"/>
        <a:ext cx="1212524" cy="1878518"/>
      </dsp:txXfrm>
    </dsp:sp>
    <dsp:sp modelId="{E2A4DB80-94B4-4297-B624-09D09168CB23}">
      <dsp:nvSpPr>
        <dsp:cNvPr id="0" name=""/>
        <dsp:cNvSpPr/>
      </dsp:nvSpPr>
      <dsp:spPr>
        <a:xfrm>
          <a:off x="6739282" y="2113333"/>
          <a:ext cx="469629" cy="4696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0FCD8-FFC8-4623-8418-49A4D40140E1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Úřad vlády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D2C0A-C209-4F11-8D21-71AAF6377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0142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27EF8-22C9-439C-957C-CA8BF4D16CC1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Úřad vlády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AB879-5C37-4827-A36D-79E88368D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9510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506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026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363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36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013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5004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41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90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400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37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1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42D5-7974-4449-B713-124A02C3E53F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9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A7B7-0F08-4612-9F8E-1EF41058B1C3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8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5D5E-4A14-4C73-A2B3-4BD8AF73249F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59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091-1CB0-4EA5-A84A-5C3BBCF707CA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6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63201-093C-4811-B67C-AE7FABE9117D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34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7B512-7FF1-46D4-9EFE-2E71C0D429E1}" type="datetime1">
              <a:rPr lang="cs-CZ" smtClean="0"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5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D197-1150-421B-899B-C8A418E80BDF}" type="datetime1">
              <a:rPr lang="cs-CZ" smtClean="0"/>
              <a:t>30.9.2019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82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73CD-96ED-49EA-A12E-406990F3CDF9}" type="datetime1">
              <a:rPr lang="cs-CZ" smtClean="0"/>
              <a:t>30.9.2019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2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DA26-CDD2-42DE-A029-0657EC429CF9}" type="datetime1">
              <a:rPr lang="cs-CZ" smtClean="0"/>
              <a:t>30.9.2019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81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4A57-0EE0-4A17-8E07-1F2AA39A0A6C}" type="datetime1">
              <a:rPr lang="cs-CZ" smtClean="0"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18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3FB2-3B1D-44E9-850F-C8AB452AC44D}" type="datetime1">
              <a:rPr lang="cs-CZ" smtClean="0"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Úřad vlády České republiky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91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3FBC0-44B8-44EC-BE8F-24E4F198487B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Úřad vlády České republiky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221E6-7287-4BBC-A411-03BA36298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digiczech@vlada.cz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6672"/>
            <a:ext cx="1037590" cy="1094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3" descr="Macintosh HD:Users:aleschmelar:Desktop:Dropbox:Screenshots:Screenshot 2014-02-23 15.30.3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921" y="476672"/>
            <a:ext cx="167447" cy="51980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80646" y="2204864"/>
            <a:ext cx="7149758" cy="388843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3600" b="1" dirty="0">
                <a:solidFill>
                  <a:srgbClr val="1F497D"/>
                </a:solidFill>
                <a:ea typeface="Calibri"/>
                <a:cs typeface="Times New Roman"/>
              </a:rPr>
              <a:t/>
            </a:r>
            <a:br>
              <a:rPr lang="cs-CZ" sz="3600" b="1" dirty="0">
                <a:solidFill>
                  <a:srgbClr val="1F497D"/>
                </a:solidFill>
                <a:ea typeface="Calibri"/>
                <a:cs typeface="Times New Roman"/>
              </a:rPr>
            </a:br>
            <a:r>
              <a:rPr lang="cs-CZ" sz="3600" b="1" dirty="0">
                <a:solidFill>
                  <a:srgbClr val="1F497D"/>
                </a:solidFill>
                <a:ea typeface="Calibri"/>
                <a:cs typeface="Times New Roman"/>
              </a:rPr>
              <a:t/>
            </a:r>
            <a:br>
              <a:rPr lang="cs-CZ" sz="3600" b="1" dirty="0">
                <a:solidFill>
                  <a:srgbClr val="1F497D"/>
                </a:solidFill>
                <a:ea typeface="Calibri"/>
                <a:cs typeface="Times New Roman"/>
              </a:rPr>
            </a:br>
            <a:r>
              <a:rPr lang="cs-CZ" sz="3200" b="1" dirty="0" smtClean="0">
                <a:solidFill>
                  <a:srgbClr val="1F497D"/>
                </a:solidFill>
                <a:ea typeface="Calibri"/>
                <a:cs typeface="Times New Roman"/>
              </a:rPr>
              <a:t>Kulatý stůl k programu Digitální Evropa na období 2021-2027 a dokumentu Strategické orientace</a:t>
            </a:r>
            <a:br>
              <a:rPr lang="cs-CZ" sz="3200" b="1" dirty="0" smtClean="0">
                <a:solidFill>
                  <a:srgbClr val="1F497D"/>
                </a:solidFill>
                <a:ea typeface="Calibri"/>
                <a:cs typeface="Times New Roman"/>
              </a:rPr>
            </a:br>
            <a:r>
              <a:rPr lang="cs-CZ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/>
            </a:r>
            <a:br>
              <a:rPr lang="cs-CZ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</a:br>
            <a:r>
              <a:rPr lang="cs-CZ" sz="2000" b="1" dirty="0" err="1" smtClean="0">
                <a:solidFill>
                  <a:srgbClr val="1F497D"/>
                </a:solidFill>
                <a:latin typeface="Calibri Light" panose="020F0302020204030204" pitchFamily="34" charset="0"/>
                <a:ea typeface="Calibri"/>
                <a:cs typeface="Times New Roman"/>
              </a:rPr>
              <a:t>Hrzánský</a:t>
            </a:r>
            <a:r>
              <a:rPr lang="cs-CZ" sz="2000" b="1" dirty="0" smtClean="0">
                <a:solidFill>
                  <a:srgbClr val="1F497D"/>
                </a:solidFill>
                <a:latin typeface="Calibri Light" panose="020F0302020204030204" pitchFamily="34" charset="0"/>
                <a:ea typeface="Calibri"/>
                <a:cs typeface="Times New Roman"/>
              </a:rPr>
              <a:t> palác</a:t>
            </a:r>
            <a:r>
              <a:rPr lang="cs-CZ" sz="2000" dirty="0" smtClean="0">
                <a:solidFill>
                  <a:srgbClr val="1F497D"/>
                </a:solidFill>
                <a:latin typeface="Calibri Light" panose="020F0302020204030204" pitchFamily="34" charset="0"/>
                <a:ea typeface="Calibri"/>
                <a:cs typeface="Times New Roman"/>
              </a:rPr>
              <a:t/>
            </a:r>
            <a:br>
              <a:rPr lang="cs-CZ" sz="2000" dirty="0" smtClean="0">
                <a:solidFill>
                  <a:srgbClr val="1F497D"/>
                </a:solidFill>
                <a:latin typeface="Calibri Light" panose="020F0302020204030204" pitchFamily="34" charset="0"/>
                <a:ea typeface="Calibri"/>
                <a:cs typeface="Times New Roman"/>
              </a:rPr>
            </a:br>
            <a:r>
              <a:rPr lang="cs-CZ" sz="2000" dirty="0" smtClean="0">
                <a:solidFill>
                  <a:srgbClr val="1F497D"/>
                </a:solidFill>
                <a:latin typeface="Calibri Light" panose="020F0302020204030204" pitchFamily="34" charset="0"/>
                <a:ea typeface="Calibri"/>
                <a:cs typeface="Times New Roman"/>
              </a:rPr>
              <a:t> </a:t>
            </a:r>
            <a:r>
              <a:rPr lang="cs-CZ" sz="2000" i="1" dirty="0" smtClean="0">
                <a:solidFill>
                  <a:srgbClr val="1F497D"/>
                </a:solidFill>
                <a:latin typeface="Calibri Light" panose="020F0302020204030204" pitchFamily="34" charset="0"/>
                <a:ea typeface="Calibri"/>
                <a:cs typeface="Times New Roman"/>
              </a:rPr>
              <a:t>26. září 2019</a:t>
            </a:r>
            <a:r>
              <a:rPr lang="cs-CZ" sz="20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/>
            </a:r>
            <a:br>
              <a:rPr lang="cs-CZ" sz="20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</a:br>
            <a:r>
              <a:rPr lang="cs-CZ" sz="2000" b="1" dirty="0" smtClean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cs-CZ" sz="2000" dirty="0">
                <a:solidFill>
                  <a:srgbClr val="1F497D"/>
                </a:solidFill>
                <a:ea typeface="Calibri"/>
                <a:cs typeface="Times New Roman"/>
              </a:rPr>
              <a:t/>
            </a:r>
            <a:br>
              <a:rPr lang="cs-CZ" sz="2000" dirty="0">
                <a:solidFill>
                  <a:srgbClr val="1F497D"/>
                </a:solidFill>
                <a:ea typeface="Calibri"/>
                <a:cs typeface="Times New Roman"/>
              </a:rPr>
            </a:br>
            <a:r>
              <a:rPr lang="cs-CZ" sz="900" dirty="0">
                <a:solidFill>
                  <a:schemeClr val="tx2"/>
                </a:solidFill>
                <a:latin typeface="Calibri Light" panose="020F0302020204030204" pitchFamily="34" charset="0"/>
                <a:ea typeface="Calibri"/>
                <a:cs typeface="Times New Roman"/>
              </a:rPr>
              <a:t/>
            </a:r>
            <a:br>
              <a:rPr lang="cs-CZ" sz="900" dirty="0">
                <a:solidFill>
                  <a:schemeClr val="tx2"/>
                </a:solidFill>
                <a:latin typeface="Calibri Light" panose="020F0302020204030204" pitchFamily="34" charset="0"/>
                <a:ea typeface="Calibri"/>
                <a:cs typeface="Times New Roman"/>
              </a:rPr>
            </a:br>
            <a:endParaRPr lang="cs-CZ" sz="900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26" name="Picture 2" descr="logo_3_ikony_v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103" y="1719514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8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9512" lvl="2">
              <a:spcBef>
                <a:spcPts val="600"/>
              </a:spcBef>
            </a:pPr>
            <a:endParaRPr lang="cs-CZ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Diskuze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95536" y="908720"/>
            <a:ext cx="84464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err="1">
                <a:solidFill>
                  <a:schemeClr val="tx2"/>
                </a:solidFill>
              </a:rPr>
              <a:t>High</a:t>
            </a:r>
            <a:r>
              <a:rPr lang="cs-CZ" sz="2000" b="1" u="sng" dirty="0">
                <a:solidFill>
                  <a:schemeClr val="tx2"/>
                </a:solidFill>
              </a:rPr>
              <a:t>-performance </a:t>
            </a:r>
            <a:r>
              <a:rPr lang="cs-CZ" sz="2000" b="1" u="sng" dirty="0" err="1">
                <a:solidFill>
                  <a:schemeClr val="tx2"/>
                </a:solidFill>
              </a:rPr>
              <a:t>computing</a:t>
            </a:r>
            <a:endParaRPr lang="cs-CZ" sz="2000" b="1" u="sng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Jaké aktivity jsou potřebné k usnadnění inovací v oblasti HPC a jejich využívání mezi MSP?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Jaké aktivity jsou potřebné k využívání HPC infrastruktur pro veřejné instituce a uživatele?</a:t>
            </a:r>
          </a:p>
          <a:p>
            <a:pPr lvl="1"/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b="1" u="sng" dirty="0">
                <a:solidFill>
                  <a:schemeClr val="tx2"/>
                </a:solidFill>
              </a:rPr>
              <a:t>Umělá inteligence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U kterých </a:t>
            </a:r>
            <a:r>
              <a:rPr lang="cs-CZ" sz="2000" dirty="0" smtClean="0">
                <a:solidFill>
                  <a:schemeClr val="tx2"/>
                </a:solidFill>
              </a:rPr>
              <a:t>ze sektorů níže by </a:t>
            </a:r>
            <a:r>
              <a:rPr lang="cs-CZ" sz="2000" dirty="0">
                <a:solidFill>
                  <a:schemeClr val="tx2"/>
                </a:solidFill>
              </a:rPr>
              <a:t>vytvoření společných datových prostorů přineslo nejvyšší přínos?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U </a:t>
            </a:r>
            <a:r>
              <a:rPr lang="cs-CZ" sz="2000" dirty="0" smtClean="0">
                <a:solidFill>
                  <a:schemeClr val="tx2"/>
                </a:solidFill>
              </a:rPr>
              <a:t>kterých ze sektorů níže </a:t>
            </a:r>
            <a:r>
              <a:rPr lang="cs-CZ" sz="2000" dirty="0">
                <a:solidFill>
                  <a:schemeClr val="tx2"/>
                </a:solidFill>
              </a:rPr>
              <a:t>budou mít testovací a </a:t>
            </a:r>
            <a:r>
              <a:rPr lang="cs-CZ" sz="2000" dirty="0" smtClean="0">
                <a:solidFill>
                  <a:schemeClr val="tx2"/>
                </a:solidFill>
              </a:rPr>
              <a:t>experimentální zařízení </a:t>
            </a:r>
            <a:r>
              <a:rPr lang="cs-CZ" sz="2000" dirty="0">
                <a:solidFill>
                  <a:schemeClr val="tx2"/>
                </a:solidFill>
              </a:rPr>
              <a:t>v AI nejvyšší přínos</a:t>
            </a:r>
            <a:r>
              <a:rPr lang="cs-CZ" sz="2000" dirty="0" smtClean="0">
                <a:solidFill>
                  <a:schemeClr val="tx2"/>
                </a:solidFill>
              </a:rPr>
              <a:t>?</a:t>
            </a:r>
            <a:endParaRPr lang="cs-CZ" sz="2000" dirty="0">
              <a:solidFill>
                <a:schemeClr val="tx2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Zdravotnictví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Zemědělství/potraviny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Životní prostředí/klima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Čistá energetika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Průmysl/výroba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doprava/mobilita</a:t>
            </a:r>
          </a:p>
        </p:txBody>
      </p:sp>
    </p:spTree>
    <p:extLst>
      <p:ext uri="{BB962C8B-B14F-4D97-AF65-F5344CB8AC3E}">
        <p14:creationId xmlns:p14="http://schemas.microsoft.com/office/powerpoint/2010/main" val="726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9512" lvl="2">
              <a:spcBef>
                <a:spcPts val="600"/>
              </a:spcBef>
            </a:pPr>
            <a:endParaRPr lang="cs-CZ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Diskuze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95536" y="908720"/>
            <a:ext cx="84464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>
                <a:solidFill>
                  <a:schemeClr val="tx2"/>
                </a:solidFill>
              </a:rPr>
              <a:t>Kybernetická bezpečnost a </a:t>
            </a:r>
            <a:r>
              <a:rPr lang="cs-CZ" sz="2000" b="1" u="sng" dirty="0" smtClean="0">
                <a:solidFill>
                  <a:schemeClr val="tx2"/>
                </a:solidFill>
              </a:rPr>
              <a:t>důvěra</a:t>
            </a:r>
            <a:endParaRPr lang="cs-CZ" sz="2000" b="1" u="sng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Která z následujících oblastí je podle vás nejvíce klíčovou pro rozvoj kybernetické bezpečnosti a důvěry v Evropě?</a:t>
            </a:r>
          </a:p>
          <a:p>
            <a:pPr lvl="1"/>
            <a:endParaRPr lang="cs-CZ" sz="2000" dirty="0">
              <a:solidFill>
                <a:schemeClr val="tx2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Infrastruktura pro kvantovou výpočetní techniku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Certifikace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Informační síť proti kybernetickým hrozbám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Implementace směrnice NIS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Vylepšování trhu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b="1" u="sng" dirty="0">
                <a:solidFill>
                  <a:schemeClr val="tx2"/>
                </a:solidFill>
              </a:rPr>
              <a:t>Pokročilé digitální dovednosti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Jak se stavíte k podpoře magisterských oborů či rozšíření stávajících oborů o odborné kurzy zaměřených na pokročilé digitální dovednosti?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směrem k </a:t>
            </a:r>
            <a:r>
              <a:rPr lang="cs-CZ" sz="2000" dirty="0" err="1">
                <a:solidFill>
                  <a:schemeClr val="tx2"/>
                </a:solidFill>
              </a:rPr>
              <a:t>Digikoalici</a:t>
            </a:r>
            <a:r>
              <a:rPr lang="cs-CZ" sz="2000" dirty="0">
                <a:solidFill>
                  <a:schemeClr val="tx2"/>
                </a:solidFill>
              </a:rPr>
              <a:t>: mapování nabídek stáží, šíření dobré praxe a zdrojů v oblasti HPC, AI a kybernetické bezpečnosti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946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 smtClean="0">
                <a:solidFill>
                  <a:schemeClr val="tx2"/>
                </a:solidFill>
              </a:rPr>
              <a:t>09:30 </a:t>
            </a:r>
            <a:r>
              <a:rPr lang="cs-CZ" sz="2200" b="1" dirty="0">
                <a:solidFill>
                  <a:schemeClr val="tx2"/>
                </a:solidFill>
              </a:rPr>
              <a:t>– 10:00</a:t>
            </a:r>
            <a:r>
              <a:rPr lang="cs-CZ" sz="2200" dirty="0">
                <a:solidFill>
                  <a:schemeClr val="tx2"/>
                </a:solidFill>
              </a:rPr>
              <a:t>	Zahájení kulatého </a:t>
            </a:r>
            <a:r>
              <a:rPr lang="cs-CZ" sz="2200" dirty="0" smtClean="0">
                <a:solidFill>
                  <a:schemeClr val="tx2"/>
                </a:solidFill>
              </a:rPr>
              <a:t>stolu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10:00 – 11:30</a:t>
            </a:r>
            <a:r>
              <a:rPr lang="cs-CZ" sz="2200" dirty="0">
                <a:solidFill>
                  <a:schemeClr val="tx2"/>
                </a:solidFill>
              </a:rPr>
              <a:t>	Budování digitálních kapacit v oblasti HPC, umělé </a:t>
            </a:r>
            <a:r>
              <a:rPr lang="cs-CZ" sz="2200" dirty="0" smtClean="0">
                <a:solidFill>
                  <a:schemeClr val="tx2"/>
                </a:solidFill>
              </a:rPr>
              <a:t>			inteligence</a:t>
            </a:r>
            <a:r>
              <a:rPr lang="cs-CZ" sz="2200" dirty="0">
                <a:solidFill>
                  <a:schemeClr val="tx2"/>
                </a:solidFill>
              </a:rPr>
              <a:t>, kybernetické bezpečnosti a digitálních </a:t>
            </a:r>
            <a:r>
              <a:rPr lang="cs-CZ" sz="2200" dirty="0" smtClean="0">
                <a:solidFill>
                  <a:schemeClr val="tx2"/>
                </a:solidFill>
              </a:rPr>
              <a:t>			dovedností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11:30 – 11:45</a:t>
            </a:r>
            <a:r>
              <a:rPr lang="cs-CZ" sz="2200" dirty="0">
                <a:solidFill>
                  <a:schemeClr val="tx2"/>
                </a:solidFill>
              </a:rPr>
              <a:t>	Přestávka na kávu, neformální </a:t>
            </a:r>
            <a:r>
              <a:rPr lang="cs-CZ" sz="2200" dirty="0" smtClean="0">
                <a:solidFill>
                  <a:schemeClr val="tx2"/>
                </a:solidFill>
              </a:rPr>
              <a:t>diskuse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11:45 – 13:15</a:t>
            </a:r>
            <a:r>
              <a:rPr lang="cs-CZ" sz="2200" dirty="0">
                <a:solidFill>
                  <a:schemeClr val="tx2"/>
                </a:solidFill>
              </a:rPr>
              <a:t>	Využití nových technologií se zaměřením na </a:t>
            </a:r>
            <a:r>
              <a:rPr lang="cs-CZ" sz="2200" dirty="0" smtClean="0">
                <a:solidFill>
                  <a:schemeClr val="tx2"/>
                </a:solidFill>
              </a:rPr>
              <a:t>budování			 sítě </a:t>
            </a:r>
            <a:r>
              <a:rPr lang="cs-CZ" sz="2200" dirty="0">
                <a:solidFill>
                  <a:schemeClr val="tx2"/>
                </a:solidFill>
              </a:rPr>
              <a:t>Digital </a:t>
            </a:r>
            <a:r>
              <a:rPr lang="cs-CZ" sz="2200" dirty="0" err="1">
                <a:solidFill>
                  <a:schemeClr val="tx2"/>
                </a:solidFill>
              </a:rPr>
              <a:t>Innovation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 err="1" smtClean="0">
                <a:solidFill>
                  <a:schemeClr val="tx2"/>
                </a:solidFill>
              </a:rPr>
              <a:t>Hubs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13:15 – 13:30</a:t>
            </a:r>
            <a:r>
              <a:rPr lang="cs-CZ" sz="2200" dirty="0">
                <a:solidFill>
                  <a:schemeClr val="tx2"/>
                </a:solidFill>
              </a:rPr>
              <a:t>	Shrnutí, závěrečné komentáře</a:t>
            </a: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13:30 – 14:30</a:t>
            </a:r>
            <a:r>
              <a:rPr lang="cs-CZ" sz="2200" dirty="0">
                <a:solidFill>
                  <a:schemeClr val="tx2"/>
                </a:solidFill>
              </a:rPr>
              <a:t>	Občerstvení a neformální diskuse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16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2438" lvl="1">
              <a:spcBef>
                <a:spcPts val="600"/>
              </a:spcBef>
              <a:tabLst>
                <a:tab pos="452438" algn="l"/>
              </a:tabLst>
            </a:pPr>
            <a:r>
              <a:rPr lang="cs-CZ" sz="2250" b="1" u="sng" dirty="0" smtClean="0">
                <a:solidFill>
                  <a:schemeClr val="tx2"/>
                </a:solidFill>
              </a:rPr>
              <a:t>DIGITAL INNOVATION HUBS</a:t>
            </a:r>
          </a:p>
          <a:p>
            <a:pPr marL="895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50" dirty="0" smtClean="0">
                <a:solidFill>
                  <a:schemeClr val="tx2"/>
                </a:solidFill>
              </a:rPr>
              <a:t>Inovační ekosystém, který posílí konkurenceschopnost evropských podniků v regionech. </a:t>
            </a:r>
          </a:p>
          <a:p>
            <a:pPr marL="895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50" dirty="0">
                <a:solidFill>
                  <a:schemeClr val="tx2"/>
                </a:solidFill>
              </a:rPr>
              <a:t>Samostatný aktér, či skupina aktérů, která má </a:t>
            </a:r>
            <a:r>
              <a:rPr lang="cs-CZ" sz="2250" b="1" dirty="0">
                <a:solidFill>
                  <a:schemeClr val="tx2"/>
                </a:solidFill>
              </a:rPr>
              <a:t>neziskový charakter, </a:t>
            </a:r>
            <a:r>
              <a:rPr lang="cs-CZ" sz="2250" dirty="0">
                <a:solidFill>
                  <a:schemeClr val="tx2"/>
                </a:solidFill>
              </a:rPr>
              <a:t>disponuje dostatečným zázemím umožňující vývoj a testování inovativních řešení na </a:t>
            </a:r>
            <a:r>
              <a:rPr lang="cs-CZ" sz="2250" dirty="0" smtClean="0">
                <a:solidFill>
                  <a:schemeClr val="tx2"/>
                </a:solidFill>
              </a:rPr>
              <a:t>mír</a:t>
            </a:r>
          </a:p>
          <a:p>
            <a:pPr marL="452438" lvl="1">
              <a:spcBef>
                <a:spcPts val="1200"/>
              </a:spcBef>
            </a:pPr>
            <a:r>
              <a:rPr lang="cs-CZ" sz="2250" u="sng" dirty="0" smtClean="0">
                <a:solidFill>
                  <a:schemeClr val="tx2"/>
                </a:solidFill>
              </a:rPr>
              <a:t>Funkce </a:t>
            </a:r>
            <a:r>
              <a:rPr lang="cs-CZ" sz="2250" u="sng" dirty="0" err="1" smtClean="0">
                <a:solidFill>
                  <a:schemeClr val="tx2"/>
                </a:solidFill>
              </a:rPr>
              <a:t>DIHs</a:t>
            </a:r>
            <a:endParaRPr lang="cs-CZ" sz="2250" u="sng" dirty="0" smtClean="0">
              <a:solidFill>
                <a:schemeClr val="tx2"/>
              </a:solidFill>
            </a:endParaRPr>
          </a:p>
          <a:p>
            <a:pPr marL="8953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50" dirty="0" smtClean="0">
                <a:solidFill>
                  <a:schemeClr val="tx2"/>
                </a:solidFill>
              </a:rPr>
              <a:t>Konzultační služby pro </a:t>
            </a:r>
            <a:r>
              <a:rPr lang="cs-CZ" sz="2250" dirty="0" err="1" smtClean="0">
                <a:solidFill>
                  <a:schemeClr val="tx2"/>
                </a:solidFill>
              </a:rPr>
              <a:t>SMEs</a:t>
            </a:r>
            <a:r>
              <a:rPr lang="cs-CZ" sz="2250" dirty="0" smtClean="0">
                <a:solidFill>
                  <a:schemeClr val="tx2"/>
                </a:solidFill>
              </a:rPr>
              <a:t> v oblasti AI, HPC, kybernetické bezpečnosti</a:t>
            </a:r>
          </a:p>
          <a:p>
            <a:pPr marL="8953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50" dirty="0" smtClean="0">
                <a:solidFill>
                  <a:schemeClr val="tx2"/>
                </a:solidFill>
              </a:rPr>
              <a:t>Zvyšování odborných digitálních dovedností</a:t>
            </a:r>
          </a:p>
          <a:p>
            <a:pPr marL="8953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50" dirty="0" smtClean="0">
                <a:solidFill>
                  <a:schemeClr val="tx2"/>
                </a:solidFill>
              </a:rPr>
              <a:t>Propojení podniků s výzkumem (důraz na aplikovaný výzkum)</a:t>
            </a:r>
          </a:p>
          <a:p>
            <a:pPr marL="8953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50" dirty="0" smtClean="0">
                <a:solidFill>
                  <a:schemeClr val="tx2"/>
                </a:solidFill>
              </a:rPr>
              <a:t>Navazování partnerství v regionech</a:t>
            </a:r>
          </a:p>
          <a:p>
            <a:pPr marL="8953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50" dirty="0" smtClean="0">
                <a:solidFill>
                  <a:schemeClr val="tx2"/>
                </a:solidFill>
              </a:rPr>
              <a:t>Podpora v hledání vhodného financování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 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3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/>
            <a:r>
              <a:rPr lang="cs-CZ" sz="2400" b="1" u="sng" dirty="0" smtClean="0">
                <a:solidFill>
                  <a:schemeClr val="tx2"/>
                </a:solidFill>
              </a:rPr>
              <a:t>DIGITAL INNOVATION HUBS</a:t>
            </a:r>
            <a:endParaRPr lang="cs-CZ" sz="2400" dirty="0" smtClean="0">
              <a:solidFill>
                <a:schemeClr val="tx2"/>
              </a:solidFill>
            </a:endParaRPr>
          </a:p>
          <a:p>
            <a:pPr marL="722312" lvl="1">
              <a:spcBef>
                <a:spcPts val="120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Odborné zaměření: </a:t>
            </a:r>
          </a:p>
          <a:p>
            <a:pPr marL="1179512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Klíčové technologie stanovené v programu Digitální Evropa + specializace na sektor</a:t>
            </a:r>
          </a:p>
          <a:p>
            <a:pPr marL="1179512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Specializace nemusí být stanovena hned při vytvoření </a:t>
            </a:r>
            <a:r>
              <a:rPr lang="cs-CZ" sz="2400" dirty="0" err="1" smtClean="0">
                <a:solidFill>
                  <a:schemeClr val="tx2"/>
                </a:solidFill>
              </a:rPr>
              <a:t>DIHs</a:t>
            </a:r>
            <a:r>
              <a:rPr lang="cs-CZ" sz="2400" dirty="0" smtClean="0">
                <a:solidFill>
                  <a:schemeClr val="tx2"/>
                </a:solidFill>
              </a:rPr>
              <a:t>, může se „vyprofilovat“ dle potřeby regionu později</a:t>
            </a:r>
          </a:p>
          <a:p>
            <a:pPr marL="722312" lvl="1">
              <a:spcBef>
                <a:spcPts val="120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Financování projektů:</a:t>
            </a:r>
          </a:p>
          <a:p>
            <a:pPr marL="981075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Předpoklad </a:t>
            </a:r>
            <a:r>
              <a:rPr lang="cs-CZ" sz="2400" b="1" dirty="0" smtClean="0">
                <a:solidFill>
                  <a:schemeClr val="tx2"/>
                </a:solidFill>
              </a:rPr>
              <a:t>spolufinancování</a:t>
            </a:r>
            <a:r>
              <a:rPr lang="cs-CZ" sz="2400" dirty="0" smtClean="0">
                <a:solidFill>
                  <a:schemeClr val="tx2"/>
                </a:solidFill>
              </a:rPr>
              <a:t> ze strany členských států</a:t>
            </a:r>
          </a:p>
          <a:p>
            <a:pPr marL="981075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Možná </a:t>
            </a:r>
            <a:r>
              <a:rPr lang="cs-CZ" sz="2400" b="1" dirty="0" smtClean="0">
                <a:solidFill>
                  <a:schemeClr val="tx2"/>
                </a:solidFill>
              </a:rPr>
              <a:t>kombinace financování z jiných programů </a:t>
            </a:r>
            <a:r>
              <a:rPr lang="cs-CZ" sz="2400" dirty="0" smtClean="0">
                <a:solidFill>
                  <a:schemeClr val="tx2"/>
                </a:solidFill>
              </a:rPr>
              <a:t>(</a:t>
            </a:r>
            <a:r>
              <a:rPr lang="cs-CZ" sz="2400" dirty="0" err="1" smtClean="0">
                <a:solidFill>
                  <a:schemeClr val="tx2"/>
                </a:solidFill>
              </a:rPr>
              <a:t>InvestEU</a:t>
            </a:r>
            <a:r>
              <a:rPr lang="cs-CZ" sz="2400" dirty="0" smtClean="0">
                <a:solidFill>
                  <a:schemeClr val="tx2"/>
                </a:solidFill>
              </a:rPr>
              <a:t>, Horizont Evropa, CEF, případně ERDF)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 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27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>
              <a:spcBef>
                <a:spcPts val="600"/>
              </a:spcBef>
            </a:pPr>
            <a:endParaRPr lang="cs-CZ" sz="2400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 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7" y="823741"/>
            <a:ext cx="9081806" cy="529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5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>
              <a:spcBef>
                <a:spcPts val="1800"/>
              </a:spcBef>
              <a:spcAft>
                <a:spcPts val="1200"/>
              </a:spcAft>
            </a:pPr>
            <a:endParaRPr lang="cs-CZ" sz="2100" dirty="0">
              <a:solidFill>
                <a:schemeClr val="tx2"/>
              </a:solidFill>
            </a:endParaRPr>
          </a:p>
          <a:p>
            <a:pPr marL="450850" lvl="1">
              <a:spcBef>
                <a:spcPts val="600"/>
              </a:spcBef>
              <a:spcAft>
                <a:spcPts val="1200"/>
              </a:spcAft>
            </a:pPr>
            <a:r>
              <a:rPr lang="cs-CZ" sz="2200" b="1" u="sng" dirty="0" smtClean="0">
                <a:solidFill>
                  <a:schemeClr val="tx2"/>
                </a:solidFill>
              </a:rPr>
              <a:t>DIGITAL INNOVATION HUBS </a:t>
            </a:r>
          </a:p>
          <a:p>
            <a:pPr marL="793750" lvl="1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Optimální rozmístění: </a:t>
            </a:r>
          </a:p>
          <a:p>
            <a:pPr marL="1822450" lvl="4">
              <a:spcBef>
                <a:spcPts val="600"/>
              </a:spcBef>
              <a:spcAft>
                <a:spcPts val="1200"/>
              </a:spcAft>
            </a:pPr>
            <a:r>
              <a:rPr lang="cs-CZ" sz="2200" b="1" dirty="0" smtClean="0">
                <a:solidFill>
                  <a:schemeClr val="tx2"/>
                </a:solidFill>
              </a:rPr>
              <a:t>	1 DIH na 1 region NUTS II</a:t>
            </a:r>
          </a:p>
          <a:p>
            <a:pPr marL="808038" lvl="1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V roce 2021 prvních 80 </a:t>
            </a:r>
            <a:r>
              <a:rPr lang="cs-CZ" sz="2200" dirty="0" err="1" smtClean="0">
                <a:solidFill>
                  <a:schemeClr val="tx2"/>
                </a:solidFill>
              </a:rPr>
              <a:t>DIHs</a:t>
            </a:r>
            <a:r>
              <a:rPr lang="cs-CZ" sz="2200" dirty="0" smtClean="0">
                <a:solidFill>
                  <a:schemeClr val="tx2"/>
                </a:solidFill>
              </a:rPr>
              <a:t> (v každém státě alespoň 1 </a:t>
            </a:r>
            <a:r>
              <a:rPr lang="cs-CZ" sz="2200" dirty="0" err="1" smtClean="0">
                <a:solidFill>
                  <a:schemeClr val="tx2"/>
                </a:solidFill>
              </a:rPr>
              <a:t>DIHs</a:t>
            </a:r>
            <a:r>
              <a:rPr lang="cs-CZ" sz="2200" dirty="0" smtClean="0">
                <a:solidFill>
                  <a:schemeClr val="tx2"/>
                </a:solidFill>
              </a:rPr>
              <a:t>)</a:t>
            </a:r>
          </a:p>
          <a:p>
            <a:pPr marL="808038" lvl="1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V roce 2022 dalších 80</a:t>
            </a:r>
          </a:p>
          <a:p>
            <a:pPr marL="808038" lvl="1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200" dirty="0">
              <a:solidFill>
                <a:schemeClr val="tx2"/>
              </a:solidFill>
            </a:endParaRPr>
          </a:p>
          <a:p>
            <a:pPr marL="808038" lvl="1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Celkem počítá Evropská komise s 280 </a:t>
            </a:r>
            <a:r>
              <a:rPr lang="cs-CZ" sz="2200" dirty="0" err="1" smtClean="0">
                <a:solidFill>
                  <a:schemeClr val="tx2"/>
                </a:solidFill>
              </a:rPr>
              <a:t>DIHs</a:t>
            </a:r>
            <a:r>
              <a:rPr lang="cs-CZ" sz="2200" dirty="0" smtClean="0">
                <a:solidFill>
                  <a:schemeClr val="tx2"/>
                </a:solidFill>
              </a:rPr>
              <a:t> v regionech</a:t>
            </a:r>
          </a:p>
          <a:p>
            <a:pPr marL="808038" lvl="1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ČR až 8 </a:t>
            </a:r>
            <a:r>
              <a:rPr lang="cs-CZ" sz="2200" b="1" dirty="0" err="1" smtClean="0">
                <a:solidFill>
                  <a:schemeClr val="tx2"/>
                </a:solidFill>
              </a:rPr>
              <a:t>DIHs</a:t>
            </a:r>
            <a:r>
              <a:rPr lang="cs-CZ" sz="2200" b="1" dirty="0" smtClean="0">
                <a:solidFill>
                  <a:schemeClr val="tx2"/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(8 regionu NUTS II) </a:t>
            </a:r>
          </a:p>
          <a:p>
            <a:pPr marL="539750" lvl="1">
              <a:spcBef>
                <a:spcPts val="1200"/>
              </a:spcBef>
            </a:pPr>
            <a:endParaRPr lang="cs-CZ" sz="2200" b="1" dirty="0" smtClean="0">
              <a:solidFill>
                <a:schemeClr val="tx2"/>
              </a:solidFill>
            </a:endParaRPr>
          </a:p>
          <a:p>
            <a:pPr marL="1179512" lvl="2">
              <a:spcBef>
                <a:spcPts val="600"/>
              </a:spcBef>
            </a:pPr>
            <a:endParaRPr lang="cs-CZ" sz="2200" b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 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6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8000" lvl="1">
              <a:spcBef>
                <a:spcPts val="1200"/>
              </a:spcBef>
              <a:spcAft>
                <a:spcPts val="1200"/>
              </a:spcAft>
            </a:pPr>
            <a:endParaRPr lang="cs-CZ" sz="2200" b="1" u="sng" dirty="0" smtClean="0">
              <a:solidFill>
                <a:schemeClr val="tx2"/>
              </a:solidFill>
            </a:endParaRPr>
          </a:p>
          <a:p>
            <a:pPr marL="468000" lvl="1">
              <a:spcBef>
                <a:spcPts val="1200"/>
              </a:spcBef>
              <a:spcAft>
                <a:spcPts val="1200"/>
              </a:spcAft>
            </a:pPr>
            <a:r>
              <a:rPr lang="cs-CZ" sz="2200" b="1" u="sng" dirty="0" smtClean="0">
                <a:solidFill>
                  <a:schemeClr val="tx2"/>
                </a:solidFill>
              </a:rPr>
              <a:t>HIGH </a:t>
            </a:r>
            <a:r>
              <a:rPr lang="cs-CZ" sz="2200" b="1" u="sng" dirty="0" smtClean="0">
                <a:solidFill>
                  <a:schemeClr val="tx2"/>
                </a:solidFill>
              </a:rPr>
              <a:t>IMPACT DEPLOYMENT</a:t>
            </a:r>
          </a:p>
          <a:p>
            <a:pPr marL="808038" lvl="1" indent="-2587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cs-CZ" sz="2200" dirty="0" smtClean="0">
                <a:solidFill>
                  <a:schemeClr val="tx2"/>
                </a:solidFill>
              </a:rPr>
              <a:t>Strategické orientace navrhují tematické zaměření projektů</a:t>
            </a:r>
          </a:p>
          <a:p>
            <a:pPr marL="808038" lvl="1" indent="-2587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cs-CZ" sz="2200" dirty="0" smtClean="0">
                <a:solidFill>
                  <a:schemeClr val="tx2"/>
                </a:solidFill>
              </a:rPr>
              <a:t>Výzvy </a:t>
            </a:r>
            <a:r>
              <a:rPr lang="cs-CZ" sz="2200" dirty="0">
                <a:solidFill>
                  <a:schemeClr val="tx2"/>
                </a:solidFill>
              </a:rPr>
              <a:t>budou zaměřeny na šíření technologií, které mají </a:t>
            </a:r>
            <a:r>
              <a:rPr lang="cs-CZ" sz="2200" b="1" dirty="0">
                <a:solidFill>
                  <a:schemeClr val="tx2"/>
                </a:solidFill>
              </a:rPr>
              <a:t>velký inovační potenciál a zároveň přináší vysokou přidanou hodnotu </a:t>
            </a:r>
            <a:r>
              <a:rPr lang="cs-CZ" sz="2200" dirty="0" smtClean="0">
                <a:solidFill>
                  <a:schemeClr val="tx2"/>
                </a:solidFill>
              </a:rPr>
              <a:t>(tzn. </a:t>
            </a:r>
            <a:r>
              <a:rPr lang="cs-CZ" sz="2200" dirty="0">
                <a:solidFill>
                  <a:schemeClr val="tx2"/>
                </a:solidFill>
              </a:rPr>
              <a:t>Inovace ve zdravotnictví, doprava, bezpečnost, </a:t>
            </a:r>
            <a:r>
              <a:rPr lang="cs-CZ" sz="2200" dirty="0" err="1">
                <a:solidFill>
                  <a:schemeClr val="tx2"/>
                </a:solidFill>
              </a:rPr>
              <a:t>agrifood</a:t>
            </a:r>
            <a:r>
              <a:rPr lang="cs-CZ" sz="2200" dirty="0">
                <a:solidFill>
                  <a:schemeClr val="tx2"/>
                </a:solidFill>
              </a:rPr>
              <a:t>, ochrana životního prostředí).</a:t>
            </a:r>
          </a:p>
          <a:p>
            <a:pPr marL="549275" lvl="1">
              <a:spcBef>
                <a:spcPts val="1800"/>
              </a:spcBef>
              <a:tabLst>
                <a:tab pos="2505075" algn="l"/>
              </a:tabLst>
            </a:pPr>
            <a:r>
              <a:rPr lang="cs-CZ" sz="2200" b="1" u="sng" dirty="0" smtClean="0">
                <a:solidFill>
                  <a:schemeClr val="tx2"/>
                </a:solidFill>
              </a:rPr>
              <a:t>Mezi vybraná témata patří: </a:t>
            </a:r>
          </a:p>
          <a:p>
            <a:pPr marL="808038" lvl="1" indent="-2587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cs-CZ" sz="2200" b="1" dirty="0">
                <a:solidFill>
                  <a:schemeClr val="tx2"/>
                </a:solidFill>
              </a:rPr>
              <a:t>Digital </a:t>
            </a:r>
            <a:r>
              <a:rPr lang="cs-CZ" sz="2200" b="1" dirty="0" err="1">
                <a:solidFill>
                  <a:schemeClr val="tx2"/>
                </a:solidFill>
              </a:rPr>
              <a:t>for</a:t>
            </a:r>
            <a:r>
              <a:rPr lang="cs-CZ" sz="2200" b="1" dirty="0">
                <a:solidFill>
                  <a:schemeClr val="tx2"/>
                </a:solidFill>
              </a:rPr>
              <a:t> a </a:t>
            </a:r>
            <a:r>
              <a:rPr lang="cs-CZ" sz="2200" b="1" dirty="0" err="1">
                <a:solidFill>
                  <a:schemeClr val="tx2"/>
                </a:solidFill>
              </a:rPr>
              <a:t>Clean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b="1" dirty="0" smtClean="0">
                <a:solidFill>
                  <a:schemeClr val="tx2"/>
                </a:solidFill>
              </a:rPr>
              <a:t>Planet - </a:t>
            </a:r>
            <a:r>
              <a:rPr lang="cs-CZ" sz="2200" dirty="0" smtClean="0">
                <a:solidFill>
                  <a:schemeClr val="tx2"/>
                </a:solidFill>
              </a:rPr>
              <a:t>vytvoření </a:t>
            </a:r>
            <a:r>
              <a:rPr lang="cs-CZ" sz="2200" dirty="0">
                <a:solidFill>
                  <a:schemeClr val="tx2"/>
                </a:solidFill>
              </a:rPr>
              <a:t>databáze environmentálních dat, </a:t>
            </a:r>
            <a:r>
              <a:rPr lang="cs-CZ" sz="2200" dirty="0" smtClean="0">
                <a:solidFill>
                  <a:schemeClr val="tx2"/>
                </a:solidFill>
              </a:rPr>
              <a:t>zavedení </a:t>
            </a:r>
            <a:r>
              <a:rPr lang="cs-CZ" sz="2200" dirty="0">
                <a:solidFill>
                  <a:schemeClr val="tx2"/>
                </a:solidFill>
              </a:rPr>
              <a:t>hodnocení karbonové stopy u všech ICT zařízení, atd</a:t>
            </a:r>
            <a:r>
              <a:rPr lang="cs-CZ" sz="2200" dirty="0" smtClean="0">
                <a:solidFill>
                  <a:schemeClr val="tx2"/>
                </a:solidFill>
              </a:rPr>
              <a:t>.</a:t>
            </a:r>
          </a:p>
          <a:p>
            <a:pPr marL="808038" lvl="1" indent="-258763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505075" algn="l"/>
              </a:tabLst>
            </a:pPr>
            <a:r>
              <a:rPr lang="cs-CZ" sz="2200" b="1" dirty="0" smtClean="0">
                <a:solidFill>
                  <a:schemeClr val="tx2"/>
                </a:solidFill>
              </a:rPr>
              <a:t>Smart </a:t>
            </a:r>
            <a:r>
              <a:rPr lang="cs-CZ" sz="2200" b="1" dirty="0" err="1" smtClean="0">
                <a:solidFill>
                  <a:schemeClr val="tx2"/>
                </a:solidFill>
              </a:rPr>
              <a:t>Communities</a:t>
            </a:r>
            <a:r>
              <a:rPr lang="cs-CZ" sz="2200" b="1" dirty="0" smtClean="0">
                <a:solidFill>
                  <a:schemeClr val="tx2"/>
                </a:solidFill>
              </a:rPr>
              <a:t> and Mobility </a:t>
            </a:r>
            <a:r>
              <a:rPr lang="cs-CZ" sz="2200" dirty="0" smtClean="0">
                <a:solidFill>
                  <a:schemeClr val="tx2"/>
                </a:solidFill>
              </a:rPr>
              <a:t>– přeshraniční mobilita, </a:t>
            </a:r>
            <a:r>
              <a:rPr lang="cs-CZ" sz="2200" dirty="0" err="1" smtClean="0">
                <a:solidFill>
                  <a:schemeClr val="tx2"/>
                </a:solidFill>
              </a:rPr>
              <a:t>smart</a:t>
            </a:r>
            <a:r>
              <a:rPr lang="cs-CZ" sz="2200" dirty="0" smtClean="0">
                <a:solidFill>
                  <a:schemeClr val="tx2"/>
                </a:solidFill>
              </a:rPr>
              <a:t> city a </a:t>
            </a:r>
            <a:r>
              <a:rPr lang="cs-CZ" sz="2200" dirty="0" err="1" smtClean="0">
                <a:solidFill>
                  <a:schemeClr val="tx2"/>
                </a:solidFill>
              </a:rPr>
              <a:t>smart</a:t>
            </a:r>
            <a:r>
              <a:rPr lang="cs-CZ" sz="2200" dirty="0" smtClean="0">
                <a:solidFill>
                  <a:schemeClr val="tx2"/>
                </a:solidFill>
              </a:rPr>
              <a:t> mobility řešení přejímané v </a:t>
            </a:r>
            <a:r>
              <a:rPr lang="cs-CZ" sz="2200" dirty="0" err="1" smtClean="0">
                <a:solidFill>
                  <a:schemeClr val="tx2"/>
                </a:solidFill>
              </a:rPr>
              <a:t>SMEs</a:t>
            </a:r>
            <a:r>
              <a:rPr lang="cs-CZ" sz="2200" dirty="0" smtClean="0">
                <a:solidFill>
                  <a:schemeClr val="tx2"/>
                </a:solidFill>
              </a:rPr>
              <a:t>, testovací zařízení </a:t>
            </a:r>
            <a:endParaRPr lang="cs-CZ" sz="2200" dirty="0">
              <a:solidFill>
                <a:schemeClr val="tx2"/>
              </a:solidFill>
            </a:endParaRPr>
          </a:p>
          <a:p>
            <a:pPr marL="549275" lvl="1">
              <a:spcBef>
                <a:spcPts val="1800"/>
              </a:spcBef>
              <a:tabLst>
                <a:tab pos="2505075" algn="l"/>
              </a:tabLst>
            </a:pPr>
            <a:endParaRPr lang="cs-CZ" sz="2200" b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 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3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576462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>
              <a:spcBef>
                <a:spcPts val="600"/>
              </a:spcBef>
              <a:spcAft>
                <a:spcPts val="600"/>
              </a:spcAft>
            </a:pPr>
            <a:r>
              <a:rPr lang="cs-CZ" sz="2100" b="1" u="sng" dirty="0" smtClean="0">
                <a:solidFill>
                  <a:schemeClr val="tx2"/>
                </a:solidFill>
              </a:rPr>
              <a:t>Další vybraná témata: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err="1" smtClean="0">
                <a:solidFill>
                  <a:schemeClr val="tx2"/>
                </a:solidFill>
              </a:rPr>
              <a:t>Agrifood</a:t>
            </a:r>
            <a:r>
              <a:rPr lang="cs-CZ" sz="2100" b="1" dirty="0" smtClean="0">
                <a:solidFill>
                  <a:schemeClr val="tx2"/>
                </a:solidFill>
              </a:rPr>
              <a:t> </a:t>
            </a:r>
            <a:r>
              <a:rPr lang="cs-CZ" sz="2100" dirty="0" smtClean="0">
                <a:solidFill>
                  <a:schemeClr val="tx2"/>
                </a:solidFill>
              </a:rPr>
              <a:t>(propojení </a:t>
            </a:r>
            <a:r>
              <a:rPr lang="cs-CZ" sz="2100" dirty="0" err="1" smtClean="0">
                <a:solidFill>
                  <a:schemeClr val="tx2"/>
                </a:solidFill>
              </a:rPr>
              <a:t>AgriHubs</a:t>
            </a:r>
            <a:r>
              <a:rPr lang="cs-CZ" sz="2100" dirty="0" smtClean="0">
                <a:solidFill>
                  <a:schemeClr val="tx2"/>
                </a:solidFill>
              </a:rPr>
              <a:t> s evropskými </a:t>
            </a:r>
            <a:r>
              <a:rPr lang="cs-CZ" sz="2100" dirty="0" err="1" smtClean="0">
                <a:solidFill>
                  <a:schemeClr val="tx2"/>
                </a:solidFill>
              </a:rPr>
              <a:t>DIHs</a:t>
            </a:r>
            <a:r>
              <a:rPr lang="cs-CZ" sz="2100" dirty="0" smtClean="0">
                <a:solidFill>
                  <a:schemeClr val="tx2"/>
                </a:solidFill>
              </a:rPr>
              <a:t>)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Zdravotnictví </a:t>
            </a:r>
            <a:r>
              <a:rPr lang="cs-CZ" sz="2100" dirty="0" smtClean="0">
                <a:solidFill>
                  <a:schemeClr val="tx2"/>
                </a:solidFill>
              </a:rPr>
              <a:t>– evropská databáze zdravotnických dat, zvyšování digitálních dovedností zaměstnanců ve zdravotnictví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Veřejné služby </a:t>
            </a:r>
            <a:r>
              <a:rPr lang="cs-CZ" sz="2100" dirty="0" smtClean="0">
                <a:solidFill>
                  <a:schemeClr val="tx2"/>
                </a:solidFill>
              </a:rPr>
              <a:t>– princip </a:t>
            </a:r>
            <a:r>
              <a:rPr lang="cs-CZ" sz="2100" dirty="0" err="1" smtClean="0">
                <a:solidFill>
                  <a:schemeClr val="tx2"/>
                </a:solidFill>
              </a:rPr>
              <a:t>only-once</a:t>
            </a:r>
            <a:r>
              <a:rPr lang="cs-CZ" sz="2100" dirty="0" smtClean="0">
                <a:solidFill>
                  <a:schemeClr val="tx2"/>
                </a:solidFill>
              </a:rPr>
              <a:t> v rámci „Single Digital </a:t>
            </a:r>
            <a:r>
              <a:rPr lang="cs-CZ" sz="2100" dirty="0" err="1" smtClean="0">
                <a:solidFill>
                  <a:schemeClr val="tx2"/>
                </a:solidFill>
              </a:rPr>
              <a:t>Gateway</a:t>
            </a:r>
            <a:r>
              <a:rPr lang="cs-CZ" sz="2100" dirty="0" smtClean="0">
                <a:solidFill>
                  <a:schemeClr val="tx2"/>
                </a:solidFill>
              </a:rPr>
              <a:t>“, interoperabilita veřejných systémů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Budování důvěry v technologie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Digitální transformace ve vzdělávání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E-Justice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Bezpečnost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Využití </a:t>
            </a:r>
            <a:r>
              <a:rPr lang="cs-CZ" sz="2100" b="1" dirty="0" err="1" smtClean="0">
                <a:solidFill>
                  <a:schemeClr val="tx2"/>
                </a:solidFill>
              </a:rPr>
              <a:t>blockchainových</a:t>
            </a:r>
            <a:r>
              <a:rPr lang="cs-CZ" sz="2100" b="1" dirty="0" smtClean="0">
                <a:solidFill>
                  <a:schemeClr val="tx2"/>
                </a:solidFill>
              </a:rPr>
              <a:t> technologií </a:t>
            </a:r>
          </a:p>
          <a:p>
            <a:pPr marL="1065212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 smtClean="0">
                <a:solidFill>
                  <a:schemeClr val="tx2"/>
                </a:solidFill>
              </a:rPr>
              <a:t>Digitální kulturní dědictví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9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576462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2"/>
                </a:solidFill>
              </a:rPr>
              <a:t>Které z těchto oblastí považujete za nejpřínosnější a nejdůležitější v procesu digitální transformace? O jaká témata je v </a:t>
            </a:r>
            <a:r>
              <a:rPr lang="cs-CZ" sz="2000" b="1" smtClean="0">
                <a:solidFill>
                  <a:schemeClr val="tx2"/>
                </a:solidFill>
              </a:rPr>
              <a:t>regionech zájem?</a:t>
            </a:r>
            <a:endParaRPr lang="cs-CZ" sz="2000" b="1" dirty="0" smtClean="0">
              <a:solidFill>
                <a:schemeClr val="tx2"/>
              </a:solidFill>
            </a:endParaRP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ICT ve světle klimatu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Smart </a:t>
            </a:r>
            <a:r>
              <a:rPr lang="cs-CZ" sz="2000" dirty="0" err="1">
                <a:solidFill>
                  <a:schemeClr val="tx2"/>
                </a:solidFill>
              </a:rPr>
              <a:t>communities</a:t>
            </a:r>
            <a:r>
              <a:rPr lang="cs-CZ" sz="2000" dirty="0">
                <a:solidFill>
                  <a:schemeClr val="tx2"/>
                </a:solidFill>
              </a:rPr>
              <a:t> a mobilita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err="1">
                <a:solidFill>
                  <a:schemeClr val="tx2"/>
                </a:solidFill>
              </a:rPr>
              <a:t>Agrifood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Zdravotnictví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Veřejné služby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Budování důvěry v technologie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Digitální transformace ve vzdělávání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E-Justice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Bezpečnost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Využití </a:t>
            </a:r>
            <a:r>
              <a:rPr lang="cs-CZ" sz="2000" dirty="0" err="1">
                <a:solidFill>
                  <a:schemeClr val="tx2"/>
                </a:solidFill>
              </a:rPr>
              <a:t>blockchainových</a:t>
            </a:r>
            <a:r>
              <a:rPr lang="cs-CZ" sz="2000" dirty="0">
                <a:solidFill>
                  <a:schemeClr val="tx2"/>
                </a:solidFill>
              </a:rPr>
              <a:t> technologií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2"/>
                </a:solidFill>
              </a:rPr>
              <a:t>Digitální kulturní dědictví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Diskuze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1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 smtClean="0">
                <a:solidFill>
                  <a:schemeClr val="tx2"/>
                </a:solidFill>
              </a:rPr>
              <a:t>09:30 </a:t>
            </a:r>
            <a:r>
              <a:rPr lang="cs-CZ" sz="2200" b="1" dirty="0">
                <a:solidFill>
                  <a:schemeClr val="tx2"/>
                </a:solidFill>
              </a:rPr>
              <a:t>– 10:00</a:t>
            </a:r>
            <a:r>
              <a:rPr lang="cs-CZ" sz="2200" dirty="0">
                <a:solidFill>
                  <a:schemeClr val="tx2"/>
                </a:solidFill>
              </a:rPr>
              <a:t>	Zahájení kulatého </a:t>
            </a:r>
            <a:r>
              <a:rPr lang="cs-CZ" sz="2200" dirty="0" smtClean="0">
                <a:solidFill>
                  <a:schemeClr val="tx2"/>
                </a:solidFill>
              </a:rPr>
              <a:t>stolu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10:00 – 11:30</a:t>
            </a:r>
            <a:r>
              <a:rPr lang="cs-CZ" sz="2200" dirty="0">
                <a:solidFill>
                  <a:schemeClr val="tx2"/>
                </a:solidFill>
              </a:rPr>
              <a:t>	Budování digitálních kapacit v oblasti HPC, umělé </a:t>
            </a:r>
            <a:r>
              <a:rPr lang="cs-CZ" sz="2200" dirty="0" smtClean="0">
                <a:solidFill>
                  <a:schemeClr val="tx2"/>
                </a:solidFill>
              </a:rPr>
              <a:t>			inteligence</a:t>
            </a:r>
            <a:r>
              <a:rPr lang="cs-CZ" sz="2200" dirty="0">
                <a:solidFill>
                  <a:schemeClr val="tx2"/>
                </a:solidFill>
              </a:rPr>
              <a:t>, kybernetické bezpečnosti a digitálních </a:t>
            </a:r>
            <a:r>
              <a:rPr lang="cs-CZ" sz="2200" dirty="0" smtClean="0">
                <a:solidFill>
                  <a:schemeClr val="tx2"/>
                </a:solidFill>
              </a:rPr>
              <a:t>			dovedností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11:30 – 11:45</a:t>
            </a:r>
            <a:r>
              <a:rPr lang="cs-CZ" sz="2200" dirty="0">
                <a:solidFill>
                  <a:schemeClr val="tx2"/>
                </a:solidFill>
              </a:rPr>
              <a:t>	Přestávka na kávu, neformální </a:t>
            </a:r>
            <a:r>
              <a:rPr lang="cs-CZ" sz="2200" dirty="0" smtClean="0">
                <a:solidFill>
                  <a:schemeClr val="tx2"/>
                </a:solidFill>
              </a:rPr>
              <a:t>diskuse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11:45 – 13:15</a:t>
            </a:r>
            <a:r>
              <a:rPr lang="cs-CZ" sz="2200" dirty="0">
                <a:solidFill>
                  <a:schemeClr val="tx2"/>
                </a:solidFill>
              </a:rPr>
              <a:t>	Využití nových technologií se zaměřením na </a:t>
            </a:r>
            <a:r>
              <a:rPr lang="cs-CZ" sz="2200" dirty="0" smtClean="0">
                <a:solidFill>
                  <a:schemeClr val="tx2"/>
                </a:solidFill>
              </a:rPr>
              <a:t>budování			 sítě </a:t>
            </a:r>
            <a:r>
              <a:rPr lang="cs-CZ" sz="2200" dirty="0">
                <a:solidFill>
                  <a:schemeClr val="tx2"/>
                </a:solidFill>
              </a:rPr>
              <a:t>Digital </a:t>
            </a:r>
            <a:r>
              <a:rPr lang="cs-CZ" sz="2200" dirty="0" err="1">
                <a:solidFill>
                  <a:schemeClr val="tx2"/>
                </a:solidFill>
              </a:rPr>
              <a:t>Innovation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 err="1" smtClean="0">
                <a:solidFill>
                  <a:schemeClr val="tx2"/>
                </a:solidFill>
              </a:rPr>
              <a:t>Hubs</a:t>
            </a:r>
            <a:endParaRPr lang="cs-CZ" sz="2200" dirty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13:15 – 13:30</a:t>
            </a:r>
            <a:r>
              <a:rPr lang="cs-CZ" sz="2200" dirty="0">
                <a:solidFill>
                  <a:schemeClr val="tx2"/>
                </a:solidFill>
              </a:rPr>
              <a:t>	Shrnutí, závěrečné komentáře</a:t>
            </a: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tx2"/>
                </a:solidFill>
              </a:rPr>
              <a:t>13:30 – 14:30</a:t>
            </a:r>
            <a:r>
              <a:rPr lang="cs-CZ" sz="2200" dirty="0">
                <a:solidFill>
                  <a:schemeClr val="tx2"/>
                </a:solidFill>
              </a:rPr>
              <a:t>	Občerstvení a neformální diskuse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 algn="ctr">
              <a:spcBef>
                <a:spcPts val="600"/>
              </a:spcBef>
            </a:pPr>
            <a:r>
              <a:rPr lang="cs-CZ" sz="2400" dirty="0" smtClean="0">
                <a:solidFill>
                  <a:schemeClr val="tx2"/>
                </a:solidFill>
              </a:rPr>
              <a:t>PROSTOR PRO DOTAZY, KOMENTÁŘE, NÁZORY</a:t>
            </a:r>
          </a:p>
          <a:p>
            <a:pPr marL="1179512" lvl="2">
              <a:spcBef>
                <a:spcPts val="600"/>
              </a:spcBef>
            </a:pPr>
            <a:endParaRPr lang="cs-CZ" sz="2000" b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Zavádění technologií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19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576462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>
              <a:spcBef>
                <a:spcPts val="600"/>
              </a:spcBef>
              <a:spcAft>
                <a:spcPts val="600"/>
              </a:spcAft>
            </a:pPr>
            <a:endParaRPr lang="cs-CZ" sz="2100" b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Očekávaný harmonogram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36038888"/>
              </p:ext>
            </p:extLst>
          </p:nvPr>
        </p:nvGraphicFramePr>
        <p:xfrm>
          <a:off x="539552" y="908720"/>
          <a:ext cx="8424936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944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576462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2" lvl="1">
              <a:spcBef>
                <a:spcPts val="600"/>
              </a:spcBef>
              <a:spcAft>
                <a:spcPts val="600"/>
              </a:spcAft>
            </a:pPr>
            <a:r>
              <a:rPr lang="cs-CZ" sz="2100" b="1" dirty="0" smtClean="0">
                <a:solidFill>
                  <a:schemeClr val="tx2"/>
                </a:solidFill>
              </a:rPr>
              <a:t>Veřejná konzultace Evropské komise je otevřena </a:t>
            </a:r>
            <a:r>
              <a:rPr lang="cs-CZ" sz="2100" b="1" u="sng" dirty="0" smtClean="0">
                <a:solidFill>
                  <a:schemeClr val="tx2"/>
                </a:solidFill>
              </a:rPr>
              <a:t>do 25. října 2019!</a:t>
            </a:r>
          </a:p>
          <a:p>
            <a:pPr marL="722312" lvl="1">
              <a:spcBef>
                <a:spcPts val="600"/>
              </a:spcBef>
              <a:spcAft>
                <a:spcPts val="600"/>
              </a:spcAft>
            </a:pPr>
            <a:endParaRPr lang="cs-CZ" sz="2100" b="1" u="sng" dirty="0">
              <a:solidFill>
                <a:schemeClr val="tx2"/>
              </a:solidFill>
            </a:endParaRPr>
          </a:p>
          <a:p>
            <a:pPr marL="269875" lvl="1" algn="ctr">
              <a:spcBef>
                <a:spcPts val="600"/>
              </a:spcBef>
              <a:spcAft>
                <a:spcPts val="600"/>
              </a:spcAft>
              <a:tabLst>
                <a:tab pos="8518525" algn="l"/>
              </a:tabLst>
            </a:pPr>
            <a:r>
              <a:rPr lang="cs-CZ" sz="2100" b="1" dirty="0" smtClean="0">
                <a:solidFill>
                  <a:schemeClr val="tx2"/>
                </a:solidFill>
              </a:rPr>
              <a:t>V případě </a:t>
            </a:r>
            <a:r>
              <a:rPr lang="cs-CZ" sz="2100" b="1" u="sng" dirty="0" smtClean="0">
                <a:solidFill>
                  <a:schemeClr val="tx2"/>
                </a:solidFill>
              </a:rPr>
              <a:t>dodatečných komentářů </a:t>
            </a:r>
            <a:r>
              <a:rPr lang="cs-CZ" sz="2100" b="1" dirty="0" smtClean="0">
                <a:solidFill>
                  <a:schemeClr val="tx2"/>
                </a:solidFill>
              </a:rPr>
              <a:t>nás neváhejte kontaktovat na adrese </a:t>
            </a:r>
            <a:r>
              <a:rPr lang="cs-CZ" sz="2100" b="1" u="sng" dirty="0" smtClean="0">
                <a:solidFill>
                  <a:schemeClr val="tx2"/>
                </a:solidFill>
                <a:hlinkClick r:id="rId3"/>
              </a:rPr>
              <a:t>digiczech@vlada.cz</a:t>
            </a:r>
            <a:endParaRPr lang="cs-CZ" sz="2100" b="1" dirty="0">
              <a:solidFill>
                <a:schemeClr val="tx2"/>
              </a:solidFill>
            </a:endParaRPr>
          </a:p>
          <a:p>
            <a:pPr marL="722312" lvl="1" algn="ctr">
              <a:spcBef>
                <a:spcPts val="600"/>
              </a:spcBef>
              <a:spcAft>
                <a:spcPts val="600"/>
              </a:spcAft>
            </a:pPr>
            <a:endParaRPr lang="cs-CZ" sz="2100" b="1" dirty="0" smtClean="0">
              <a:solidFill>
                <a:schemeClr val="tx2"/>
              </a:solidFill>
            </a:endParaRPr>
          </a:p>
          <a:p>
            <a:pPr marL="722312" lvl="1">
              <a:spcBef>
                <a:spcPts val="600"/>
              </a:spcBef>
              <a:spcAft>
                <a:spcPts val="600"/>
              </a:spcAft>
            </a:pPr>
            <a:endParaRPr lang="cs-CZ" sz="2100" b="1" dirty="0">
              <a:solidFill>
                <a:schemeClr val="tx2"/>
              </a:solidFill>
            </a:endParaRPr>
          </a:p>
          <a:p>
            <a:pPr marL="87313" lvl="1" indent="-1588" algn="ctr">
              <a:spcBef>
                <a:spcPts val="600"/>
              </a:spcBef>
              <a:spcAft>
                <a:spcPts val="600"/>
              </a:spcAft>
              <a:tabLst>
                <a:tab pos="87313" algn="l"/>
              </a:tabLst>
            </a:pPr>
            <a:r>
              <a:rPr lang="cs-CZ" sz="2100" b="1" dirty="0" smtClean="0">
                <a:solidFill>
                  <a:schemeClr val="tx2"/>
                </a:solidFill>
              </a:rPr>
              <a:t>Děkujeme za Váš čas a přejeme krásný zbytek dne.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Závěr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3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5475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Součást </a:t>
            </a:r>
            <a:r>
              <a:rPr lang="cs-CZ" sz="2200" u="sng" dirty="0" smtClean="0">
                <a:solidFill>
                  <a:schemeClr val="tx2"/>
                </a:solidFill>
              </a:rPr>
              <a:t>víceletého finančního rámce pro 2021-2027 </a:t>
            </a:r>
            <a:r>
              <a:rPr lang="cs-CZ" sz="2200" dirty="0" smtClean="0">
                <a:solidFill>
                  <a:schemeClr val="tx2"/>
                </a:solidFill>
              </a:rPr>
              <a:t>zaměřený na podporu digitální transformace. </a:t>
            </a:r>
          </a:p>
          <a:p>
            <a:pPr marL="625475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Klíčové oblasti podpory dle Strategie pro jednotný digitální trh a EK: </a:t>
            </a:r>
          </a:p>
          <a:p>
            <a:pPr marL="1082675" lvl="1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Vysoce výkonná výpočetní technika (HPC)</a:t>
            </a:r>
          </a:p>
          <a:p>
            <a:pPr marL="1082675" lvl="1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Umělá inteligence (AI)</a:t>
            </a:r>
          </a:p>
          <a:p>
            <a:pPr marL="1082675" lvl="1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Kybernetická bezpečnost</a:t>
            </a:r>
          </a:p>
          <a:p>
            <a:pPr marL="1082675" lvl="1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Pokročilé digitální dovednosti </a:t>
            </a:r>
          </a:p>
          <a:p>
            <a:pPr marL="1082675" lvl="1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Interoperabilita a digitální služby</a:t>
            </a:r>
          </a:p>
          <a:p>
            <a:pPr marL="625475" indent="-268288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u="sng" dirty="0" smtClean="0">
                <a:solidFill>
                  <a:schemeClr val="tx2"/>
                </a:solidFill>
              </a:rPr>
              <a:t>Podpora zavádění inovací v soukromém sektoru prostřednictvím sítě tzv. Center pro digitální inovace (Digital </a:t>
            </a:r>
            <a:r>
              <a:rPr lang="cs-CZ" sz="2200" u="sng" dirty="0" err="1" smtClean="0">
                <a:solidFill>
                  <a:schemeClr val="tx2"/>
                </a:solidFill>
              </a:rPr>
              <a:t>Innovation</a:t>
            </a:r>
            <a:r>
              <a:rPr lang="cs-CZ" sz="2200" u="sng" dirty="0" smtClean="0">
                <a:solidFill>
                  <a:schemeClr val="tx2"/>
                </a:solidFill>
              </a:rPr>
              <a:t> </a:t>
            </a:r>
            <a:r>
              <a:rPr lang="cs-CZ" sz="2200" u="sng" dirty="0" err="1" smtClean="0">
                <a:solidFill>
                  <a:schemeClr val="tx2"/>
                </a:solidFill>
              </a:rPr>
              <a:t>Hubs</a:t>
            </a:r>
            <a:r>
              <a:rPr lang="cs-CZ" sz="2200" u="sng" dirty="0" smtClean="0">
                <a:solidFill>
                  <a:schemeClr val="tx2"/>
                </a:solidFill>
              </a:rPr>
              <a:t>)</a:t>
            </a:r>
            <a:endParaRPr lang="cs-CZ" sz="2200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Program Digitální Evropa pro období 2021-2027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4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300" b="1" dirty="0" smtClean="0">
                <a:solidFill>
                  <a:schemeClr val="tx2"/>
                </a:solidFill>
              </a:rPr>
              <a:t>STRATEGICKÉ ORIENTACE </a:t>
            </a:r>
          </a:p>
          <a:p>
            <a:pPr marL="700087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dokument určující užší okruh priorit DEP pro roky 2021 a 2022</a:t>
            </a:r>
          </a:p>
          <a:p>
            <a:pPr marL="700087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Výchozí dokument pro přípravu pracovních programů a konkrétních výzev</a:t>
            </a:r>
          </a:p>
          <a:p>
            <a:pPr marL="700087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Předmětem </a:t>
            </a:r>
            <a:r>
              <a:rPr lang="cs-CZ" sz="2300" b="1" dirty="0" smtClean="0">
                <a:solidFill>
                  <a:schemeClr val="tx2"/>
                </a:solidFill>
              </a:rPr>
              <a:t>veřejné konzultace Komise do 25. října 2019</a:t>
            </a:r>
          </a:p>
          <a:p>
            <a:pPr marL="625475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300" dirty="0" smtClean="0">
              <a:solidFill>
                <a:schemeClr val="tx2"/>
              </a:solidFill>
            </a:endParaRP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300" u="sng" dirty="0" smtClean="0">
                <a:solidFill>
                  <a:schemeClr val="tx2"/>
                </a:solidFill>
              </a:rPr>
              <a:t>Cíl dnešní diskuze: </a:t>
            </a:r>
          </a:p>
          <a:p>
            <a:pPr marL="357187">
              <a:spcBef>
                <a:spcPts val="600"/>
              </a:spcBef>
              <a:spcAft>
                <a:spcPts val="600"/>
              </a:spcAft>
            </a:pPr>
            <a:r>
              <a:rPr lang="cs-CZ" sz="2300" dirty="0">
                <a:solidFill>
                  <a:schemeClr val="tx2"/>
                </a:solidFill>
              </a:rPr>
              <a:t>	</a:t>
            </a:r>
            <a:r>
              <a:rPr lang="cs-CZ" sz="2300" b="1" dirty="0" smtClean="0">
                <a:solidFill>
                  <a:schemeClr val="tx2"/>
                </a:solidFill>
              </a:rPr>
              <a:t>Získat Vaše názory k navrženým prioritám v dokumentu a vytvořit pozici České republiky, kterou uplatíme v rámci veřejné konzultace Evropské komise a při vyjednávání na EU úrovni.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Program Digitální Evropa pro období 2021-2027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6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4519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7" lvl="1">
              <a:spcBef>
                <a:spcPts val="1200"/>
              </a:spcBef>
              <a:spcAft>
                <a:spcPts val="1800"/>
              </a:spcAft>
            </a:pPr>
            <a:r>
              <a:rPr lang="cs-CZ" sz="2300" b="1" u="sng" dirty="0" smtClean="0">
                <a:solidFill>
                  <a:schemeClr val="tx2"/>
                </a:solidFill>
              </a:rPr>
              <a:t>BUDOVÁNÍ DIGITÁLNÍCH KAPACIT</a:t>
            </a:r>
          </a:p>
          <a:p>
            <a:pPr marL="700087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Část zaměřená na posílení kapacit ve vybraných 4 oblastech </a:t>
            </a:r>
          </a:p>
          <a:p>
            <a:pPr marL="357187" lvl="1">
              <a:spcAft>
                <a:spcPts val="600"/>
              </a:spcAft>
            </a:pPr>
            <a:r>
              <a:rPr lang="cs-CZ" sz="2300" dirty="0">
                <a:solidFill>
                  <a:schemeClr val="tx2"/>
                </a:solidFill>
              </a:rPr>
              <a:t>	</a:t>
            </a:r>
            <a:r>
              <a:rPr lang="cs-CZ" sz="2300" i="1" dirty="0" smtClean="0">
                <a:solidFill>
                  <a:schemeClr val="tx2"/>
                </a:solidFill>
              </a:rPr>
              <a:t>(HPC, AI, Kybernetická bezpečnost, pokročilé digitální dovednosti) </a:t>
            </a:r>
          </a:p>
          <a:p>
            <a:pPr marL="700087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Stanovuje prioritní aktivity, které budou z programu DEP podpořeny</a:t>
            </a:r>
          </a:p>
          <a:p>
            <a:pPr marL="357187" lvl="1">
              <a:spcBef>
                <a:spcPts val="1200"/>
              </a:spcBef>
              <a:spcAft>
                <a:spcPts val="1200"/>
              </a:spcAft>
            </a:pPr>
            <a:endParaRPr lang="cs-CZ" sz="2300" b="1" u="sng" dirty="0" smtClean="0">
              <a:solidFill>
                <a:schemeClr val="tx2"/>
              </a:solidFill>
            </a:endParaRPr>
          </a:p>
          <a:p>
            <a:pPr marL="357187" lvl="1">
              <a:spcBef>
                <a:spcPts val="1200"/>
              </a:spcBef>
              <a:spcAft>
                <a:spcPts val="1200"/>
              </a:spcAft>
            </a:pPr>
            <a:r>
              <a:rPr lang="cs-CZ" sz="2300" b="1" u="sng" dirty="0" smtClean="0">
                <a:solidFill>
                  <a:schemeClr val="tx2"/>
                </a:solidFill>
              </a:rPr>
              <a:t>ZAVÁDĚNÍ TECHNOLOGIÍ </a:t>
            </a:r>
          </a:p>
          <a:p>
            <a:pPr marL="700087" lvl="1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Část která se věnuje vytvoření síti Center pro digitální dovednosti a navrhuje prioritní témata pro jednotlivé projekty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Průběh diskuze ke Strategickým orientacím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7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4519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7187" lvl="1">
              <a:spcBef>
                <a:spcPts val="1200"/>
              </a:spcBef>
              <a:spcAft>
                <a:spcPts val="600"/>
              </a:spcAft>
            </a:pPr>
            <a:r>
              <a:rPr lang="cs-CZ" sz="2300" b="1" u="sng" dirty="0" smtClean="0">
                <a:solidFill>
                  <a:schemeClr val="tx2"/>
                </a:solidFill>
              </a:rPr>
              <a:t>HPC</a:t>
            </a:r>
          </a:p>
          <a:p>
            <a:pPr marL="6985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Posílení sdíleného projektu </a:t>
            </a:r>
            <a:r>
              <a:rPr lang="cs-CZ" sz="2300" b="1" dirty="0" smtClean="0">
                <a:solidFill>
                  <a:schemeClr val="tx2"/>
                </a:solidFill>
              </a:rPr>
              <a:t>„</a:t>
            </a:r>
            <a:r>
              <a:rPr lang="cs-CZ" sz="2300" b="1" dirty="0" err="1" smtClean="0">
                <a:solidFill>
                  <a:schemeClr val="tx2"/>
                </a:solidFill>
              </a:rPr>
              <a:t>EuroHPC</a:t>
            </a:r>
            <a:r>
              <a:rPr lang="cs-CZ" sz="2300" b="1" dirty="0" smtClean="0">
                <a:solidFill>
                  <a:schemeClr val="tx2"/>
                </a:solidFill>
              </a:rPr>
              <a:t>“, </a:t>
            </a:r>
            <a:r>
              <a:rPr lang="cs-CZ" sz="2300" dirty="0" smtClean="0">
                <a:solidFill>
                  <a:schemeClr val="tx2"/>
                </a:solidFill>
              </a:rPr>
              <a:t>pořízení jednoho „</a:t>
            </a:r>
            <a:r>
              <a:rPr lang="cs-CZ" sz="2300" dirty="0" err="1" smtClean="0">
                <a:solidFill>
                  <a:schemeClr val="tx2"/>
                </a:solidFill>
              </a:rPr>
              <a:t>exascale</a:t>
            </a:r>
            <a:r>
              <a:rPr lang="cs-CZ" sz="2300" dirty="0" smtClean="0">
                <a:solidFill>
                  <a:schemeClr val="tx2"/>
                </a:solidFill>
              </a:rPr>
              <a:t>“ a několika „</a:t>
            </a:r>
            <a:r>
              <a:rPr lang="cs-CZ" sz="2300" dirty="0" err="1" smtClean="0">
                <a:solidFill>
                  <a:schemeClr val="tx2"/>
                </a:solidFill>
              </a:rPr>
              <a:t>petascale</a:t>
            </a:r>
            <a:r>
              <a:rPr lang="cs-CZ" sz="2300" dirty="0" smtClean="0">
                <a:solidFill>
                  <a:schemeClr val="tx2"/>
                </a:solidFill>
              </a:rPr>
              <a:t>“ superpočítačů </a:t>
            </a:r>
          </a:p>
          <a:p>
            <a:pPr marL="6985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b="1" dirty="0" smtClean="0">
                <a:solidFill>
                  <a:schemeClr val="tx2"/>
                </a:solidFill>
              </a:rPr>
              <a:t>Propojení národních kapacit HPC s </a:t>
            </a:r>
            <a:r>
              <a:rPr lang="cs-CZ" sz="2300" b="1" dirty="0" err="1" smtClean="0">
                <a:solidFill>
                  <a:schemeClr val="tx2"/>
                </a:solidFill>
              </a:rPr>
              <a:t>EuroHPC</a:t>
            </a:r>
            <a:r>
              <a:rPr lang="cs-CZ" sz="2300" b="1" dirty="0" smtClean="0">
                <a:solidFill>
                  <a:schemeClr val="tx2"/>
                </a:solidFill>
              </a:rPr>
              <a:t> a vytvoření platformy </a:t>
            </a:r>
            <a:r>
              <a:rPr lang="cs-CZ" sz="2300" dirty="0" smtClean="0">
                <a:solidFill>
                  <a:schemeClr val="tx2"/>
                </a:solidFill>
              </a:rPr>
              <a:t>poskytující přístup průmyslu, akademické obci a veřejnému sektoru k HPC infrastruktuře </a:t>
            </a:r>
          </a:p>
          <a:p>
            <a:pPr marL="6985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Posílení odborných znalostí a tvorba </a:t>
            </a:r>
            <a:r>
              <a:rPr lang="cs-CZ" sz="2300" b="1" dirty="0" smtClean="0">
                <a:solidFill>
                  <a:schemeClr val="tx2"/>
                </a:solidFill>
              </a:rPr>
              <a:t>sítě center kompetence pro HPC </a:t>
            </a:r>
          </a:p>
          <a:p>
            <a:pPr marL="11557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Podpoření aktivit národních HPC kompetenčních center a posílení jejich vlivu v inovačním ekosystému</a:t>
            </a:r>
          </a:p>
          <a:p>
            <a:pPr marL="11557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 smtClean="0">
                <a:solidFill>
                  <a:schemeClr val="tx2"/>
                </a:solidFill>
              </a:rPr>
              <a:t>Podpora aktivit propagujících využití HPC v průmyslu (tzv. </a:t>
            </a:r>
            <a:r>
              <a:rPr lang="cs-CZ" sz="2300" dirty="0" err="1" smtClean="0">
                <a:solidFill>
                  <a:schemeClr val="tx2"/>
                </a:solidFill>
              </a:rPr>
              <a:t>outreach</a:t>
            </a:r>
            <a:r>
              <a:rPr lang="cs-CZ" sz="2300" dirty="0" smtClean="0">
                <a:solidFill>
                  <a:schemeClr val="tx2"/>
                </a:solidFill>
              </a:rPr>
              <a:t> </a:t>
            </a:r>
            <a:r>
              <a:rPr lang="cs-CZ" sz="2300" dirty="0" err="1" smtClean="0">
                <a:solidFill>
                  <a:schemeClr val="tx2"/>
                </a:solidFill>
              </a:rPr>
              <a:t>actions</a:t>
            </a:r>
            <a:r>
              <a:rPr lang="cs-CZ" sz="2300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Budování digitálních kapacit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40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2438" lvl="1">
              <a:spcBef>
                <a:spcPts val="1200"/>
              </a:spcBef>
            </a:pPr>
            <a:r>
              <a:rPr lang="cs-CZ" sz="2200" b="1" u="sng" dirty="0" smtClean="0">
                <a:solidFill>
                  <a:schemeClr val="tx2"/>
                </a:solidFill>
              </a:rPr>
              <a:t>UMĚLÁ INTELIGENCE (AI)</a:t>
            </a:r>
            <a:endParaRPr lang="cs-CZ" sz="2200" b="1" dirty="0" smtClean="0">
              <a:solidFill>
                <a:schemeClr val="tx2"/>
              </a:solidFill>
            </a:endParaRPr>
          </a:p>
          <a:p>
            <a:pPr marL="722313" lvl="1" indent="-258763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2"/>
                </a:solidFill>
              </a:rPr>
              <a:t>Vytvoření </a:t>
            </a:r>
            <a:r>
              <a:rPr lang="cs-CZ" sz="2200" b="1" dirty="0" smtClean="0">
                <a:solidFill>
                  <a:schemeClr val="tx2"/>
                </a:solidFill>
              </a:rPr>
              <a:t>společného datového prostoru </a:t>
            </a:r>
            <a:r>
              <a:rPr lang="cs-CZ" sz="2200" dirty="0" smtClean="0">
                <a:solidFill>
                  <a:schemeClr val="tx2"/>
                </a:solidFill>
              </a:rPr>
              <a:t>obsahujícího interoperabilní data vhodná pro využití AI</a:t>
            </a:r>
          </a:p>
          <a:p>
            <a:pPr marL="1179513" lvl="2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100" dirty="0" smtClean="0">
                <a:solidFill>
                  <a:schemeClr val="tx2"/>
                </a:solidFill>
              </a:rPr>
              <a:t>Datový prostor otevřen veřejnému i soukromému sektoru</a:t>
            </a:r>
          </a:p>
          <a:p>
            <a:pPr marL="1179513" lvl="2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100" dirty="0" smtClean="0">
                <a:solidFill>
                  <a:schemeClr val="tx2"/>
                </a:solidFill>
              </a:rPr>
              <a:t>Data v souladu s tržními principy, GDPR a etickými zásadami</a:t>
            </a:r>
          </a:p>
          <a:p>
            <a:pPr marL="1179513" lvl="2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100" dirty="0" smtClean="0">
                <a:solidFill>
                  <a:schemeClr val="tx2"/>
                </a:solidFill>
              </a:rPr>
              <a:t>Primární budování datových prostor pro klíčová odvětví ekonomiky</a:t>
            </a:r>
          </a:p>
          <a:p>
            <a:pPr marL="1179513" lvl="2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100" dirty="0" smtClean="0">
                <a:solidFill>
                  <a:schemeClr val="tx2"/>
                </a:solidFill>
              </a:rPr>
              <a:t>Zpřístupnění většího množství otevřených dat veřejného sektoru, včetně „</a:t>
            </a:r>
            <a:r>
              <a:rPr lang="cs-CZ" sz="2100" dirty="0" err="1" smtClean="0">
                <a:solidFill>
                  <a:schemeClr val="tx2"/>
                </a:solidFill>
              </a:rPr>
              <a:t>space</a:t>
            </a:r>
            <a:r>
              <a:rPr lang="cs-CZ" sz="2100" dirty="0" smtClean="0">
                <a:solidFill>
                  <a:schemeClr val="tx2"/>
                </a:solidFill>
              </a:rPr>
              <a:t> dat“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Vytvoření sítě referenčních testovacích zařízení </a:t>
            </a:r>
            <a:r>
              <a:rPr lang="cs-CZ" sz="2200" dirty="0" smtClean="0">
                <a:solidFill>
                  <a:schemeClr val="tx2"/>
                </a:solidFill>
              </a:rPr>
              <a:t>(Reference </a:t>
            </a:r>
            <a:r>
              <a:rPr lang="cs-CZ" sz="2200" dirty="0" err="1" smtClean="0">
                <a:solidFill>
                  <a:schemeClr val="tx2"/>
                </a:solidFill>
              </a:rPr>
              <a:t>Testing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and </a:t>
            </a:r>
            <a:r>
              <a:rPr lang="cs-CZ" sz="2200" dirty="0" err="1" smtClean="0">
                <a:solidFill>
                  <a:schemeClr val="tx2"/>
                </a:solidFill>
              </a:rPr>
              <a:t>Experimentation</a:t>
            </a:r>
            <a:r>
              <a:rPr lang="cs-CZ" sz="2200" dirty="0" smtClean="0">
                <a:solidFill>
                  <a:schemeClr val="tx2"/>
                </a:solidFill>
              </a:rPr>
              <a:t> </a:t>
            </a:r>
            <a:r>
              <a:rPr lang="cs-CZ" sz="2200" dirty="0" err="1" smtClean="0">
                <a:solidFill>
                  <a:schemeClr val="tx2"/>
                </a:solidFill>
              </a:rPr>
              <a:t>Facilities</a:t>
            </a:r>
            <a:r>
              <a:rPr lang="cs-CZ" sz="2200" dirty="0" smtClean="0">
                <a:solidFill>
                  <a:schemeClr val="tx2"/>
                </a:solidFill>
              </a:rPr>
              <a:t> – TEF) pro usnadnění vývoje a testování AI hardwaru i softwaru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tx2"/>
                </a:solidFill>
              </a:rPr>
              <a:t>Posílení Společné evropské platformy pro AI </a:t>
            </a:r>
            <a:r>
              <a:rPr lang="cs-CZ" sz="2200" dirty="0" smtClean="0">
                <a:solidFill>
                  <a:schemeClr val="tx2"/>
                </a:solidFill>
              </a:rPr>
              <a:t>(AI On </a:t>
            </a:r>
            <a:r>
              <a:rPr lang="cs-CZ" sz="2200" dirty="0" err="1" smtClean="0">
                <a:solidFill>
                  <a:schemeClr val="tx2"/>
                </a:solidFill>
              </a:rPr>
              <a:t>Demand</a:t>
            </a:r>
            <a:r>
              <a:rPr lang="cs-CZ" sz="2200" dirty="0" smtClean="0">
                <a:solidFill>
                  <a:schemeClr val="tx2"/>
                </a:solidFill>
              </a:rPr>
              <a:t> </a:t>
            </a:r>
            <a:r>
              <a:rPr lang="cs-CZ" sz="2200" dirty="0" err="1" smtClean="0">
                <a:solidFill>
                  <a:schemeClr val="tx2"/>
                </a:solidFill>
              </a:rPr>
              <a:t>Platform</a:t>
            </a:r>
            <a:r>
              <a:rPr lang="cs-CZ" sz="2200" dirty="0" smtClean="0">
                <a:solidFill>
                  <a:schemeClr val="tx2"/>
                </a:solidFill>
              </a:rPr>
              <a:t>) nabízející ověřené AI produkty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Budování digitálních kapacit 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9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6338" lvl="1" indent="-28575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</a:endParaRPr>
          </a:p>
          <a:p>
            <a:pPr marL="452438" lvl="1">
              <a:spcBef>
                <a:spcPts val="1200"/>
              </a:spcBef>
            </a:pPr>
            <a:r>
              <a:rPr lang="cs-CZ" sz="2400" b="1" u="sng" dirty="0" smtClean="0">
                <a:solidFill>
                  <a:schemeClr val="tx2"/>
                </a:solidFill>
              </a:rPr>
              <a:t>KYBERNETICKÁ BEZPEČNOST 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Rozšíření </a:t>
            </a:r>
            <a:r>
              <a:rPr lang="cs-CZ" sz="2400" b="1" dirty="0" smtClean="0">
                <a:solidFill>
                  <a:schemeClr val="tx2"/>
                </a:solidFill>
              </a:rPr>
              <a:t>sítě kompetenčních center </a:t>
            </a:r>
            <a:r>
              <a:rPr lang="cs-CZ" sz="2400" dirty="0" smtClean="0">
                <a:solidFill>
                  <a:schemeClr val="tx2"/>
                </a:solidFill>
              </a:rPr>
              <a:t>v členských státech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Zabezpečení komunikačních infrastruktur za </a:t>
            </a:r>
            <a:r>
              <a:rPr lang="cs-CZ" sz="2400" b="1" dirty="0" smtClean="0">
                <a:solidFill>
                  <a:schemeClr val="tx2"/>
                </a:solidFill>
              </a:rPr>
              <a:t>využití kvantové technologie</a:t>
            </a:r>
            <a:r>
              <a:rPr lang="cs-CZ" sz="2400" dirty="0" smtClean="0">
                <a:solidFill>
                  <a:schemeClr val="tx2"/>
                </a:solidFill>
              </a:rPr>
              <a:t> (</a:t>
            </a:r>
            <a:r>
              <a:rPr lang="cs-CZ" sz="2400" dirty="0" err="1" smtClean="0">
                <a:solidFill>
                  <a:schemeClr val="tx2"/>
                </a:solidFill>
              </a:rPr>
              <a:t>Quantum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</a:rPr>
              <a:t>Key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</a:rPr>
              <a:t>Distribution</a:t>
            </a:r>
            <a:r>
              <a:rPr lang="cs-CZ" sz="2400" dirty="0" smtClean="0">
                <a:solidFill>
                  <a:schemeClr val="tx2"/>
                </a:solidFill>
              </a:rPr>
              <a:t>)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Dokončení </a:t>
            </a:r>
            <a:r>
              <a:rPr lang="cs-CZ" sz="2400" b="1" dirty="0" smtClean="0">
                <a:solidFill>
                  <a:schemeClr val="tx2"/>
                </a:solidFill>
              </a:rPr>
              <a:t>certifikačního rámce pro sítě 5G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Vytvoření </a:t>
            </a:r>
            <a:r>
              <a:rPr lang="cs-CZ" sz="2400" b="1" dirty="0" smtClean="0">
                <a:solidFill>
                  <a:schemeClr val="tx2"/>
                </a:solidFill>
              </a:rPr>
              <a:t>certifikačních </a:t>
            </a:r>
            <a:r>
              <a:rPr lang="cs-CZ" sz="2400" b="1" dirty="0" err="1" smtClean="0">
                <a:solidFill>
                  <a:schemeClr val="tx2"/>
                </a:solidFill>
              </a:rPr>
              <a:t>testbedů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Podpora </a:t>
            </a:r>
            <a:r>
              <a:rPr lang="cs-CZ" sz="2400" b="1" dirty="0" smtClean="0">
                <a:solidFill>
                  <a:schemeClr val="tx2"/>
                </a:solidFill>
              </a:rPr>
              <a:t>rychlejšího zavádění inovací v kybernetické bezpečnosti </a:t>
            </a:r>
            <a:r>
              <a:rPr lang="cs-CZ" sz="2400" dirty="0" smtClean="0">
                <a:solidFill>
                  <a:schemeClr val="tx2"/>
                </a:solidFill>
              </a:rPr>
              <a:t>v soukromém sektoru a pro spotřebitele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Podpoření </a:t>
            </a:r>
            <a:r>
              <a:rPr lang="cs-CZ" sz="2400" b="1" dirty="0" smtClean="0">
                <a:solidFill>
                  <a:schemeClr val="tx2"/>
                </a:solidFill>
              </a:rPr>
              <a:t>implementace směrnice o bezpečnosti sítí a informačních systémů </a:t>
            </a:r>
            <a:r>
              <a:rPr lang="cs-CZ" sz="2400" dirty="0" smtClean="0">
                <a:solidFill>
                  <a:schemeClr val="tx2"/>
                </a:solidFill>
              </a:rPr>
              <a:t>(NIS)</a:t>
            </a:r>
          </a:p>
          <a:p>
            <a:pPr marL="463550" lvl="1">
              <a:spcBef>
                <a:spcPts val="600"/>
              </a:spcBef>
            </a:pPr>
            <a:endParaRPr lang="cs-CZ" sz="2200" i="1" dirty="0" smtClean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Budování digitálních kapacit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8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620947"/>
            <a:ext cx="9144000" cy="569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3550" lvl="1">
              <a:spcBef>
                <a:spcPts val="1200"/>
              </a:spcBef>
            </a:pPr>
            <a:r>
              <a:rPr lang="cs-CZ" sz="2400" b="1" u="sng" dirty="0" smtClean="0">
                <a:solidFill>
                  <a:schemeClr val="tx2"/>
                </a:solidFill>
              </a:rPr>
              <a:t>POKROČILÉ DIGITÁLNÍ DOVEDNOSTI</a:t>
            </a:r>
            <a:endParaRPr lang="cs-CZ" sz="2400" b="1" u="sng" dirty="0">
              <a:solidFill>
                <a:schemeClr val="tx2"/>
              </a:solidFill>
            </a:endParaRP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Podpora </a:t>
            </a:r>
            <a:r>
              <a:rPr lang="cs-CZ" sz="2400" b="1" dirty="0" smtClean="0">
                <a:solidFill>
                  <a:schemeClr val="tx2"/>
                </a:solidFill>
              </a:rPr>
              <a:t>magisterských oborů </a:t>
            </a:r>
            <a:r>
              <a:rPr lang="cs-CZ" sz="2400" dirty="0" smtClean="0">
                <a:solidFill>
                  <a:schemeClr val="tx2"/>
                </a:solidFill>
              </a:rPr>
              <a:t>či rozšíření stávajících oborů o </a:t>
            </a:r>
            <a:r>
              <a:rPr lang="cs-CZ" sz="2400" dirty="0">
                <a:solidFill>
                  <a:schemeClr val="tx2"/>
                </a:solidFill>
              </a:rPr>
              <a:t>odborné kurzy </a:t>
            </a:r>
            <a:r>
              <a:rPr lang="cs-CZ" sz="2400" b="1" dirty="0">
                <a:solidFill>
                  <a:schemeClr val="tx2"/>
                </a:solidFill>
              </a:rPr>
              <a:t>zaměřených na pokročilé digitální dovednosti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Podpora </a:t>
            </a:r>
            <a:r>
              <a:rPr lang="cs-CZ" sz="2400" b="1" dirty="0" smtClean="0">
                <a:solidFill>
                  <a:schemeClr val="tx2"/>
                </a:solidFill>
              </a:rPr>
              <a:t>krátkodobých kurzů a školení </a:t>
            </a:r>
            <a:r>
              <a:rPr lang="cs-CZ" sz="2400" dirty="0" smtClean="0">
                <a:solidFill>
                  <a:schemeClr val="tx2"/>
                </a:solidFill>
              </a:rPr>
              <a:t>vzdělávajících zaměstnance v pokročilých digitálních dovednostech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Podpora </a:t>
            </a:r>
            <a:r>
              <a:rPr lang="cs-CZ" sz="2400" b="1" dirty="0" smtClean="0">
                <a:solidFill>
                  <a:schemeClr val="tx2"/>
                </a:solidFill>
              </a:rPr>
              <a:t>rekvalifikačních kurzů </a:t>
            </a:r>
            <a:r>
              <a:rPr lang="cs-CZ" sz="2400" dirty="0" smtClean="0">
                <a:solidFill>
                  <a:schemeClr val="tx2"/>
                </a:solidFill>
              </a:rPr>
              <a:t>zvyšující dovednosti v nových technologiích</a:t>
            </a:r>
          </a:p>
          <a:p>
            <a:pPr marL="722313" lvl="1" indent="-2587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Posílení </a:t>
            </a:r>
            <a:r>
              <a:rPr lang="cs-CZ" sz="2400" b="1" dirty="0" smtClean="0">
                <a:solidFill>
                  <a:schemeClr val="tx2"/>
                </a:solidFill>
              </a:rPr>
              <a:t>platformy pro digitální dovednosti a pracovní místa </a:t>
            </a:r>
            <a:r>
              <a:rPr lang="cs-CZ" sz="2400" dirty="0" smtClean="0">
                <a:solidFill>
                  <a:schemeClr val="tx2"/>
                </a:solidFill>
              </a:rPr>
              <a:t>(v ČR </a:t>
            </a:r>
            <a:r>
              <a:rPr lang="cs-CZ" sz="2400" dirty="0" err="1" smtClean="0">
                <a:solidFill>
                  <a:schemeClr val="tx2"/>
                </a:solidFill>
              </a:rPr>
              <a:t>Digikoalice</a:t>
            </a:r>
            <a:r>
              <a:rPr lang="cs-CZ" sz="2400" dirty="0" smtClean="0">
                <a:solidFill>
                  <a:schemeClr val="tx2"/>
                </a:solidFill>
              </a:rPr>
              <a:t>) vytvoření platformy, která bude nabízet </a:t>
            </a:r>
            <a:r>
              <a:rPr lang="cs-CZ" sz="2400" b="1" dirty="0" smtClean="0">
                <a:solidFill>
                  <a:schemeClr val="tx2"/>
                </a:solidFill>
              </a:rPr>
              <a:t>prezenční i online kurzy či stáže pro získání odborných dovedností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02052" y="190156"/>
            <a:ext cx="8539896" cy="3693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cs-CZ"/>
            </a:defPPr>
            <a:lvl1pPr marL="457200" indent="-457200">
              <a:spcBef>
                <a:spcPct val="0"/>
              </a:spcBef>
              <a:buAutoNum type="arabicPeriod"/>
              <a:defRPr sz="2400"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Budování digitálních kapacit</a:t>
            </a:r>
            <a:endParaRPr lang="cs-CZ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0" y="620947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logo_3_ikony_v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237" y="6471885"/>
            <a:ext cx="815711" cy="23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11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7322</TotalTime>
  <Words>1008</Words>
  <Application>Microsoft Office PowerPoint</Application>
  <PresentationFormat>Předvádění na obrazovce (4:3)</PresentationFormat>
  <Paragraphs>174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systému Office</vt:lpstr>
      <vt:lpstr>  Kulatý stůl k programu Digitální Evropa na období 2021-2027 a dokumentu Strategické orientace  Hrzánský palác  26. září 2019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Staňková</dc:creator>
  <cp:lastModifiedBy>Jan Míča</cp:lastModifiedBy>
  <cp:revision>471</cp:revision>
  <cp:lastPrinted>2017-11-09T08:03:54Z</cp:lastPrinted>
  <dcterms:created xsi:type="dcterms:W3CDTF">2014-09-24T13:33:39Z</dcterms:created>
  <dcterms:modified xsi:type="dcterms:W3CDTF">2019-09-30T09:44:28Z</dcterms:modified>
</cp:coreProperties>
</file>