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864" r:id="rId1"/>
  </p:sldMasterIdLst>
  <p:notesMasterIdLst>
    <p:notesMasterId r:id="rId19"/>
  </p:notesMasterIdLst>
  <p:handoutMasterIdLst>
    <p:handoutMasterId r:id="rId20"/>
  </p:handoutMasterIdLst>
  <p:sldIdLst>
    <p:sldId id="256" r:id="rId2"/>
    <p:sldId id="396" r:id="rId3"/>
    <p:sldId id="441" r:id="rId4"/>
    <p:sldId id="453" r:id="rId5"/>
    <p:sldId id="455" r:id="rId6"/>
    <p:sldId id="456" r:id="rId7"/>
    <p:sldId id="457" r:id="rId8"/>
    <p:sldId id="458" r:id="rId9"/>
    <p:sldId id="427" r:id="rId10"/>
    <p:sldId id="444" r:id="rId11"/>
    <p:sldId id="460" r:id="rId12"/>
    <p:sldId id="435" r:id="rId13"/>
    <p:sldId id="437" r:id="rId14"/>
    <p:sldId id="452" r:id="rId15"/>
    <p:sldId id="445" r:id="rId16"/>
    <p:sldId id="459" r:id="rId17"/>
    <p:sldId id="387" r:id="rId1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utor" initials="A" lastIdx="2" clrIdx="7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94608" autoAdjust="0"/>
  </p:normalViewPr>
  <p:slideViewPr>
    <p:cSldViewPr>
      <p:cViewPr>
        <p:scale>
          <a:sx n="100" d="100"/>
          <a:sy n="100" d="100"/>
        </p:scale>
        <p:origin x="-534" y="10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6EABA-4028-4179-BC2C-69F865F29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1297F-BC3E-4859-975A-9AAA233DF9D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59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DC642-DCD3-402F-8C48-1B899D1BEB7A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4F23C-8364-4E0B-B678-0F873D2E25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3357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4F23C-8364-4E0B-B678-0F873D2E2520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886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00E0900-D1D8-43B8-857A-24F7254BD27B}" type="datetimeFigureOut">
              <a:rPr lang="cs-CZ" smtClean="0"/>
              <a:pPr/>
              <a:t>21.7.2016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8244408" cy="2517651"/>
          </a:xfrm>
        </p:spPr>
        <p:txBody>
          <a:bodyPr>
            <a:noAutofit/>
          </a:bodyPr>
          <a:lstStyle/>
          <a:p>
            <a:pPr algn="ctr"/>
            <a:r>
              <a:rPr lang="cs-CZ" sz="3600" dirty="0" smtClean="0"/>
              <a:t>Informační systém o státní službě</a:t>
            </a:r>
            <a:br>
              <a:rPr lang="cs-CZ" sz="3600" dirty="0" smtClean="0"/>
            </a:br>
            <a:r>
              <a:rPr lang="cs-CZ" sz="3600" dirty="0" smtClean="0"/>
              <a:t>Organizace a systemizace (OSYS) </a:t>
            </a: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/>
              <a:t/>
            </a:r>
            <a:br>
              <a:rPr lang="cs-CZ" sz="4000" dirty="0"/>
            </a:br>
            <a:r>
              <a:rPr lang="cs-CZ" sz="2000" dirty="0" smtClean="0"/>
              <a:t> </a:t>
            </a:r>
            <a:r>
              <a:rPr lang="cs-CZ" sz="1800" dirty="0"/>
              <a:t/>
            </a:r>
            <a:br>
              <a:rPr lang="cs-CZ" sz="1800" dirty="0"/>
            </a:br>
            <a:endParaRPr lang="cs-CZ" sz="2400" b="1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1438325" y="4149080"/>
            <a:ext cx="6400800" cy="187220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800" dirty="0" smtClean="0"/>
          </a:p>
          <a:p>
            <a:pPr algn="l"/>
            <a:r>
              <a:rPr lang="cs-CZ" sz="1600" dirty="0" smtClean="0"/>
              <a:t>Praha,  </a:t>
            </a:r>
            <a:r>
              <a:rPr lang="en-US" sz="1600" dirty="0" smtClean="0"/>
              <a:t>21</a:t>
            </a:r>
            <a:r>
              <a:rPr lang="cs-CZ" sz="1600" dirty="0" smtClean="0"/>
              <a:t>. července 2016, 9:00 hod</a:t>
            </a:r>
          </a:p>
          <a:p>
            <a:pPr algn="l"/>
            <a:endParaRPr lang="cs-CZ" sz="1600" dirty="0" smtClean="0"/>
          </a:p>
          <a:p>
            <a:pPr algn="l"/>
            <a:r>
              <a:rPr lang="cs-CZ" sz="1600" dirty="0" smtClean="0"/>
              <a:t>Kateřina Vojtová, Ladislav Havel, Karolína Jägerová – SSS MV ČR</a:t>
            </a:r>
          </a:p>
          <a:p>
            <a:pPr algn="l"/>
            <a:r>
              <a:rPr lang="cs-CZ" sz="1600" dirty="0" smtClean="0"/>
              <a:t>Lenka Jelínková, Jan Bůžek – OPRE MV ČR</a:t>
            </a:r>
          </a:p>
          <a:p>
            <a:pPr algn="l"/>
            <a:r>
              <a:rPr lang="cs-CZ" sz="1600" dirty="0" smtClean="0"/>
              <a:t>Tomáš Tóth</a:t>
            </a:r>
            <a:r>
              <a:rPr lang="cs-CZ" sz="1600" dirty="0"/>
              <a:t> </a:t>
            </a:r>
            <a:r>
              <a:rPr lang="cs-CZ" sz="1600" dirty="0" smtClean="0"/>
              <a:t>- NAKIT</a:t>
            </a:r>
          </a:p>
        </p:txBody>
      </p:sp>
    </p:spTree>
    <p:extLst>
      <p:ext uri="{BB962C8B-B14F-4D97-AF65-F5344CB8AC3E}">
        <p14:creationId xmlns:p14="http://schemas.microsoft.com/office/powerpoint/2010/main" val="155248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46646"/>
            <a:ext cx="7498080" cy="922114"/>
          </a:xfrm>
        </p:spPr>
        <p:txBody>
          <a:bodyPr>
            <a:normAutofit/>
          </a:bodyPr>
          <a:lstStyle/>
          <a:p>
            <a:r>
              <a:rPr lang="cs-CZ" sz="3600" dirty="0"/>
              <a:t>Základní přehled řešení OSYS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259632" y="1340768"/>
            <a:ext cx="7674056" cy="5256584"/>
          </a:xfrm>
        </p:spPr>
        <p:txBody>
          <a:bodyPr/>
          <a:lstStyle/>
          <a:p>
            <a:pPr marL="82296" indent="0">
              <a:buNone/>
            </a:pPr>
            <a:r>
              <a:rPr lang="cs-CZ" sz="2000" dirty="0" smtClean="0"/>
              <a:t>Dávkové zpracování </a:t>
            </a:r>
          </a:p>
          <a:p>
            <a:pPr marL="82296" indent="0">
              <a:buNone/>
            </a:pP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69497"/>
            <a:ext cx="8054139" cy="479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646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168840" cy="850106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Souhrnné návrhy roční </a:t>
            </a:r>
            <a:r>
              <a:rPr lang="cs-CZ" sz="3600" dirty="0"/>
              <a:t>systemizace </a:t>
            </a:r>
            <a:r>
              <a:rPr lang="cs-CZ" sz="3600" dirty="0" smtClean="0"/>
              <a:t>(S1)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1268760"/>
            <a:ext cx="7458032" cy="48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cs-CZ" sz="2000" dirty="0" smtClean="0"/>
              <a:t>Schvalování návrhů roční systemizace (proces S1 dle §17 ZSS) Ministerstvem financí a vládou probíhá na úrovni resortů / ústředních správních úřadů (ÚSÚ)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cs-CZ" sz="2000" dirty="0" smtClean="0"/>
              <a:t>Z toho důvodu jsou návrhy roční systemizace za jednotlivé služební úřady agregovány do </a:t>
            </a:r>
            <a:r>
              <a:rPr lang="cs-CZ" sz="2000" b="1" dirty="0" smtClean="0"/>
              <a:t>souhrnných ročních návrhů systemizace </a:t>
            </a:r>
            <a:r>
              <a:rPr lang="cs-CZ" sz="2000" dirty="0" smtClean="0"/>
              <a:t>odpovídajících jednotlivým resortům / ÚSÚ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cs-CZ" sz="2000" b="1" dirty="0" smtClean="0"/>
              <a:t>Souhrnný roční návrh systemizace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cs-CZ" sz="1600" dirty="0" smtClean="0"/>
              <a:t>Vzniká automaticky po přijetí prvního návrhu systemizace (S1) za daný rok, další návrhy jsou k souhrnnému návrhu automaticky připojovány 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cs-CZ" sz="1600" dirty="0" smtClean="0"/>
              <a:t>Plní funkci sdružujícího prvku, využívá se k řízení schvalovacího procesu mezi hlavními schvalovacími úrovněmi (např. SSS, MF, vláda)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endParaRPr lang="cs-CZ" sz="1600" dirty="0" smtClean="0"/>
          </a:p>
          <a:p>
            <a:pPr lvl="1">
              <a:lnSpc>
                <a:spcPct val="80000"/>
              </a:lnSpc>
              <a:spcAft>
                <a:spcPts val="600"/>
              </a:spcAft>
            </a:pPr>
            <a:endParaRPr lang="cs-CZ" sz="1600" dirty="0" smtClean="0"/>
          </a:p>
          <a:p>
            <a:pPr lvl="1">
              <a:lnSpc>
                <a:spcPct val="80000"/>
              </a:lnSpc>
              <a:spcAft>
                <a:spcPts val="600"/>
              </a:spcAft>
            </a:pPr>
            <a:endParaRPr lang="cs-CZ" sz="1600" dirty="0" smtClean="0"/>
          </a:p>
          <a:p>
            <a:pPr lvl="1">
              <a:lnSpc>
                <a:spcPct val="80000"/>
              </a:lnSpc>
              <a:spcAft>
                <a:spcPts val="600"/>
              </a:spcAft>
            </a:pPr>
            <a:endParaRPr lang="cs-CZ" sz="1600" dirty="0"/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cs-CZ" sz="2000" dirty="0" smtClean="0"/>
          </a:p>
          <a:p>
            <a:pPr marL="82296" indent="0">
              <a:lnSpc>
                <a:spcPct val="80000"/>
              </a:lnSpc>
              <a:spcAft>
                <a:spcPts val="600"/>
              </a:spcAft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13614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Dávková rozhraní OSYS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 smtClean="0"/>
              <a:t>Zachován model RSZ a EOSM – webové služby nebo dávkový soubor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 smtClean="0"/>
              <a:t>Nový typ dávky OSYS_01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 smtClean="0"/>
              <a:t>Po přijetí dávky technické kontroly:</a:t>
            </a:r>
          </a:p>
          <a:p>
            <a:pPr lvl="1"/>
            <a:r>
              <a:rPr lang="cs-CZ" sz="1800" dirty="0" smtClean="0"/>
              <a:t>Status 2 - Datová </a:t>
            </a:r>
            <a:r>
              <a:rPr lang="cs-CZ" sz="1800" dirty="0"/>
              <a:t>dávka zařazena do fronty zpracování - při kontrole bez chyb</a:t>
            </a:r>
            <a:endParaRPr lang="cs-CZ" sz="1600" dirty="0"/>
          </a:p>
          <a:p>
            <a:pPr lvl="1"/>
            <a:r>
              <a:rPr lang="cs-CZ" sz="1800" dirty="0" smtClean="0"/>
              <a:t>Status 9 - Datová </a:t>
            </a:r>
            <a:r>
              <a:rPr lang="cs-CZ" sz="1800" dirty="0"/>
              <a:t>dávka zamítnuta - při kontrole s chybou</a:t>
            </a:r>
            <a:endParaRPr lang="cs-CZ" sz="1600" dirty="0"/>
          </a:p>
          <a:p>
            <a:pPr lvl="1">
              <a:spcBef>
                <a:spcPts val="1200"/>
              </a:spcBef>
              <a:spcAft>
                <a:spcPts val="600"/>
              </a:spcAft>
            </a:pPr>
            <a:endParaRPr lang="cs-CZ" dirty="0" smtClean="0"/>
          </a:p>
          <a:p>
            <a:endParaRPr lang="cs-CZ" dirty="0" smtClean="0"/>
          </a:p>
          <a:p>
            <a:pPr marL="402336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142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Dávková rozhraní OSYS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Storno </a:t>
            </a:r>
            <a:r>
              <a:rPr lang="cs-CZ" sz="2000" dirty="0" smtClean="0"/>
              <a:t>dávky</a:t>
            </a:r>
            <a:endParaRPr lang="cs-CZ" sz="1800" dirty="0" smtClean="0"/>
          </a:p>
          <a:p>
            <a:pPr lvl="1"/>
            <a:r>
              <a:rPr lang="cs-CZ" sz="1800" dirty="0" smtClean="0"/>
              <a:t>Zasláním nové dávky - pokud kontroly OK:</a:t>
            </a:r>
          </a:p>
          <a:p>
            <a:pPr lvl="2"/>
            <a:r>
              <a:rPr lang="cs-CZ" sz="1600" b="1" dirty="0" smtClean="0"/>
              <a:t>Nová</a:t>
            </a:r>
            <a:r>
              <a:rPr lang="cs-CZ" sz="1600" dirty="0" smtClean="0"/>
              <a:t> dávka status „2 </a:t>
            </a:r>
            <a:r>
              <a:rPr lang="cs-CZ" sz="1600" dirty="0"/>
              <a:t>- Datová dávka zařazena do fronty zpracování“ </a:t>
            </a:r>
            <a:endParaRPr lang="cs-CZ" sz="1600" dirty="0" smtClean="0"/>
          </a:p>
          <a:p>
            <a:pPr lvl="2"/>
            <a:r>
              <a:rPr lang="cs-CZ" sz="1600" b="1" dirty="0" smtClean="0"/>
              <a:t>Původní</a:t>
            </a:r>
            <a:r>
              <a:rPr lang="cs-CZ" sz="1600" dirty="0" smtClean="0"/>
              <a:t> dávka status „3 </a:t>
            </a:r>
            <a:r>
              <a:rPr lang="cs-CZ" sz="1600" dirty="0"/>
              <a:t>- Datová dávka odstraněna z fronty zpracování</a:t>
            </a:r>
            <a:r>
              <a:rPr lang="cs-CZ" sz="1600" dirty="0" smtClean="0"/>
              <a:t>“ </a:t>
            </a:r>
            <a:endParaRPr lang="cs-CZ" sz="1600" dirty="0" smtClean="0"/>
          </a:p>
          <a:p>
            <a:pPr lvl="1"/>
            <a:r>
              <a:rPr lang="cs-CZ" sz="2000" dirty="0"/>
              <a:t>Pouze do doby </a:t>
            </a:r>
            <a:r>
              <a:rPr lang="cs-CZ" sz="2000" dirty="0" smtClean="0"/>
              <a:t>odeslání do WF</a:t>
            </a:r>
            <a:endParaRPr lang="cs-CZ" sz="2000" dirty="0" smtClean="0"/>
          </a:p>
          <a:p>
            <a:pPr lvl="2"/>
            <a:endParaRPr lang="cs-CZ" sz="1600" dirty="0" smtClean="0"/>
          </a:p>
          <a:p>
            <a:r>
              <a:rPr lang="cs-CZ" sz="2000" dirty="0" smtClean="0"/>
              <a:t>Předání návrhu OSYS </a:t>
            </a:r>
            <a:r>
              <a:rPr lang="cs-CZ" sz="2000" dirty="0" smtClean="0"/>
              <a:t>do WF</a:t>
            </a:r>
            <a:endParaRPr lang="cs-CZ" sz="2000" dirty="0" smtClean="0"/>
          </a:p>
          <a:p>
            <a:pPr lvl="1"/>
            <a:r>
              <a:rPr lang="cs-CZ" sz="2000" dirty="0" smtClean="0"/>
              <a:t>Status 4 </a:t>
            </a:r>
            <a:r>
              <a:rPr lang="cs-CZ" sz="2000" dirty="0"/>
              <a:t>- Datová dávka ve </a:t>
            </a:r>
            <a:r>
              <a:rPr lang="cs-CZ" sz="2000" dirty="0" smtClean="0"/>
              <a:t>schvalování </a:t>
            </a:r>
          </a:p>
          <a:p>
            <a:pPr lvl="2"/>
            <a:r>
              <a:rPr lang="cs-CZ" sz="1600" b="1" dirty="0" smtClean="0"/>
              <a:t>Nový typ </a:t>
            </a:r>
            <a:r>
              <a:rPr lang="cs-CZ" sz="1600" dirty="0" smtClean="0"/>
              <a:t>statusu, nastaven </a:t>
            </a:r>
            <a:r>
              <a:rPr lang="cs-CZ" sz="1600" u="sng" dirty="0" smtClean="0"/>
              <a:t>po celou dobu schvalovacího workflow.</a:t>
            </a:r>
            <a:r>
              <a:rPr lang="cs-CZ" sz="1600" dirty="0" smtClean="0"/>
              <a:t> </a:t>
            </a:r>
          </a:p>
          <a:p>
            <a:pPr lvl="2"/>
            <a:r>
              <a:rPr lang="en-US" sz="1600" dirty="0"/>
              <a:t>Nov</a:t>
            </a:r>
            <a:r>
              <a:rPr lang="cs-CZ" sz="1600" dirty="0"/>
              <a:t>ý element </a:t>
            </a:r>
            <a:r>
              <a:rPr lang="cs-CZ" sz="1600" dirty="0" smtClean="0"/>
              <a:t>„</a:t>
            </a:r>
            <a:r>
              <a:rPr lang="cs-CZ" sz="1600" dirty="0" err="1" smtClean="0"/>
              <a:t>SchvalovaniFaze</a:t>
            </a:r>
            <a:r>
              <a:rPr lang="cs-CZ" sz="1600" dirty="0" smtClean="0"/>
              <a:t>“, </a:t>
            </a:r>
            <a:r>
              <a:rPr lang="cs-CZ" sz="1600" dirty="0"/>
              <a:t>hodnoty přebírané ze schvalovacího procesu OSYS.</a:t>
            </a:r>
          </a:p>
          <a:p>
            <a:pPr lvl="2"/>
            <a:r>
              <a:rPr lang="cs-CZ" sz="1600" dirty="0" smtClean="0"/>
              <a:t>Datovou dávku již </a:t>
            </a:r>
            <a:r>
              <a:rPr lang="cs-CZ" sz="1600" dirty="0"/>
              <a:t>není možné </a:t>
            </a:r>
            <a:r>
              <a:rPr lang="cs-CZ" sz="1600" dirty="0" smtClean="0"/>
              <a:t>stornovat/nahradit. </a:t>
            </a:r>
            <a:r>
              <a:rPr lang="cs-CZ" sz="1600" dirty="0"/>
              <a:t>Datovou </a:t>
            </a:r>
            <a:r>
              <a:rPr lang="cs-CZ" sz="1600" dirty="0" smtClean="0"/>
              <a:t>dávku, resp. návrh OSYS, lze pouze zamítnout.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80858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Technický manuál verze 2.1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sz="2400" dirty="0" smtClean="0"/>
              <a:t>Změny v datové struktuře u SSM/SPM: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/>
              <a:t>Nový prvek „Financování z nároků z nespotřebovaných výdajů (NNV)“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/>
              <a:t>Změna datového typu u prvků „Financování z EU/FM“ a „Financování z ostatních zdrojů“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/>
              <a:t>Migrační struktura</a:t>
            </a:r>
          </a:p>
          <a:p>
            <a:pPr lvl="1"/>
            <a:endParaRPr lang="cs-CZ" sz="1200" dirty="0" smtClean="0"/>
          </a:p>
          <a:p>
            <a:pPr lvl="1"/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16552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Harmonogram </a:t>
            </a:r>
            <a:r>
              <a:rPr lang="cs-CZ" sz="3200" dirty="0" smtClean="0"/>
              <a:t>náběhu produktivního provozu </a:t>
            </a:r>
            <a:r>
              <a:rPr lang="cs-CZ" sz="3200" dirty="0"/>
              <a:t>platného od 1. 1. 2017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591816"/>
            <a:ext cx="7498080" cy="4861520"/>
          </a:xfrm>
        </p:spPr>
        <p:txBody>
          <a:bodyPr>
            <a:normAutofit/>
          </a:bodyPr>
          <a:lstStyle/>
          <a:p>
            <a:pPr hangingPunct="0">
              <a:spcAft>
                <a:spcPts val="600"/>
              </a:spcAft>
            </a:pPr>
            <a:r>
              <a:rPr lang="cs-CZ" sz="2400" dirty="0"/>
              <a:t>Sběr dat a příprava migračních souborů </a:t>
            </a:r>
            <a:r>
              <a:rPr lang="cs-CZ" sz="2400" dirty="0" smtClean="0"/>
              <a:t>s </a:t>
            </a:r>
            <a:r>
              <a:rPr lang="cs-CZ" sz="2400" dirty="0"/>
              <a:t>návrhy roční systemizace a </a:t>
            </a:r>
            <a:r>
              <a:rPr lang="cs-CZ" sz="2400" dirty="0" smtClean="0"/>
              <a:t>organizační struktury </a:t>
            </a:r>
            <a:r>
              <a:rPr lang="cs-CZ" sz="2400" dirty="0"/>
              <a:t>pro rok 2017 </a:t>
            </a:r>
            <a:r>
              <a:rPr lang="cs-CZ" sz="1600" dirty="0"/>
              <a:t>(aktuální stav k datu 1. 1. 2017)</a:t>
            </a:r>
            <a:endParaRPr lang="cs-CZ" dirty="0"/>
          </a:p>
          <a:p>
            <a:pPr lvl="0" hangingPunct="0">
              <a:spcAft>
                <a:spcPts val="600"/>
              </a:spcAft>
            </a:pPr>
            <a:r>
              <a:rPr lang="cs-CZ" sz="2400" dirty="0" smtClean="0"/>
              <a:t>Publikován dokument </a:t>
            </a:r>
            <a:r>
              <a:rPr lang="cs-CZ" sz="2400" b="1" i="1" dirty="0" smtClean="0"/>
              <a:t>Harmonogram náběhu</a:t>
            </a:r>
            <a:r>
              <a:rPr lang="cs-CZ" sz="2400" dirty="0" smtClean="0"/>
              <a:t> s postupem náběhu a upřesněním termínu pro jednotlivé úřady:</a:t>
            </a:r>
          </a:p>
          <a:p>
            <a:pPr lvl="1" hangingPunct="0">
              <a:spcAft>
                <a:spcPts val="600"/>
              </a:spcAft>
            </a:pPr>
            <a:r>
              <a:rPr lang="cs-CZ" sz="2000" dirty="0"/>
              <a:t>ř</a:t>
            </a:r>
            <a:r>
              <a:rPr lang="cs-CZ" sz="2000" dirty="0" smtClean="0"/>
              <a:t>íjen 2016 (předchází průzkum mezi úřady)</a:t>
            </a:r>
          </a:p>
          <a:p>
            <a:pPr lvl="0" hangingPunct="0">
              <a:spcAft>
                <a:spcPts val="600"/>
              </a:spcAft>
            </a:pPr>
            <a:r>
              <a:rPr lang="cs-CZ" sz="2400" dirty="0" smtClean="0"/>
              <a:t>Školení koncových uživatelů:</a:t>
            </a:r>
          </a:p>
          <a:p>
            <a:pPr lvl="1" hangingPunct="0">
              <a:spcAft>
                <a:spcPts val="600"/>
              </a:spcAft>
            </a:pPr>
            <a:r>
              <a:rPr lang="cs-CZ" sz="2000" dirty="0"/>
              <a:t>o</a:t>
            </a:r>
            <a:r>
              <a:rPr lang="cs-CZ" sz="2000" dirty="0" smtClean="0"/>
              <a:t>d října 2016</a:t>
            </a:r>
          </a:p>
          <a:p>
            <a:pPr marL="82296" lvl="0" indent="0" hangingPunct="0">
              <a:spcAft>
                <a:spcPts val="600"/>
              </a:spcAft>
              <a:buNone/>
            </a:pP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31573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cs-CZ" dirty="0" smtClean="0"/>
              <a:t>Harmonogram (základní milníky)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 smtClean="0"/>
              <a:t>   </a:t>
            </a:r>
            <a:endParaRPr lang="cs-CZ" dirty="0"/>
          </a:p>
        </p:txBody>
      </p:sp>
      <p:graphicFrame>
        <p:nvGraphicFramePr>
          <p:cNvPr id="8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2816808"/>
              </p:ext>
            </p:extLst>
          </p:nvPr>
        </p:nvGraphicFramePr>
        <p:xfrm>
          <a:off x="1043608" y="1268761"/>
          <a:ext cx="7632847" cy="5333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/>
                <a:gridCol w="3024336"/>
                <a:gridCol w="2736303"/>
              </a:tblGrid>
              <a:tr h="3600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Termíny náběhu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Aktivita</a:t>
                      </a:r>
                      <a:endParaRPr lang="cs-CZ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Služební úřad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5. 9. - 12. 10. 2016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Sběr dat platných k 1. 1. 2017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Testovací úřady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83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5. 9. - 21. 10. 2016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Nahrání dat do </a:t>
                      </a:r>
                      <a:r>
                        <a:rPr lang="cs-CZ" sz="1400" dirty="0" err="1" smtClean="0">
                          <a:effectLst/>
                        </a:rPr>
                        <a:t>ISoSS</a:t>
                      </a:r>
                      <a:r>
                        <a:rPr lang="cs-CZ" sz="1400" dirty="0" smtClean="0">
                          <a:effectLst/>
                        </a:rPr>
                        <a:t> (testovací </a:t>
                      </a:r>
                      <a:r>
                        <a:rPr lang="cs-CZ" sz="1400" dirty="0">
                          <a:effectLst/>
                        </a:rPr>
                        <a:t>prostředí</a:t>
                      </a:r>
                      <a:r>
                        <a:rPr lang="cs-CZ" sz="1400" dirty="0" smtClean="0">
                          <a:effectLst/>
                        </a:rPr>
                        <a:t>)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Testovací úřady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537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5. 9. – </a:t>
                      </a:r>
                      <a:r>
                        <a:rPr lang="cs-CZ" sz="1300" dirty="0" smtClean="0">
                          <a:solidFill>
                            <a:schemeClr val="tx1"/>
                          </a:solidFill>
                          <a:effectLst/>
                        </a:rPr>
                        <a:t>30. 11. 2016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Testování prováděné vybranými úřady, SSS a MF jako schvalovateli a vyhodnocování testovacího provozu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Testovací úřady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48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1. 11. - 9. 12. 2016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Sběr dat platných k 1. 1. 2017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Zbývající služební úřady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Testovací úřady (pokud provedly změnu dat oproti testovacím)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537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10. 12. - 31. 12. 2016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Nahrání dat do </a:t>
                      </a:r>
                      <a:r>
                        <a:rPr lang="cs-CZ" sz="1400" dirty="0" err="1">
                          <a:effectLst/>
                        </a:rPr>
                        <a:t>ISoSS</a:t>
                      </a:r>
                      <a:r>
                        <a:rPr lang="cs-CZ" sz="1400" dirty="0">
                          <a:effectLst/>
                        </a:rPr>
                        <a:t> (produktivní prostředí</a:t>
                      </a:r>
                      <a:r>
                        <a:rPr lang="cs-CZ" sz="1400" dirty="0" smtClean="0">
                          <a:effectLst/>
                        </a:rPr>
                        <a:t>)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baseline="0" dirty="0" smtClean="0">
                          <a:effectLst/>
                        </a:rPr>
                        <a:t>Služební úřady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48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V závislosti na nahrání iniciálních dat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(do1. 1. 2017)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Zahájení schvalovacího </a:t>
                      </a:r>
                      <a:r>
                        <a:rPr lang="cs-CZ" sz="1400" dirty="0" err="1">
                          <a:effectLst/>
                        </a:rPr>
                        <a:t>workflow</a:t>
                      </a:r>
                      <a:r>
                        <a:rPr lang="cs-CZ" sz="1400" dirty="0">
                          <a:effectLst/>
                        </a:rPr>
                        <a:t> v systému </a:t>
                      </a:r>
                      <a:r>
                        <a:rPr lang="cs-CZ" sz="1400" dirty="0" err="1">
                          <a:effectLst/>
                        </a:rPr>
                        <a:t>ISoSS</a:t>
                      </a:r>
                      <a:r>
                        <a:rPr lang="cs-CZ" sz="1400" dirty="0">
                          <a:effectLst/>
                        </a:rPr>
                        <a:t>.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Služební úřady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19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776864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Diskuze - Závěr</a:t>
            </a:r>
            <a:endParaRPr lang="cs-CZ" sz="3200" dirty="0"/>
          </a:p>
        </p:txBody>
      </p:sp>
      <p:pic>
        <p:nvPicPr>
          <p:cNvPr id="4" name="Picture 2" descr="D:\melanie\Graphiken\Fragen.jpg"/>
          <p:cNvPicPr>
            <a:picLocks noChangeAspect="1" noChangeArrowheads="1"/>
          </p:cNvPicPr>
          <p:nvPr/>
        </p:nvPicPr>
        <p:blipFill>
          <a:blip r:embed="rId2" cstate="print">
            <a:lum bright="6000"/>
            <a:grayscl/>
          </a:blip>
          <a:srcRect/>
          <a:stretch>
            <a:fillRect/>
          </a:stretch>
        </p:blipFill>
        <p:spPr bwMode="auto">
          <a:xfrm>
            <a:off x="2136775" y="1609725"/>
            <a:ext cx="7007225" cy="49545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3070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776864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Agenda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412776"/>
            <a:ext cx="7890080" cy="5184576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Úvod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Seznam procesů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Metodika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Základní </a:t>
            </a:r>
            <a:r>
              <a:rPr lang="cs-CZ" sz="2000" dirty="0"/>
              <a:t>přehled řešení OSYS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Pravidla pro tvorbu návrhů OSYS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Souhrnné návrhy roční systemizace (S1)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Dávková rozhraní OSYS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Technický manuál verze 2.1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Harmonogram náběhu produktivního provozu</a:t>
            </a:r>
            <a:endParaRPr lang="cs-CZ" sz="2000" dirty="0"/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Diskuse, závěr</a:t>
            </a:r>
          </a:p>
          <a:p>
            <a:pPr marL="82296" indent="0">
              <a:buNone/>
            </a:pPr>
            <a:endParaRPr lang="cs-CZ" sz="2800" dirty="0"/>
          </a:p>
          <a:p>
            <a:endParaRPr lang="cs-CZ" sz="2800" dirty="0"/>
          </a:p>
          <a:p>
            <a:pPr marL="82296" indent="0">
              <a:buNone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50233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6408" y="197768"/>
            <a:ext cx="7498080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Seznam procesů OSYS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303784"/>
            <a:ext cx="7498080" cy="522156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sz="2200" dirty="0" smtClean="0"/>
              <a:t>Procesy: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S1 </a:t>
            </a:r>
            <a:r>
              <a:rPr lang="cs-CZ" sz="1900" dirty="0"/>
              <a:t>- návrh roční systemizace (dle § 17 </a:t>
            </a:r>
            <a:r>
              <a:rPr lang="cs-CZ" sz="1900" dirty="0" smtClean="0"/>
              <a:t>ZSS)</a:t>
            </a:r>
            <a:endParaRPr lang="cs-CZ" sz="1900" dirty="0"/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S3 - návrh roční organizační struktury (dle § 19 odst. 1 ZSS)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S2 </a:t>
            </a:r>
            <a:r>
              <a:rPr lang="cs-CZ" sz="1900" dirty="0"/>
              <a:t>- návrh změny systemizace (dle § 18 ZSS)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S4 </a:t>
            </a:r>
            <a:r>
              <a:rPr lang="cs-CZ" sz="1900" dirty="0"/>
              <a:t>- návrh změny organizační struktury (dle § 19 odst. 1 ZSS)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S5 </a:t>
            </a:r>
            <a:r>
              <a:rPr lang="cs-CZ" sz="1900" dirty="0"/>
              <a:t>- úprava organizační struktury (dle §19 odst. 2 ZSS)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S6 </a:t>
            </a:r>
            <a:r>
              <a:rPr lang="cs-CZ" sz="1900" dirty="0"/>
              <a:t>- úprava systemizace (dle čl. 4 SP č. 8/2015)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S7 </a:t>
            </a:r>
            <a:r>
              <a:rPr lang="cs-CZ" sz="1900" dirty="0"/>
              <a:t>- změna organizační struktury ústředních orgánů státní správy, v jejichž čele nestojí člen vlády (dle §19 odst. 4 ZSS)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S8 </a:t>
            </a:r>
            <a:r>
              <a:rPr lang="cs-CZ" sz="1900" dirty="0"/>
              <a:t>- aktualizace systemizace (bude upraveno novým služebním předpisem pro provádění systemizace)</a:t>
            </a:r>
          </a:p>
          <a:p>
            <a:r>
              <a:rPr lang="cs-CZ" sz="2200" dirty="0" smtClean="0"/>
              <a:t>Určení procesu by měl provést uživatel v externím HR systému</a:t>
            </a:r>
          </a:p>
        </p:txBody>
      </p:sp>
    </p:spTree>
    <p:extLst>
      <p:ext uri="{BB962C8B-B14F-4D97-AF65-F5344CB8AC3E}">
        <p14:creationId xmlns:p14="http://schemas.microsoft.com/office/powerpoint/2010/main" val="123337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6408" y="19776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cs-CZ" sz="3600" dirty="0"/>
              <a:t>Služební předpis NMV k provádění systemizace a organizace v </a:t>
            </a:r>
            <a:r>
              <a:rPr lang="cs-CZ" sz="3600" dirty="0" err="1"/>
              <a:t>ISoSS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303784"/>
            <a:ext cx="7498080" cy="522156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sz="2400" b="1" u="sng" dirty="0"/>
              <a:t>Služební předpis NMV </a:t>
            </a:r>
          </a:p>
          <a:p>
            <a:pPr lvl="1">
              <a:lnSpc>
                <a:spcPct val="150000"/>
              </a:lnSpc>
            </a:pPr>
            <a:r>
              <a:rPr lang="cs-CZ" sz="2200" dirty="0"/>
              <a:t>Nahrazuje </a:t>
            </a:r>
            <a:r>
              <a:rPr lang="cs-CZ" sz="2200" u="sng" dirty="0"/>
              <a:t>služební předpis č. 8 NMV </a:t>
            </a:r>
            <a:r>
              <a:rPr lang="cs-CZ" sz="2200" dirty="0"/>
              <a:t>a pravidelně vydávaný </a:t>
            </a:r>
            <a:r>
              <a:rPr lang="cs-CZ" sz="2200" u="sng" dirty="0"/>
              <a:t>metodický pokyn</a:t>
            </a:r>
            <a:r>
              <a:rPr lang="cs-CZ" sz="2200" dirty="0"/>
              <a:t> ke zpracování návrhu </a:t>
            </a:r>
            <a:r>
              <a:rPr lang="cs-CZ" sz="2200" dirty="0" smtClean="0"/>
              <a:t>systemizace</a:t>
            </a:r>
          </a:p>
          <a:p>
            <a:pPr lvl="1">
              <a:lnSpc>
                <a:spcPct val="150000"/>
              </a:lnSpc>
            </a:pPr>
            <a:r>
              <a:rPr lang="cs-CZ" sz="2200" dirty="0" smtClean="0"/>
              <a:t>K služebnímu předpisu bude vydána metodika</a:t>
            </a:r>
            <a:endParaRPr lang="cs-CZ" sz="2200" dirty="0"/>
          </a:p>
          <a:p>
            <a:pPr>
              <a:lnSpc>
                <a:spcPct val="150000"/>
              </a:lnSpc>
            </a:pPr>
            <a:r>
              <a:rPr lang="cs-CZ" sz="2400" b="1" u="sng" dirty="0" smtClean="0"/>
              <a:t>Předpis</a:t>
            </a:r>
            <a:endParaRPr lang="cs-CZ" sz="2400" b="1" u="sng" dirty="0"/>
          </a:p>
          <a:p>
            <a:pPr lvl="1">
              <a:lnSpc>
                <a:spcPct val="150000"/>
              </a:lnSpc>
            </a:pPr>
            <a:r>
              <a:rPr lang="cs-CZ" sz="2200" dirty="0"/>
              <a:t>Pravidla pro předkládání návrhů prostřednictvím </a:t>
            </a:r>
            <a:r>
              <a:rPr lang="cs-CZ" sz="2200" dirty="0" err="1"/>
              <a:t>ISoSS</a:t>
            </a:r>
            <a:r>
              <a:rPr lang="cs-CZ" sz="2200" dirty="0"/>
              <a:t> – OSYS</a:t>
            </a:r>
          </a:p>
          <a:p>
            <a:pPr lvl="2">
              <a:lnSpc>
                <a:spcPct val="150000"/>
              </a:lnSpc>
            </a:pPr>
            <a:r>
              <a:rPr lang="cs-CZ" sz="1800" dirty="0"/>
              <a:t>Specifikace jednotlivých typů návrhů, jejich aplikace, lhůty atd.</a:t>
            </a:r>
          </a:p>
          <a:p>
            <a:pPr lvl="2">
              <a:lnSpc>
                <a:spcPct val="150000"/>
              </a:lnSpc>
            </a:pPr>
            <a:r>
              <a:rPr lang="cs-CZ" sz="1800" dirty="0"/>
              <a:t>Rozpracování pravidel pro tvorbu návrhů</a:t>
            </a:r>
          </a:p>
          <a:p>
            <a:pPr lvl="0">
              <a:lnSpc>
                <a:spcPct val="150000"/>
              </a:lnSpc>
            </a:pPr>
            <a:endParaRPr lang="cs-CZ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23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Služební předpis NMV k provádění systemizace a organizace v </a:t>
            </a:r>
            <a:r>
              <a:rPr lang="cs-CZ" sz="3200" dirty="0" err="1"/>
              <a:t>ISoSS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u="sng" dirty="0"/>
              <a:t>Předpis</a:t>
            </a:r>
          </a:p>
          <a:p>
            <a:pPr lvl="1">
              <a:lnSpc>
                <a:spcPct val="150000"/>
              </a:lnSpc>
            </a:pPr>
            <a:r>
              <a:rPr lang="cs-CZ" sz="2200" dirty="0"/>
              <a:t>Dnes již personalisty používaná pravidla upravená pro prostředí </a:t>
            </a:r>
            <a:r>
              <a:rPr lang="cs-CZ" sz="2200" dirty="0" err="1" smtClean="0"/>
              <a:t>ISoSS</a:t>
            </a:r>
            <a:endParaRPr lang="cs-CZ" sz="2200" dirty="0" smtClean="0"/>
          </a:p>
          <a:p>
            <a:pPr lvl="2">
              <a:lnSpc>
                <a:spcPct val="150000"/>
              </a:lnSpc>
            </a:pPr>
            <a:r>
              <a:rPr lang="cs-CZ" sz="2200" u="sng" dirty="0" smtClean="0"/>
              <a:t>Vyplývající </a:t>
            </a:r>
            <a:r>
              <a:rPr lang="cs-CZ" sz="2200" u="sng" dirty="0"/>
              <a:t>ze</a:t>
            </a:r>
            <a:r>
              <a:rPr lang="cs-CZ" sz="2200" u="sng" dirty="0" smtClean="0"/>
              <a:t>:</a:t>
            </a:r>
          </a:p>
          <a:p>
            <a:pPr lvl="3">
              <a:lnSpc>
                <a:spcPct val="150000"/>
              </a:lnSpc>
            </a:pPr>
            <a:r>
              <a:rPr lang="cs-CZ" sz="1800" dirty="0" smtClean="0"/>
              <a:t>zákona </a:t>
            </a:r>
            <a:r>
              <a:rPr lang="cs-CZ" sz="1800" dirty="0"/>
              <a:t>č. 234/2014 Sb., o státní službě</a:t>
            </a:r>
          </a:p>
          <a:p>
            <a:pPr lvl="3">
              <a:lnSpc>
                <a:spcPct val="150000"/>
              </a:lnSpc>
            </a:pPr>
            <a:r>
              <a:rPr lang="cs-CZ" sz="1800" dirty="0"/>
              <a:t>NV č. 92/2015 Sb., o pravidlech pro organizaci služebního úřadu</a:t>
            </a:r>
          </a:p>
          <a:p>
            <a:pPr lvl="3">
              <a:lnSpc>
                <a:spcPct val="150000"/>
              </a:lnSpc>
            </a:pPr>
            <a:r>
              <a:rPr lang="cs-CZ" sz="1800" dirty="0"/>
              <a:t>Služebního předpisu NMV pro státní službu č. 8/2015</a:t>
            </a:r>
          </a:p>
          <a:p>
            <a:pPr lvl="1">
              <a:lnSpc>
                <a:spcPct val="150000"/>
              </a:lnSpc>
            </a:pPr>
            <a:r>
              <a:rPr lang="cs-CZ" sz="2200" dirty="0" smtClean="0"/>
              <a:t>Novinka: Proces S8 – aktualizace systemizace</a:t>
            </a:r>
            <a:endParaRPr lang="cs-CZ" sz="2200" dirty="0"/>
          </a:p>
          <a:p>
            <a:pPr>
              <a:lnSpc>
                <a:spcPct val="1500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421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Proces S8 – aktualizace systemizace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/>
              <a:t>Změny </a:t>
            </a:r>
            <a:r>
              <a:rPr lang="cs-CZ" sz="2400" dirty="0"/>
              <a:t>systemizace, které </a:t>
            </a:r>
            <a:r>
              <a:rPr lang="cs-CZ" sz="2400" b="1" dirty="0"/>
              <a:t>podléhají schválení služebního orgánu</a:t>
            </a:r>
            <a:r>
              <a:rPr lang="cs-CZ" sz="2400" dirty="0"/>
              <a:t> a </a:t>
            </a:r>
            <a:r>
              <a:rPr lang="cs-CZ" sz="2400" b="1" dirty="0"/>
              <a:t>nezakládají důvod pro návrh na změnu systemizace do vlády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Návrhy, při kterých se nemění agregované údaje schválené vládou dle § 17 odst. 1, ani organizační struktura SÚ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Příklad aplikace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Přidání/odebrání oboru služby na systemizovaném místě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Stanovení/změna jazykového požadavku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Periodicita: jednou za měsíc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052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Služební předpis NMV k provádění systemizace a organizace v </a:t>
            </a:r>
            <a:r>
              <a:rPr lang="cs-CZ" sz="3200" dirty="0" err="1"/>
              <a:t>ISoSS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600" b="1" u="sng" dirty="0" smtClean="0"/>
              <a:t>Metodika k služebnímu předpisu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/>
              <a:t>Detailnější </a:t>
            </a:r>
            <a:r>
              <a:rPr lang="cs-CZ" sz="2400" dirty="0"/>
              <a:t>vysvětlení a rozpracování</a:t>
            </a:r>
          </a:p>
          <a:p>
            <a:pPr lvl="2">
              <a:lnSpc>
                <a:spcPct val="150000"/>
              </a:lnSpc>
            </a:pPr>
            <a:r>
              <a:rPr lang="cs-CZ" sz="1900" dirty="0"/>
              <a:t>Obecných pravidel vyplývajících ze SP NMV</a:t>
            </a:r>
          </a:p>
          <a:p>
            <a:pPr lvl="2">
              <a:lnSpc>
                <a:spcPct val="150000"/>
              </a:lnSpc>
            </a:pPr>
            <a:r>
              <a:rPr lang="cs-CZ" sz="1900" dirty="0"/>
              <a:t>Náležitostí jednotlivých typů návrhů</a:t>
            </a:r>
          </a:p>
          <a:p>
            <a:pPr lvl="2">
              <a:lnSpc>
                <a:spcPct val="150000"/>
              </a:lnSpc>
            </a:pPr>
            <a:r>
              <a:rPr lang="cs-CZ" sz="1900" dirty="0"/>
              <a:t>Specifikace jednotlivých typů návrhů implementovaných do </a:t>
            </a:r>
            <a:r>
              <a:rPr lang="cs-CZ" sz="1900" dirty="0" err="1"/>
              <a:t>ISoSS</a:t>
            </a:r>
            <a:endParaRPr lang="cs-CZ" sz="1900" dirty="0"/>
          </a:p>
          <a:p>
            <a:pPr lvl="2">
              <a:lnSpc>
                <a:spcPct val="150000"/>
              </a:lnSpc>
            </a:pPr>
            <a:r>
              <a:rPr lang="cs-CZ" sz="1900" dirty="0"/>
              <a:t>Údajů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/>
              <a:t>předávaných u organizačních jednotek a systemizovaných služebních a pracovních míst</a:t>
            </a:r>
          </a:p>
          <a:p>
            <a:pPr lvl="3">
              <a:lnSpc>
                <a:spcPct val="150000"/>
              </a:lnSpc>
            </a:pPr>
            <a:r>
              <a:rPr lang="cs-CZ" sz="1600" dirty="0"/>
              <a:t>Včetně užití odpovídající položky z číselníku</a:t>
            </a:r>
          </a:p>
          <a:p>
            <a:pPr>
              <a:lnSpc>
                <a:spcPct val="1500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968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Služební předpis NMV k provádění systemizace a organizace v </a:t>
            </a:r>
            <a:r>
              <a:rPr lang="cs-CZ" sz="3200" dirty="0" err="1"/>
              <a:t>ISoSS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600" b="1" u="sng" dirty="0"/>
              <a:t>Harmonogram uvolnění SP NMV pro SÚ</a:t>
            </a:r>
          </a:p>
          <a:p>
            <a:pPr lvl="1">
              <a:lnSpc>
                <a:spcPct val="150000"/>
              </a:lnSpc>
            </a:pPr>
            <a:r>
              <a:rPr lang="cs-CZ" sz="2200" dirty="0" smtClean="0"/>
              <a:t>Pro </a:t>
            </a:r>
            <a:r>
              <a:rPr lang="cs-CZ" sz="2200" dirty="0"/>
              <a:t>proces testování zúčastněným SÚ</a:t>
            </a:r>
          </a:p>
          <a:p>
            <a:pPr lvl="2">
              <a:lnSpc>
                <a:spcPct val="150000"/>
              </a:lnSpc>
            </a:pPr>
            <a:r>
              <a:rPr lang="cs-CZ" sz="2000" dirty="0"/>
              <a:t>Zapracování zkušeností z testování</a:t>
            </a:r>
          </a:p>
          <a:p>
            <a:pPr lvl="1">
              <a:lnSpc>
                <a:spcPct val="150000"/>
              </a:lnSpc>
            </a:pPr>
            <a:r>
              <a:rPr lang="cs-CZ" sz="2200" dirty="0" smtClean="0"/>
              <a:t>Pro </a:t>
            </a:r>
            <a:r>
              <a:rPr lang="cs-CZ" sz="2200" dirty="0"/>
              <a:t>všechny služební úřady oficiálně vydán s účinností od 1. 1. 2017</a:t>
            </a:r>
          </a:p>
          <a:p>
            <a:pPr marL="82296" indent="0">
              <a:lnSpc>
                <a:spcPct val="150000"/>
              </a:lnSpc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62194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46646"/>
            <a:ext cx="7498080" cy="922114"/>
          </a:xfrm>
        </p:spPr>
        <p:txBody>
          <a:bodyPr>
            <a:normAutofit/>
          </a:bodyPr>
          <a:lstStyle/>
          <a:p>
            <a:r>
              <a:rPr lang="cs-CZ" sz="3600" dirty="0"/>
              <a:t>Základní přehled řešení OSYS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259632" y="1340768"/>
            <a:ext cx="7674056" cy="5256584"/>
          </a:xfrm>
        </p:spPr>
        <p:txBody>
          <a:bodyPr/>
          <a:lstStyle/>
          <a:p>
            <a:pPr marL="82296" indent="0">
              <a:buNone/>
            </a:pPr>
            <a:r>
              <a:rPr lang="cs-CZ" sz="2000" dirty="0" smtClean="0"/>
              <a:t>Interaktivní zpracování </a:t>
            </a:r>
          </a:p>
          <a:p>
            <a:pPr marL="82296" indent="0">
              <a:buNone/>
            </a:pP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5" y="2184117"/>
            <a:ext cx="7964985" cy="3621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747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Živly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962</Words>
  <Application>Microsoft Office PowerPoint</Application>
  <PresentationFormat>Předvádění na obrazovce (4:3)</PresentationFormat>
  <Paragraphs>137</Paragraphs>
  <Slides>17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Slunovrat</vt:lpstr>
      <vt:lpstr>Informační systém o státní službě Organizace a systemizace (OSYS)     </vt:lpstr>
      <vt:lpstr>Agenda</vt:lpstr>
      <vt:lpstr>Seznam procesů OSYS</vt:lpstr>
      <vt:lpstr>Služební předpis NMV k provádění systemizace a organizace v ISoSS</vt:lpstr>
      <vt:lpstr>Služební předpis NMV k provádění systemizace a organizace v ISoSS</vt:lpstr>
      <vt:lpstr>Proces S8 – aktualizace systemizace</vt:lpstr>
      <vt:lpstr>Služební předpis NMV k provádění systemizace a organizace v ISoSS</vt:lpstr>
      <vt:lpstr>Služební předpis NMV k provádění systemizace a organizace v ISoSS</vt:lpstr>
      <vt:lpstr>Základní přehled řešení OSYS</vt:lpstr>
      <vt:lpstr>Základní přehled řešení OSYS</vt:lpstr>
      <vt:lpstr>Souhrnné návrhy roční systemizace (S1)</vt:lpstr>
      <vt:lpstr>Dávková rozhraní OSYS</vt:lpstr>
      <vt:lpstr>Dávková rozhraní OSYS</vt:lpstr>
      <vt:lpstr>Technický manuál verze 2.1</vt:lpstr>
      <vt:lpstr>Harmonogram náběhu produktivního provozu platného od 1. 1. 2017</vt:lpstr>
      <vt:lpstr>Harmonogram (základní milníky)</vt:lpstr>
      <vt:lpstr>Diskuze - Závěr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2014-10-21T17:14:40Z</dcterms:created>
  <dcterms:modified xsi:type="dcterms:W3CDTF">2016-07-21T07:06:49Z</dcterms:modified>
</cp:coreProperties>
</file>