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864" r:id="rId1"/>
  </p:sldMasterIdLst>
  <p:notesMasterIdLst>
    <p:notesMasterId r:id="rId23"/>
  </p:notesMasterIdLst>
  <p:handoutMasterIdLst>
    <p:handoutMasterId r:id="rId24"/>
  </p:handoutMasterIdLst>
  <p:sldIdLst>
    <p:sldId id="256" r:id="rId2"/>
    <p:sldId id="396" r:id="rId3"/>
    <p:sldId id="427" r:id="rId4"/>
    <p:sldId id="444" r:id="rId5"/>
    <p:sldId id="441" r:id="rId6"/>
    <p:sldId id="433" r:id="rId7"/>
    <p:sldId id="434" r:id="rId8"/>
    <p:sldId id="440" r:id="rId9"/>
    <p:sldId id="443" r:id="rId10"/>
    <p:sldId id="430" r:id="rId11"/>
    <p:sldId id="446" r:id="rId12"/>
    <p:sldId id="447" r:id="rId13"/>
    <p:sldId id="431" r:id="rId14"/>
    <p:sldId id="439" r:id="rId15"/>
    <p:sldId id="442" r:id="rId16"/>
    <p:sldId id="435" r:id="rId17"/>
    <p:sldId id="437" r:id="rId18"/>
    <p:sldId id="438" r:id="rId19"/>
    <p:sldId id="424" r:id="rId20"/>
    <p:sldId id="445" r:id="rId21"/>
    <p:sldId id="387" r:id="rId22"/>
  </p:sldIdLst>
  <p:sldSz cx="9144000" cy="6858000" type="screen4x3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utor" initials="A" lastIdx="0" clrIdx="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08" autoAdjust="0"/>
  </p:normalViewPr>
  <p:slideViewPr>
    <p:cSldViewPr>
      <p:cViewPr>
        <p:scale>
          <a:sx n="100" d="100"/>
          <a:sy n="100" d="100"/>
        </p:scale>
        <p:origin x="-194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6EABA-4028-4179-BC2C-69F865F29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1297F-BC3E-4859-975A-9AAA233DF9D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59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DC642-DCD3-402F-8C48-1B899D1BEB7A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4F23C-8364-4E0B-B678-0F873D2E252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3357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4F23C-8364-4E0B-B678-0F873D2E2520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886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00E0900-D1D8-43B8-857A-24F7254BD27B}" type="datetimeFigureOut">
              <a:rPr lang="cs-CZ" smtClean="0"/>
              <a:pPr/>
              <a:t>8.4.2016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C305C6C-DC70-4B7E-A113-14EFCFBC43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8244408" cy="2517651"/>
          </a:xfrm>
        </p:spPr>
        <p:txBody>
          <a:bodyPr>
            <a:noAutofit/>
          </a:bodyPr>
          <a:lstStyle/>
          <a:p>
            <a:pPr algn="ctr"/>
            <a:r>
              <a:rPr lang="cs-CZ" sz="3600" dirty="0" smtClean="0"/>
              <a:t>Informační systém o státní službě</a:t>
            </a:r>
            <a:br>
              <a:rPr lang="cs-CZ" sz="3600" dirty="0" smtClean="0"/>
            </a:br>
            <a:r>
              <a:rPr lang="cs-CZ" sz="3600" dirty="0" smtClean="0"/>
              <a:t>Organizace a systemizace (OSYS) </a:t>
            </a: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/>
              <a:t/>
            </a:r>
            <a:br>
              <a:rPr lang="cs-CZ" sz="4000" dirty="0"/>
            </a:br>
            <a:r>
              <a:rPr lang="cs-CZ" sz="2000" dirty="0" smtClean="0"/>
              <a:t>workshop </a:t>
            </a:r>
            <a:r>
              <a:rPr lang="cs-CZ" sz="2000" dirty="0"/>
              <a:t>pro </a:t>
            </a:r>
            <a:r>
              <a:rPr lang="cs-CZ" sz="2000" dirty="0" smtClean="0"/>
              <a:t>vybrané zástupce IT dodavatelů HR systémů SÚ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> </a:t>
            </a:r>
            <a:r>
              <a:rPr lang="cs-CZ" sz="1800" dirty="0"/>
              <a:t/>
            </a:r>
            <a:br>
              <a:rPr lang="cs-CZ" sz="1800" dirty="0"/>
            </a:br>
            <a:endParaRPr lang="cs-CZ" sz="2400" b="1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1438325" y="4149080"/>
            <a:ext cx="6400800" cy="187220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800" dirty="0" smtClean="0"/>
          </a:p>
          <a:p>
            <a:pPr algn="l"/>
            <a:r>
              <a:rPr lang="cs-CZ" sz="1600" dirty="0" smtClean="0"/>
              <a:t>Praha,  12. dubna 2016, 09:00 hod</a:t>
            </a:r>
          </a:p>
          <a:p>
            <a:pPr algn="l"/>
            <a:endParaRPr lang="cs-CZ" sz="1600" dirty="0" smtClean="0"/>
          </a:p>
          <a:p>
            <a:pPr algn="l"/>
            <a:r>
              <a:rPr lang="cs-CZ" sz="1600" dirty="0" smtClean="0"/>
              <a:t>Karol Ivanko, Lenka Jelínková, Jan Bůžek - MV ČR</a:t>
            </a:r>
          </a:p>
          <a:p>
            <a:pPr algn="l"/>
            <a:r>
              <a:rPr lang="cs-CZ" sz="1600" dirty="0" smtClean="0"/>
              <a:t>Roman Váně, Tomáš </a:t>
            </a:r>
            <a:r>
              <a:rPr lang="cs-CZ" sz="1600" dirty="0"/>
              <a:t>Tóth</a:t>
            </a:r>
            <a:r>
              <a:rPr lang="cs-CZ" sz="1600" dirty="0" smtClean="0"/>
              <a:t>, Ladislav Mravec - ČP OZ ICTs </a:t>
            </a:r>
          </a:p>
        </p:txBody>
      </p:sp>
    </p:spTree>
    <p:extLst>
      <p:ext uri="{BB962C8B-B14F-4D97-AF65-F5344CB8AC3E}">
        <p14:creationId xmlns:p14="http://schemas.microsoft.com/office/powerpoint/2010/main" val="155248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240848" cy="1066130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Datová struktura – </a:t>
            </a:r>
            <a:r>
              <a:rPr lang="cs-CZ" sz="3600" dirty="0" smtClean="0"/>
              <a:t>organizační jednotka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Organizační jednotka</a:t>
            </a:r>
            <a:r>
              <a:rPr lang="cs-CZ" sz="2200" dirty="0"/>
              <a:t>:</a:t>
            </a:r>
          </a:p>
          <a:p>
            <a:pPr lvl="1"/>
            <a:r>
              <a:rPr lang="cs-CZ" sz="1800" dirty="0"/>
              <a:t>Pořadové číslo</a:t>
            </a:r>
          </a:p>
          <a:p>
            <a:pPr lvl="1"/>
            <a:r>
              <a:rPr lang="cs-CZ" sz="1800" dirty="0" smtClean="0"/>
              <a:t>ID organizační jednotky (externí ID)</a:t>
            </a:r>
            <a:endParaRPr lang="cs-CZ" sz="1800" dirty="0"/>
          </a:p>
          <a:p>
            <a:pPr lvl="1"/>
            <a:r>
              <a:rPr lang="cs-CZ" sz="1800" dirty="0"/>
              <a:t>Kategorie služebního úřadu - </a:t>
            </a:r>
            <a:r>
              <a:rPr lang="cs-CZ" sz="1800" i="1" dirty="0"/>
              <a:t>číselník</a:t>
            </a:r>
          </a:p>
          <a:p>
            <a:pPr lvl="1"/>
            <a:r>
              <a:rPr lang="cs-CZ" sz="1800" dirty="0"/>
              <a:t>Zkratka, název, celý název</a:t>
            </a:r>
          </a:p>
          <a:p>
            <a:pPr lvl="1"/>
            <a:r>
              <a:rPr lang="cs-CZ" sz="1800" dirty="0" smtClean="0"/>
              <a:t>ID </a:t>
            </a:r>
            <a:r>
              <a:rPr lang="cs-CZ" sz="1800" dirty="0"/>
              <a:t>nadřízené organizační </a:t>
            </a:r>
            <a:r>
              <a:rPr lang="cs-CZ" sz="1800" dirty="0" smtClean="0"/>
              <a:t>jednotky (externí ID)</a:t>
            </a:r>
            <a:endParaRPr lang="cs-CZ" sz="1800" dirty="0"/>
          </a:p>
          <a:p>
            <a:pPr lvl="1"/>
            <a:r>
              <a:rPr lang="cs-CZ" sz="1800" dirty="0"/>
              <a:t>Organizační úroveň – </a:t>
            </a:r>
            <a:r>
              <a:rPr lang="cs-CZ" sz="1800" i="1" dirty="0"/>
              <a:t>číselník</a:t>
            </a:r>
          </a:p>
          <a:p>
            <a:pPr lvl="1"/>
            <a:r>
              <a:rPr lang="cs-CZ" sz="1800" dirty="0"/>
              <a:t>Výjimka z organizační struktury - </a:t>
            </a:r>
            <a:r>
              <a:rPr lang="cs-CZ" sz="1800" i="1" dirty="0"/>
              <a:t>číselník</a:t>
            </a:r>
          </a:p>
          <a:p>
            <a:pPr lvl="1"/>
            <a:r>
              <a:rPr lang="cs-CZ" sz="1800" dirty="0"/>
              <a:t>Umístění organizační jednotky</a:t>
            </a:r>
          </a:p>
          <a:p>
            <a:pPr lvl="2"/>
            <a:r>
              <a:rPr lang="cs-CZ" sz="1600" dirty="0"/>
              <a:t>Stát - </a:t>
            </a:r>
            <a:r>
              <a:rPr lang="cs-CZ" sz="1600" i="1" dirty="0"/>
              <a:t>číselník</a:t>
            </a:r>
          </a:p>
          <a:p>
            <a:pPr lvl="2"/>
            <a:r>
              <a:rPr lang="cs-CZ" sz="1600" dirty="0"/>
              <a:t>Kód regionu - </a:t>
            </a:r>
            <a:r>
              <a:rPr lang="cs-CZ" sz="1600" i="1" dirty="0"/>
              <a:t>číselník</a:t>
            </a:r>
            <a:endParaRPr lang="cs-CZ" sz="1600" dirty="0"/>
          </a:p>
          <a:p>
            <a:pPr lvl="2"/>
            <a:r>
              <a:rPr lang="cs-CZ" sz="1600" dirty="0"/>
              <a:t>Kód obce – </a:t>
            </a:r>
            <a:r>
              <a:rPr lang="cs-CZ" sz="1600" i="1" dirty="0"/>
              <a:t>číselník</a:t>
            </a:r>
          </a:p>
          <a:p>
            <a:pPr lvl="2"/>
            <a:r>
              <a:rPr lang="cs-CZ" sz="1600" dirty="0"/>
              <a:t>Město</a:t>
            </a:r>
            <a:r>
              <a:rPr lang="cs-CZ" sz="1600" i="1" dirty="0"/>
              <a:t> (zahraničí)</a:t>
            </a:r>
            <a:endParaRPr lang="cs-CZ" sz="1600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39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240848" cy="106613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Datová struktura - plánovaná místa </a:t>
            </a:r>
            <a:r>
              <a:rPr lang="cs-CZ" sz="3200" dirty="0" smtClean="0"/>
              <a:t>I.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Služební / pracovní místa:</a:t>
            </a:r>
          </a:p>
          <a:p>
            <a:pPr lvl="1"/>
            <a:r>
              <a:rPr lang="cs-CZ" sz="1800" dirty="0"/>
              <a:t>Pořadové číslo</a:t>
            </a:r>
          </a:p>
          <a:p>
            <a:pPr lvl="1"/>
            <a:r>
              <a:rPr lang="cs-CZ" sz="1800" dirty="0" smtClean="0"/>
              <a:t>ID </a:t>
            </a:r>
            <a:r>
              <a:rPr lang="cs-CZ" sz="1800" dirty="0"/>
              <a:t>organizační </a:t>
            </a:r>
            <a:r>
              <a:rPr lang="cs-CZ" sz="1800" dirty="0" smtClean="0"/>
              <a:t>jednotky (externí ID)</a:t>
            </a:r>
            <a:endParaRPr lang="cs-CZ" sz="1800" dirty="0"/>
          </a:p>
          <a:p>
            <a:pPr lvl="1"/>
            <a:r>
              <a:rPr lang="cs-CZ" sz="1800" dirty="0" smtClean="0"/>
              <a:t>ID SSM/SPM (externí ID)</a:t>
            </a:r>
            <a:endParaRPr lang="cs-CZ" sz="1800" dirty="0"/>
          </a:p>
          <a:p>
            <a:pPr lvl="1"/>
            <a:r>
              <a:rPr lang="cs-CZ" sz="1800" dirty="0"/>
              <a:t>Umístění SSM/SPM</a:t>
            </a:r>
          </a:p>
          <a:p>
            <a:pPr lvl="2"/>
            <a:r>
              <a:rPr lang="cs-CZ" sz="1600" dirty="0"/>
              <a:t>Stát - </a:t>
            </a:r>
            <a:r>
              <a:rPr lang="cs-CZ" sz="1600" i="1" dirty="0"/>
              <a:t>číselník</a:t>
            </a:r>
          </a:p>
          <a:p>
            <a:pPr lvl="2"/>
            <a:r>
              <a:rPr lang="cs-CZ" sz="1600" dirty="0"/>
              <a:t>Kód regionu - </a:t>
            </a:r>
            <a:r>
              <a:rPr lang="cs-CZ" sz="1600" i="1" dirty="0"/>
              <a:t>číselník</a:t>
            </a:r>
            <a:endParaRPr lang="cs-CZ" sz="1600" dirty="0"/>
          </a:p>
          <a:p>
            <a:pPr lvl="2"/>
            <a:r>
              <a:rPr lang="cs-CZ" sz="1600" dirty="0"/>
              <a:t>Kód obce – </a:t>
            </a:r>
            <a:r>
              <a:rPr lang="cs-CZ" sz="1600" i="1" dirty="0"/>
              <a:t>číselník</a:t>
            </a:r>
          </a:p>
          <a:p>
            <a:pPr lvl="2"/>
            <a:r>
              <a:rPr lang="cs-CZ" sz="1600" dirty="0"/>
              <a:t>Město (zahraničí)</a:t>
            </a:r>
          </a:p>
          <a:p>
            <a:pPr lvl="1"/>
            <a:r>
              <a:rPr lang="cs-CZ" sz="1800" dirty="0"/>
              <a:t>Výjimka ze systemizace – </a:t>
            </a:r>
            <a:r>
              <a:rPr lang="cs-CZ" sz="1800" i="1" dirty="0"/>
              <a:t>číselník</a:t>
            </a:r>
          </a:p>
          <a:p>
            <a:pPr lvl="1"/>
            <a:r>
              <a:rPr lang="cs-CZ" sz="1800" dirty="0"/>
              <a:t>Platnost SSM/SPM od/do</a:t>
            </a:r>
          </a:p>
          <a:p>
            <a:pPr lvl="1"/>
            <a:r>
              <a:rPr lang="cs-CZ" sz="1800" dirty="0"/>
              <a:t>Kategorie systemizovaného místa – </a:t>
            </a:r>
            <a:r>
              <a:rPr lang="cs-CZ" sz="1800" i="1" dirty="0"/>
              <a:t>číselník</a:t>
            </a:r>
          </a:p>
          <a:p>
            <a:pPr lvl="1"/>
            <a:r>
              <a:rPr lang="cs-CZ" sz="1800" dirty="0"/>
              <a:t>Plánovaný úvazek</a:t>
            </a:r>
          </a:p>
          <a:p>
            <a:pPr lvl="1"/>
            <a:r>
              <a:rPr lang="cs-CZ" sz="1800" dirty="0"/>
              <a:t>Financování z </a:t>
            </a:r>
            <a:r>
              <a:rPr lang="cs-CZ" sz="1800" dirty="0" smtClean="0"/>
              <a:t>EU/FM – </a:t>
            </a:r>
            <a:r>
              <a:rPr lang="cs-CZ" sz="1800" i="1" dirty="0" smtClean="0"/>
              <a:t>příznak</a:t>
            </a:r>
          </a:p>
        </p:txBody>
      </p:sp>
    </p:spTree>
    <p:extLst>
      <p:ext uri="{BB962C8B-B14F-4D97-AF65-F5344CB8AC3E}">
        <p14:creationId xmlns:p14="http://schemas.microsoft.com/office/powerpoint/2010/main" val="11539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240848" cy="1066130"/>
          </a:xfrm>
        </p:spPr>
        <p:txBody>
          <a:bodyPr>
            <a:normAutofit/>
          </a:bodyPr>
          <a:lstStyle/>
          <a:p>
            <a:r>
              <a:rPr lang="cs-CZ" sz="3200" dirty="0"/>
              <a:t>Datová struktura - plánovaná místa </a:t>
            </a:r>
            <a:r>
              <a:rPr lang="cs-CZ" sz="3200" dirty="0" smtClean="0"/>
              <a:t>II.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2336" lvl="1" indent="0">
              <a:buNone/>
            </a:pPr>
            <a:r>
              <a:rPr lang="cs-CZ" sz="1800" dirty="0" smtClean="0"/>
              <a:t>(pokračování)</a:t>
            </a:r>
          </a:p>
          <a:p>
            <a:pPr lvl="1"/>
            <a:r>
              <a:rPr lang="cs-CZ" sz="1800" dirty="0" smtClean="0"/>
              <a:t>Platová třída –</a:t>
            </a:r>
            <a:r>
              <a:rPr lang="cs-CZ" sz="1800" i="1" dirty="0" smtClean="0"/>
              <a:t>číselník</a:t>
            </a:r>
          </a:p>
          <a:p>
            <a:pPr lvl="1"/>
            <a:r>
              <a:rPr lang="cs-CZ" sz="1800" dirty="0" smtClean="0"/>
              <a:t>Požadavek na státní občanství – </a:t>
            </a:r>
            <a:r>
              <a:rPr lang="cs-CZ" sz="1800" i="1" dirty="0" smtClean="0"/>
              <a:t>příznak</a:t>
            </a:r>
          </a:p>
          <a:p>
            <a:pPr lvl="1"/>
            <a:r>
              <a:rPr lang="cs-CZ" sz="1800" dirty="0" smtClean="0"/>
              <a:t>Zákaz konkurence – </a:t>
            </a:r>
            <a:r>
              <a:rPr lang="cs-CZ" sz="1800" i="1" dirty="0" smtClean="0"/>
              <a:t>příznak</a:t>
            </a:r>
          </a:p>
          <a:p>
            <a:pPr lvl="1"/>
            <a:r>
              <a:rPr lang="cs-CZ" sz="1800" dirty="0" smtClean="0"/>
              <a:t>Stupeň utajení – </a:t>
            </a:r>
            <a:r>
              <a:rPr lang="cs-CZ" sz="1800" i="1" dirty="0" smtClean="0"/>
              <a:t>číselník</a:t>
            </a:r>
          </a:p>
          <a:p>
            <a:pPr lvl="1"/>
            <a:r>
              <a:rPr lang="cs-CZ" sz="1800" dirty="0" smtClean="0"/>
              <a:t>Lustrační osvědčení – </a:t>
            </a:r>
            <a:r>
              <a:rPr lang="cs-CZ" sz="1800" i="1" dirty="0" smtClean="0"/>
              <a:t>příznak</a:t>
            </a:r>
          </a:p>
          <a:p>
            <a:pPr lvl="1"/>
            <a:r>
              <a:rPr lang="cs-CZ" sz="1800" dirty="0" smtClean="0"/>
              <a:t>Stanovené vzdělání </a:t>
            </a:r>
            <a:r>
              <a:rPr lang="cs-CZ" sz="1800" i="1" dirty="0" smtClean="0"/>
              <a:t>– číselník</a:t>
            </a:r>
          </a:p>
          <a:p>
            <a:pPr lvl="1"/>
            <a:r>
              <a:rPr lang="cs-CZ" sz="1800" dirty="0" smtClean="0"/>
              <a:t>Úroveň znalosti cizího jazyka</a:t>
            </a:r>
            <a:r>
              <a:rPr lang="cs-CZ" sz="1800" i="1" dirty="0" smtClean="0"/>
              <a:t>  </a:t>
            </a:r>
            <a:endParaRPr lang="cs-CZ" sz="1800" dirty="0"/>
          </a:p>
          <a:p>
            <a:pPr lvl="1"/>
            <a:r>
              <a:rPr lang="cs-CZ" sz="1800" dirty="0"/>
              <a:t>Základní a doplňkové SSM (sl. předpis č</a:t>
            </a:r>
            <a:r>
              <a:rPr lang="cs-CZ" sz="1800" dirty="0" smtClean="0"/>
              <a:t>. 8</a:t>
            </a:r>
            <a:r>
              <a:rPr lang="cs-CZ" sz="1800" dirty="0"/>
              <a:t>)</a:t>
            </a:r>
          </a:p>
          <a:p>
            <a:pPr lvl="2"/>
            <a:r>
              <a:rPr lang="cs-CZ" sz="1600" dirty="0"/>
              <a:t>Typ SSM (základní / doplňkové)</a:t>
            </a:r>
          </a:p>
          <a:p>
            <a:pPr lvl="2"/>
            <a:r>
              <a:rPr lang="cs-CZ" sz="1600" dirty="0"/>
              <a:t>ID </a:t>
            </a:r>
            <a:r>
              <a:rPr lang="cs-CZ" sz="1600" dirty="0" smtClean="0"/>
              <a:t>doplňkového/základního</a:t>
            </a:r>
          </a:p>
          <a:p>
            <a:pPr lvl="2"/>
            <a:r>
              <a:rPr lang="cs-CZ" sz="1600" dirty="0" smtClean="0"/>
              <a:t>Platnost doplňkového od/do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56522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Služební místa</a:t>
            </a:r>
            <a:r>
              <a:rPr lang="cs-CZ" sz="2000" dirty="0" smtClean="0"/>
              <a:t>:</a:t>
            </a:r>
            <a:endParaRPr lang="cs-CZ" sz="2000" dirty="0" smtClean="0"/>
          </a:p>
          <a:p>
            <a:pPr lvl="1"/>
            <a:r>
              <a:rPr lang="cs-CZ" sz="1800" dirty="0" smtClean="0"/>
              <a:t>Typ </a:t>
            </a:r>
            <a:r>
              <a:rPr lang="cs-CZ" sz="1800" dirty="0" smtClean="0"/>
              <a:t>představeného – </a:t>
            </a:r>
            <a:r>
              <a:rPr lang="cs-CZ" sz="1800" i="1" dirty="0" smtClean="0"/>
              <a:t>číselník</a:t>
            </a:r>
          </a:p>
          <a:p>
            <a:pPr lvl="1"/>
            <a:r>
              <a:rPr lang="cs-CZ" sz="1800" dirty="0" smtClean="0"/>
              <a:t>Atribut permanentního zástupce – </a:t>
            </a:r>
            <a:r>
              <a:rPr lang="cs-CZ" sz="1800" i="1" dirty="0" smtClean="0"/>
              <a:t>číselník</a:t>
            </a:r>
            <a:endParaRPr lang="cs-CZ" sz="1800" i="1" dirty="0" smtClean="0"/>
          </a:p>
          <a:p>
            <a:pPr lvl="1"/>
            <a:r>
              <a:rPr lang="cs-CZ" sz="1800" dirty="0" smtClean="0"/>
              <a:t>Služební označení – </a:t>
            </a:r>
            <a:r>
              <a:rPr lang="cs-CZ" sz="1800" i="1" dirty="0" smtClean="0"/>
              <a:t>číselník</a:t>
            </a:r>
          </a:p>
          <a:p>
            <a:pPr lvl="1"/>
            <a:r>
              <a:rPr lang="cs-CZ" sz="1800" dirty="0" smtClean="0"/>
              <a:t>Obory </a:t>
            </a:r>
            <a:r>
              <a:rPr lang="cs-CZ" sz="1800" dirty="0" smtClean="0"/>
              <a:t>služby - </a:t>
            </a:r>
            <a:r>
              <a:rPr lang="cs-CZ" sz="1800" i="1" dirty="0"/>
              <a:t>číselník</a:t>
            </a:r>
          </a:p>
          <a:p>
            <a:pPr lvl="1"/>
            <a:r>
              <a:rPr lang="cs-CZ" sz="1800" dirty="0" smtClean="0"/>
              <a:t>Katalog správních činností</a:t>
            </a:r>
          </a:p>
          <a:p>
            <a:pPr lvl="2"/>
            <a:r>
              <a:rPr lang="cs-CZ" sz="1600" dirty="0" smtClean="0"/>
              <a:t>Část, Díl, Náplň - </a:t>
            </a:r>
            <a:r>
              <a:rPr lang="cs-CZ" sz="1600" i="1" dirty="0"/>
              <a:t>číselník</a:t>
            </a:r>
          </a:p>
          <a:p>
            <a:r>
              <a:rPr lang="cs-CZ" sz="2000" dirty="0" smtClean="0"/>
              <a:t>Pracovní místa:</a:t>
            </a:r>
          </a:p>
          <a:p>
            <a:pPr lvl="1"/>
            <a:r>
              <a:rPr lang="cs-CZ" sz="1800" dirty="0" smtClean="0"/>
              <a:t>Typ vedoucího zaměstnance  - </a:t>
            </a:r>
            <a:r>
              <a:rPr lang="cs-CZ" sz="1800" i="1" dirty="0" smtClean="0"/>
              <a:t>číselník</a:t>
            </a:r>
          </a:p>
          <a:p>
            <a:pPr lvl="1"/>
            <a:r>
              <a:rPr lang="cs-CZ" sz="1800" dirty="0"/>
              <a:t>Katalog prací ve veřejné správě</a:t>
            </a:r>
          </a:p>
          <a:p>
            <a:pPr lvl="2"/>
            <a:r>
              <a:rPr lang="cs-CZ" sz="1600" dirty="0" smtClean="0"/>
              <a:t>Č</a:t>
            </a:r>
            <a:r>
              <a:rPr lang="cs-CZ" sz="1600" dirty="0"/>
              <a:t>á</a:t>
            </a:r>
            <a:r>
              <a:rPr lang="cs-CZ" sz="1600" dirty="0" smtClean="0"/>
              <a:t>st, díl, záznam </a:t>
            </a:r>
            <a:r>
              <a:rPr lang="cs-CZ" sz="1600" dirty="0"/>
              <a:t>– </a:t>
            </a:r>
            <a:r>
              <a:rPr lang="cs-CZ" sz="1600" i="1" dirty="0"/>
              <a:t>číselník</a:t>
            </a:r>
          </a:p>
          <a:p>
            <a:pPr lvl="1"/>
            <a:endParaRPr lang="cs-CZ" i="1" dirty="0" smtClean="0"/>
          </a:p>
          <a:p>
            <a:pPr lvl="1"/>
            <a:endParaRPr lang="cs-CZ" dirty="0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240848" cy="1066130"/>
          </a:xfrm>
        </p:spPr>
        <p:txBody>
          <a:bodyPr>
            <a:normAutofit fontScale="90000"/>
          </a:bodyPr>
          <a:lstStyle/>
          <a:p>
            <a:r>
              <a:rPr lang="cs-CZ" sz="3600" dirty="0"/>
              <a:t>Datová struktura - plánovaná místa </a:t>
            </a:r>
            <a:r>
              <a:rPr lang="cs-CZ" sz="3600" dirty="0" smtClean="0"/>
              <a:t>III.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87401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9808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Datová struktura - objem prostředků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Na systemizovaná místa z EU/FM</a:t>
            </a:r>
          </a:p>
          <a:p>
            <a:pPr lvl="1"/>
            <a:r>
              <a:rPr lang="cs-CZ" sz="1800" dirty="0" smtClean="0"/>
              <a:t>s vazbou na rozpočtovou položku 5013</a:t>
            </a:r>
          </a:p>
          <a:p>
            <a:pPr lvl="1"/>
            <a:r>
              <a:rPr lang="cs-CZ" sz="1800" dirty="0" smtClean="0"/>
              <a:t>s vazbou na </a:t>
            </a:r>
            <a:r>
              <a:rPr lang="cs-CZ" sz="1800" dirty="0"/>
              <a:t>rozpočtovou položku </a:t>
            </a:r>
            <a:r>
              <a:rPr lang="cs-CZ" sz="1800" dirty="0" smtClean="0"/>
              <a:t>5011/5014</a:t>
            </a:r>
          </a:p>
          <a:p>
            <a:pPr lvl="1"/>
            <a:endParaRPr lang="cs-CZ" sz="1800" dirty="0" smtClean="0"/>
          </a:p>
          <a:p>
            <a:r>
              <a:rPr lang="cs-CZ" sz="2000" dirty="0" smtClean="0"/>
              <a:t>Na </a:t>
            </a:r>
            <a:r>
              <a:rPr lang="cs-CZ" sz="2000" dirty="0"/>
              <a:t>systemizovaná</a:t>
            </a:r>
            <a:r>
              <a:rPr lang="cs-CZ" sz="2000" dirty="0" smtClean="0"/>
              <a:t> </a:t>
            </a:r>
            <a:r>
              <a:rPr lang="cs-CZ" sz="2000" dirty="0"/>
              <a:t>místa </a:t>
            </a:r>
            <a:r>
              <a:rPr lang="cs-CZ" sz="2000" dirty="0" smtClean="0"/>
              <a:t>financovaná z ostatních zdrojů</a:t>
            </a:r>
            <a:endParaRPr lang="cs-CZ" sz="2000" dirty="0"/>
          </a:p>
          <a:p>
            <a:pPr lvl="1"/>
            <a:r>
              <a:rPr lang="cs-CZ" sz="1800" dirty="0" smtClean="0"/>
              <a:t>s </a:t>
            </a:r>
            <a:r>
              <a:rPr lang="cs-CZ" sz="1800" dirty="0"/>
              <a:t>vazbou na rozpočtovou položku 5013</a:t>
            </a:r>
          </a:p>
          <a:p>
            <a:pPr lvl="1"/>
            <a:r>
              <a:rPr lang="cs-CZ" sz="1800" dirty="0" smtClean="0"/>
              <a:t>s </a:t>
            </a:r>
            <a:r>
              <a:rPr lang="cs-CZ" sz="1800" dirty="0"/>
              <a:t>vazbou na rozpočtovou položku 5011/5014</a:t>
            </a:r>
            <a:endParaRPr lang="cs-CZ" sz="2000" dirty="0"/>
          </a:p>
          <a:p>
            <a:pPr lvl="1"/>
            <a:endParaRPr lang="cs-CZ" sz="2400" dirty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863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Pravidla pro tvorbu návrhů OSYS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V datové větě </a:t>
            </a:r>
            <a:r>
              <a:rPr lang="cs-CZ" sz="2000" b="1" dirty="0" smtClean="0"/>
              <a:t>všechny v daném roce aktivní SSM/SPM </a:t>
            </a:r>
            <a:r>
              <a:rPr lang="cs-CZ" sz="2000" dirty="0" smtClean="0"/>
              <a:t>(i zaniklé objekty)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/>
              <a:t>D</a:t>
            </a:r>
            <a:r>
              <a:rPr lang="cs-CZ" sz="2000" dirty="0" smtClean="0"/>
              <a:t>okud je ve zpracování návrh změny systemizace nebo organizace, nemůže být vytvářen jiný návrh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Výjimka: „roční“ vs. „dílčí“ návrh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800" dirty="0" smtClean="0"/>
              <a:t>Zároveň „roční 2018“ a „dílčí 2017“ - pokud v dílčím návrhu platnost dat </a:t>
            </a:r>
            <a:r>
              <a:rPr lang="cs-CZ" sz="1800" b="1" dirty="0" smtClean="0"/>
              <a:t>pouze</a:t>
            </a:r>
            <a:r>
              <a:rPr lang="cs-CZ" sz="1800" dirty="0" smtClean="0"/>
              <a:t> do konce roku 2017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800" dirty="0" smtClean="0"/>
              <a:t>Pokud v „dílčím návrhu 2017“ změny i do roku 2018, nutné aktualizovat i „roční návrh 2018“ 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239800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Dávková rozhraní OSYS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Zachován model RSZ a EOSM – webové služby nebo dávkový soubor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Nový typ dávky OSYS_01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Po přijetí dávky technické kontroly:</a:t>
            </a:r>
          </a:p>
          <a:p>
            <a:pPr lvl="1"/>
            <a:r>
              <a:rPr lang="cs-CZ" sz="1800" dirty="0" smtClean="0"/>
              <a:t>Status 2 - Datová </a:t>
            </a:r>
            <a:r>
              <a:rPr lang="cs-CZ" sz="1800" dirty="0"/>
              <a:t>dávka zařazena do fronty zpracování - při kontrole bez chyb</a:t>
            </a:r>
            <a:endParaRPr lang="cs-CZ" sz="1600" dirty="0"/>
          </a:p>
          <a:p>
            <a:pPr lvl="1"/>
            <a:r>
              <a:rPr lang="cs-CZ" sz="1800" dirty="0" smtClean="0"/>
              <a:t>Status 9 - Datová </a:t>
            </a:r>
            <a:r>
              <a:rPr lang="cs-CZ" sz="1800" dirty="0"/>
              <a:t>dávka zamítnuta - při kontrole s chybou</a:t>
            </a:r>
            <a:endParaRPr lang="cs-CZ" sz="1600" dirty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endParaRPr lang="cs-CZ" dirty="0" smtClean="0"/>
          </a:p>
          <a:p>
            <a:endParaRPr lang="cs-CZ" dirty="0" smtClean="0"/>
          </a:p>
          <a:p>
            <a:pPr marL="402336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14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Dávková rozhraní OSYS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Storno dávky</a:t>
            </a:r>
          </a:p>
          <a:p>
            <a:pPr lvl="1"/>
            <a:r>
              <a:rPr lang="cs-CZ" sz="1800" dirty="0" smtClean="0"/>
              <a:t>Pouze do doby předání návrhu z ÚSÚ na MV</a:t>
            </a:r>
          </a:p>
          <a:p>
            <a:pPr lvl="1"/>
            <a:r>
              <a:rPr lang="cs-CZ" sz="1800" dirty="0" smtClean="0"/>
              <a:t>Zasláním nové dávky - pokud kontroly OK:</a:t>
            </a:r>
          </a:p>
          <a:p>
            <a:pPr lvl="2"/>
            <a:r>
              <a:rPr lang="cs-CZ" sz="1600" b="1" dirty="0" smtClean="0"/>
              <a:t>Nová</a:t>
            </a:r>
            <a:r>
              <a:rPr lang="cs-CZ" sz="1600" dirty="0" smtClean="0"/>
              <a:t> dávka status „2 </a:t>
            </a:r>
            <a:r>
              <a:rPr lang="cs-CZ" sz="1600" dirty="0"/>
              <a:t>- Datová dávka zařazena do fronty zpracování“ </a:t>
            </a:r>
            <a:endParaRPr lang="cs-CZ" sz="1600" dirty="0" smtClean="0"/>
          </a:p>
          <a:p>
            <a:pPr lvl="2"/>
            <a:r>
              <a:rPr lang="cs-CZ" sz="1600" b="1" dirty="0" smtClean="0"/>
              <a:t>Původní</a:t>
            </a:r>
            <a:r>
              <a:rPr lang="cs-CZ" sz="1600" dirty="0" smtClean="0"/>
              <a:t> dávka status „3 </a:t>
            </a:r>
            <a:r>
              <a:rPr lang="cs-CZ" sz="1600" dirty="0"/>
              <a:t>- Datová dávka odstraněna z fronty zpracování</a:t>
            </a:r>
            <a:r>
              <a:rPr lang="cs-CZ" sz="1600" dirty="0" smtClean="0"/>
              <a:t>“ </a:t>
            </a:r>
          </a:p>
          <a:p>
            <a:pPr lvl="2"/>
            <a:endParaRPr lang="cs-CZ" sz="1600" dirty="0" smtClean="0"/>
          </a:p>
          <a:p>
            <a:r>
              <a:rPr lang="cs-CZ" sz="2000" dirty="0" smtClean="0"/>
              <a:t>Předání návrhu OSYS z ÚSÚ na MV</a:t>
            </a:r>
          </a:p>
          <a:p>
            <a:pPr lvl="1"/>
            <a:r>
              <a:rPr lang="cs-CZ" sz="2000" dirty="0" smtClean="0"/>
              <a:t>Status 4 </a:t>
            </a:r>
            <a:r>
              <a:rPr lang="cs-CZ" sz="2000" dirty="0"/>
              <a:t>- Datová dávka ve </a:t>
            </a:r>
            <a:r>
              <a:rPr lang="cs-CZ" sz="2000" dirty="0" smtClean="0"/>
              <a:t>schvalování </a:t>
            </a:r>
          </a:p>
          <a:p>
            <a:pPr lvl="2"/>
            <a:r>
              <a:rPr lang="cs-CZ" sz="1600" b="1" dirty="0" smtClean="0"/>
              <a:t>Nový typ </a:t>
            </a:r>
            <a:r>
              <a:rPr lang="cs-CZ" sz="1600" dirty="0" smtClean="0"/>
              <a:t>statusu, nastaven </a:t>
            </a:r>
            <a:r>
              <a:rPr lang="cs-CZ" sz="1600" u="sng" dirty="0" smtClean="0"/>
              <a:t>po celou dobu schvalovacího workflow.</a:t>
            </a:r>
            <a:r>
              <a:rPr lang="cs-CZ" sz="1600" dirty="0" smtClean="0"/>
              <a:t> </a:t>
            </a:r>
          </a:p>
          <a:p>
            <a:pPr lvl="2"/>
            <a:r>
              <a:rPr lang="en-US" sz="1600" dirty="0"/>
              <a:t>Nov</a:t>
            </a:r>
            <a:r>
              <a:rPr lang="cs-CZ" sz="1600" dirty="0"/>
              <a:t>ý element </a:t>
            </a:r>
            <a:r>
              <a:rPr lang="cs-CZ" sz="1600" dirty="0" smtClean="0"/>
              <a:t>„</a:t>
            </a:r>
            <a:r>
              <a:rPr lang="cs-CZ" sz="1600" smtClean="0"/>
              <a:t>SchvalovaniFaze“, </a:t>
            </a:r>
            <a:r>
              <a:rPr lang="cs-CZ" sz="1600" dirty="0"/>
              <a:t>hodnoty přebírané ze schvalovacího procesu OSYS.</a:t>
            </a:r>
          </a:p>
          <a:p>
            <a:pPr lvl="2"/>
            <a:r>
              <a:rPr lang="cs-CZ" sz="1600" dirty="0" smtClean="0"/>
              <a:t>Datovou dávku již </a:t>
            </a:r>
            <a:r>
              <a:rPr lang="cs-CZ" sz="1600" dirty="0"/>
              <a:t>není možné </a:t>
            </a:r>
            <a:r>
              <a:rPr lang="cs-CZ" sz="1600" dirty="0" smtClean="0"/>
              <a:t>stornovat/nahradit. </a:t>
            </a:r>
            <a:r>
              <a:rPr lang="cs-CZ" sz="1600" dirty="0"/>
              <a:t>Datovou </a:t>
            </a:r>
            <a:r>
              <a:rPr lang="cs-CZ" sz="1600" dirty="0" smtClean="0"/>
              <a:t>dávku, resp. návrh OSYS, lze pouze zamítnout.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80858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Dávková rozhraní OSYS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Výsledek schvalovacího </a:t>
            </a:r>
            <a:r>
              <a:rPr lang="cs-CZ" sz="2000" dirty="0" err="1" smtClean="0"/>
              <a:t>workflow</a:t>
            </a:r>
            <a:endParaRPr lang="cs-CZ" sz="2000" dirty="0" smtClean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800" dirty="0" smtClean="0"/>
              <a:t>Status 7 </a:t>
            </a:r>
            <a:r>
              <a:rPr lang="cs-CZ" sz="1800" dirty="0"/>
              <a:t>- Zpracování datové dávky </a:t>
            </a:r>
            <a:r>
              <a:rPr lang="cs-CZ" sz="1800" dirty="0" smtClean="0"/>
              <a:t>ukončeno = </a:t>
            </a:r>
            <a:r>
              <a:rPr lang="cs-CZ" sz="1800" b="1" dirty="0" smtClean="0"/>
              <a:t>schválení návrhu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800" dirty="0" smtClean="0"/>
              <a:t>Status 9 </a:t>
            </a:r>
            <a:r>
              <a:rPr lang="cs-CZ" sz="1800" dirty="0"/>
              <a:t>- Datová dávka </a:t>
            </a:r>
            <a:r>
              <a:rPr lang="cs-CZ" sz="1800" dirty="0" smtClean="0"/>
              <a:t>zamítnuta = </a:t>
            </a:r>
            <a:r>
              <a:rPr lang="cs-CZ" sz="1800" b="1" dirty="0" smtClean="0"/>
              <a:t>zamítnutí návrhu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Zobrazení stavu/výsledku - stejné jako RSZ/EOSM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800" dirty="0" smtClean="0"/>
              <a:t>Na Portále nebo rozhraní FO2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dirty="0" smtClean="0"/>
              <a:t>Notifikace u terminálních stavů - stejné jako EOSM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3</a:t>
            </a:r>
            <a:r>
              <a:rPr lang="cs-CZ" sz="2400" dirty="0" smtClean="0"/>
              <a:t> </a:t>
            </a:r>
            <a:r>
              <a:rPr lang="cs-CZ" sz="1800" dirty="0" smtClean="0"/>
              <a:t>- Datová </a:t>
            </a:r>
            <a:r>
              <a:rPr lang="cs-CZ" sz="1800" dirty="0"/>
              <a:t>dávka odstraněna z fronty zpracování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7</a:t>
            </a:r>
            <a:r>
              <a:rPr lang="cs-CZ" sz="2400" dirty="0" smtClean="0"/>
              <a:t> </a:t>
            </a:r>
            <a:r>
              <a:rPr lang="cs-CZ" sz="1800" dirty="0" smtClean="0"/>
              <a:t>- Zpracování </a:t>
            </a:r>
            <a:r>
              <a:rPr lang="cs-CZ" sz="1800" dirty="0"/>
              <a:t>datové dávky ukončeno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9</a:t>
            </a:r>
            <a:r>
              <a:rPr lang="cs-CZ" sz="2400" dirty="0" smtClean="0"/>
              <a:t> </a:t>
            </a:r>
            <a:r>
              <a:rPr lang="cs-CZ" sz="1800" dirty="0" smtClean="0"/>
              <a:t>- Datová </a:t>
            </a:r>
            <a:r>
              <a:rPr lang="cs-CZ" sz="1800" dirty="0"/>
              <a:t>dávka </a:t>
            </a:r>
            <a:r>
              <a:rPr lang="cs-CZ" sz="1800" dirty="0" smtClean="0"/>
              <a:t>zamítnuta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8193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Harmonogram </a:t>
            </a:r>
            <a:r>
              <a:rPr lang="cs-CZ" sz="3200" dirty="0" smtClean="0"/>
              <a:t>náběhu pro pilotní SÚ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Autofit/>
          </a:bodyPr>
          <a:lstStyle/>
          <a:p>
            <a:pPr lvl="0" hangingPunct="0">
              <a:spcAft>
                <a:spcPts val="600"/>
              </a:spcAft>
            </a:pPr>
            <a:r>
              <a:rPr lang="cs-CZ" sz="2000" dirty="0"/>
              <a:t>Sběr dat (aktuální </a:t>
            </a:r>
            <a:r>
              <a:rPr lang="cs-CZ" sz="2000" dirty="0" smtClean="0"/>
              <a:t>stav </a:t>
            </a:r>
            <a:r>
              <a:rPr lang="cs-CZ" sz="2000" dirty="0"/>
              <a:t>k </a:t>
            </a:r>
            <a:r>
              <a:rPr lang="cs-CZ" sz="2000" dirty="0" smtClean="0"/>
              <a:t>datu 1. 7. 2016)  </a:t>
            </a:r>
          </a:p>
          <a:p>
            <a:pPr lvl="1" hangingPunct="0">
              <a:spcAft>
                <a:spcPts val="600"/>
              </a:spcAft>
            </a:pPr>
            <a:r>
              <a:rPr lang="cs-CZ" sz="1800" dirty="0" smtClean="0"/>
              <a:t>zaslání </a:t>
            </a:r>
            <a:r>
              <a:rPr lang="cs-CZ" sz="1800" dirty="0"/>
              <a:t>e-mailem v elektronické, definované </a:t>
            </a:r>
            <a:r>
              <a:rPr lang="cs-CZ" sz="1800" dirty="0" smtClean="0"/>
              <a:t>podobě (</a:t>
            </a:r>
            <a:r>
              <a:rPr lang="cs-CZ" sz="1800" dirty="0" err="1" smtClean="0"/>
              <a:t>xls</a:t>
            </a:r>
            <a:r>
              <a:rPr lang="cs-CZ" sz="1800" dirty="0" smtClean="0"/>
              <a:t>) </a:t>
            </a:r>
            <a:r>
              <a:rPr lang="cs-CZ" sz="1800" dirty="0"/>
              <a:t>z NSÚ na MV</a:t>
            </a:r>
          </a:p>
          <a:p>
            <a:pPr lvl="0" hangingPunct="0">
              <a:spcAft>
                <a:spcPts val="600"/>
              </a:spcAft>
            </a:pPr>
            <a:r>
              <a:rPr lang="cs-CZ" sz="2000" dirty="0"/>
              <a:t>Nahrání dat do </a:t>
            </a:r>
            <a:r>
              <a:rPr lang="cs-CZ" sz="2000" dirty="0" err="1"/>
              <a:t>ISoSS</a:t>
            </a:r>
            <a:r>
              <a:rPr lang="cs-CZ" sz="2000" dirty="0"/>
              <a:t> pracovníky </a:t>
            </a:r>
            <a:r>
              <a:rPr lang="cs-CZ" sz="2000" dirty="0" smtClean="0"/>
              <a:t>MV (OPRE) </a:t>
            </a:r>
            <a:r>
              <a:rPr lang="cs-CZ" sz="2000" dirty="0"/>
              <a:t>a ČP </a:t>
            </a:r>
            <a:r>
              <a:rPr lang="cs-CZ" sz="2000" dirty="0" smtClean="0"/>
              <a:t>OZ</a:t>
            </a:r>
          </a:p>
          <a:p>
            <a:pPr lvl="0" hangingPunct="0">
              <a:spcAft>
                <a:spcPts val="1200"/>
              </a:spcAft>
            </a:pPr>
            <a:r>
              <a:rPr lang="cs-CZ" sz="2000" dirty="0"/>
              <a:t>Funkcionalita export souborů systemizace a organizace</a:t>
            </a:r>
          </a:p>
          <a:p>
            <a:pPr lvl="0" hangingPunct="0">
              <a:spcAft>
                <a:spcPts val="1200"/>
              </a:spcAft>
            </a:pPr>
            <a:r>
              <a:rPr lang="cs-CZ" sz="2000" dirty="0"/>
              <a:t>Funkcionalita import souborů systemizace a organizace jako iniciální návrh pro rok 2017 </a:t>
            </a:r>
          </a:p>
          <a:p>
            <a:pPr lvl="0" hangingPunct="0">
              <a:spcAft>
                <a:spcPts val="1200"/>
              </a:spcAft>
            </a:pPr>
            <a:r>
              <a:rPr lang="cs-CZ" sz="2000" dirty="0"/>
              <a:t>Další úpravy v modelovací aplikaci OSYS</a:t>
            </a:r>
          </a:p>
          <a:p>
            <a:pPr>
              <a:spcAft>
                <a:spcPts val="1200"/>
              </a:spcAft>
            </a:pPr>
            <a:r>
              <a:rPr lang="cs-CZ" sz="2000" dirty="0"/>
              <a:t>Schvalování návrhu systemizace a organizace pro rok 2017 budou prováděny již v </a:t>
            </a:r>
            <a:r>
              <a:rPr lang="cs-CZ" sz="2000" dirty="0" err="1" smtClean="0"/>
              <a:t>ISoSS</a:t>
            </a:r>
            <a:endParaRPr lang="cs-CZ" sz="2000" dirty="0"/>
          </a:p>
          <a:p>
            <a:pPr lvl="0" hangingPunct="0">
              <a:spcAft>
                <a:spcPts val="600"/>
              </a:spcAft>
            </a:pPr>
            <a:r>
              <a:rPr lang="cs-CZ" sz="2000" dirty="0" smtClean="0"/>
              <a:t>Předpokládaný termín aktivit OSYS : Q3 2016</a:t>
            </a:r>
          </a:p>
          <a:p>
            <a:pPr hangingPunct="0"/>
            <a:r>
              <a:rPr lang="cs-CZ" sz="2000" dirty="0" smtClean="0"/>
              <a:t>Změny systemizace a organizace v</a:t>
            </a:r>
            <a:r>
              <a:rPr lang="cs-CZ" sz="2000" dirty="0"/>
              <a:t> roce 2016 nebudou prováděny </a:t>
            </a:r>
            <a:r>
              <a:rPr lang="cs-CZ" sz="2000" dirty="0" smtClean="0"/>
              <a:t>v </a:t>
            </a:r>
            <a:r>
              <a:rPr lang="cs-CZ" sz="2000" dirty="0" err="1" smtClean="0"/>
              <a:t>ISoSS</a:t>
            </a:r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284034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776864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Agenda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412776"/>
            <a:ext cx="7890080" cy="5184576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Úvod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Základní přehled řešení OSYS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Systemizace vs. organizace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Procesní schémata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Datová struktura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Pravidla pro tvorbu návrhů OSYS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Dávková rozhraní OSYS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Harmonogram náběhu pro pilotní SÚ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Harmonogram náběhu ostatních SÚ</a:t>
            </a:r>
            <a:endParaRPr lang="cs-CZ" sz="2000" dirty="0"/>
          </a:p>
          <a:p>
            <a:pPr marL="596646" indent="-514350">
              <a:buFont typeface="+mj-lt"/>
              <a:buAutoNum type="arabicPeriod"/>
            </a:pPr>
            <a:r>
              <a:rPr lang="cs-CZ" sz="2000" dirty="0" smtClean="0"/>
              <a:t>Diskuse, závěr</a:t>
            </a:r>
          </a:p>
          <a:p>
            <a:pPr marL="82296" indent="0">
              <a:buNone/>
            </a:pPr>
            <a:endParaRPr lang="cs-CZ" sz="2800" dirty="0"/>
          </a:p>
          <a:p>
            <a:endParaRPr lang="cs-CZ" sz="2800" dirty="0"/>
          </a:p>
          <a:p>
            <a:pPr marL="82296" indent="0">
              <a:buNone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50233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Harmonogram </a:t>
            </a:r>
            <a:r>
              <a:rPr lang="cs-CZ" sz="3200" dirty="0" smtClean="0"/>
              <a:t>náběhu ostatních SÚ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/>
          </a:bodyPr>
          <a:lstStyle/>
          <a:p>
            <a:pPr lvl="0" hangingPunct="0">
              <a:spcAft>
                <a:spcPts val="600"/>
              </a:spcAft>
            </a:pPr>
            <a:r>
              <a:rPr lang="cs-CZ" sz="2000" dirty="0"/>
              <a:t>Sběr dat (aktuální </a:t>
            </a:r>
            <a:r>
              <a:rPr lang="cs-CZ" sz="2000" dirty="0" smtClean="0"/>
              <a:t>stav </a:t>
            </a:r>
            <a:r>
              <a:rPr lang="cs-CZ" sz="2000" dirty="0"/>
              <a:t>k </a:t>
            </a:r>
            <a:r>
              <a:rPr lang="cs-CZ" sz="2000" dirty="0" smtClean="0"/>
              <a:t>datu 1. 1. 2017)  </a:t>
            </a:r>
          </a:p>
          <a:p>
            <a:pPr lvl="1" hangingPunct="0">
              <a:spcAft>
                <a:spcPts val="600"/>
              </a:spcAft>
            </a:pPr>
            <a:r>
              <a:rPr lang="cs-CZ" sz="1800" dirty="0" smtClean="0"/>
              <a:t>zaslání </a:t>
            </a:r>
            <a:r>
              <a:rPr lang="cs-CZ" sz="1800" dirty="0"/>
              <a:t>e-mailem v elektronické, definované </a:t>
            </a:r>
            <a:r>
              <a:rPr lang="cs-CZ" sz="1800" dirty="0" smtClean="0"/>
              <a:t>podobě (</a:t>
            </a:r>
            <a:r>
              <a:rPr lang="cs-CZ" sz="1800" dirty="0" err="1" smtClean="0"/>
              <a:t>xls</a:t>
            </a:r>
            <a:r>
              <a:rPr lang="cs-CZ" sz="1800" dirty="0" smtClean="0"/>
              <a:t>) </a:t>
            </a:r>
            <a:r>
              <a:rPr lang="cs-CZ" sz="1800" dirty="0"/>
              <a:t>z NSÚ na MV</a:t>
            </a:r>
          </a:p>
          <a:p>
            <a:pPr lvl="0" hangingPunct="0">
              <a:spcAft>
                <a:spcPts val="600"/>
              </a:spcAft>
            </a:pPr>
            <a:r>
              <a:rPr lang="cs-CZ" sz="2000" dirty="0"/>
              <a:t>Nahrání dat do </a:t>
            </a:r>
            <a:r>
              <a:rPr lang="cs-CZ" sz="2000" dirty="0" err="1"/>
              <a:t>ISoSS</a:t>
            </a:r>
            <a:r>
              <a:rPr lang="cs-CZ" sz="2000" dirty="0"/>
              <a:t> pracovníky </a:t>
            </a:r>
            <a:r>
              <a:rPr lang="cs-CZ" sz="2000" dirty="0" smtClean="0"/>
              <a:t>MV (OPRE) </a:t>
            </a:r>
            <a:r>
              <a:rPr lang="cs-CZ" sz="2000" dirty="0"/>
              <a:t>a ČP </a:t>
            </a:r>
            <a:r>
              <a:rPr lang="cs-CZ" sz="2000" dirty="0" smtClean="0"/>
              <a:t>OZ</a:t>
            </a:r>
          </a:p>
          <a:p>
            <a:pPr lvl="0" hangingPunct="0">
              <a:spcAft>
                <a:spcPts val="600"/>
              </a:spcAft>
            </a:pPr>
            <a:r>
              <a:rPr lang="cs-CZ" sz="2000" dirty="0" smtClean="0"/>
              <a:t>Předpokládaný termín aktivit OSYS : Q4 2016</a:t>
            </a:r>
          </a:p>
          <a:p>
            <a:pPr lvl="0" hangingPunct="0">
              <a:spcAft>
                <a:spcPts val="600"/>
              </a:spcAft>
            </a:pPr>
            <a:r>
              <a:rPr lang="cs-CZ" sz="2000" dirty="0" smtClean="0"/>
              <a:t>Návrh systemizace a organizace pro rok 2017 bude předkládán stávajícím způsobem</a:t>
            </a:r>
          </a:p>
        </p:txBody>
      </p:sp>
    </p:spTree>
    <p:extLst>
      <p:ext uri="{BB962C8B-B14F-4D97-AF65-F5344CB8AC3E}">
        <p14:creationId xmlns:p14="http://schemas.microsoft.com/office/powerpoint/2010/main" val="231573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776864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Diskuze - Závěr</a:t>
            </a:r>
            <a:endParaRPr lang="cs-CZ" sz="3200" dirty="0"/>
          </a:p>
        </p:txBody>
      </p:sp>
      <p:pic>
        <p:nvPicPr>
          <p:cNvPr id="4" name="Picture 2" descr="D:\melanie\Graphiken\Fragen.jpg"/>
          <p:cNvPicPr>
            <a:picLocks noChangeAspect="1" noChangeArrowheads="1"/>
          </p:cNvPicPr>
          <p:nvPr/>
        </p:nvPicPr>
        <p:blipFill>
          <a:blip r:embed="rId2" cstate="print">
            <a:lum bright="6000"/>
            <a:grayscl/>
          </a:blip>
          <a:srcRect/>
          <a:stretch>
            <a:fillRect/>
          </a:stretch>
        </p:blipFill>
        <p:spPr bwMode="auto">
          <a:xfrm>
            <a:off x="2136775" y="1609725"/>
            <a:ext cx="7007225" cy="49545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3070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46646"/>
            <a:ext cx="7498080" cy="922114"/>
          </a:xfrm>
        </p:spPr>
        <p:txBody>
          <a:bodyPr>
            <a:normAutofit/>
          </a:bodyPr>
          <a:lstStyle/>
          <a:p>
            <a:r>
              <a:rPr lang="cs-CZ" sz="3600" dirty="0"/>
              <a:t>Základní přehled řešení OSYS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259632" y="1340768"/>
            <a:ext cx="7674056" cy="5256584"/>
          </a:xfrm>
        </p:spPr>
        <p:txBody>
          <a:bodyPr/>
          <a:lstStyle/>
          <a:p>
            <a:pPr marL="82296" indent="0">
              <a:buNone/>
            </a:pPr>
            <a:r>
              <a:rPr lang="cs-CZ" sz="2000" dirty="0" smtClean="0"/>
              <a:t>Interaktivní zpracování </a:t>
            </a:r>
          </a:p>
          <a:p>
            <a:pPr marL="82296" indent="0"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372084"/>
            <a:ext cx="7947918" cy="328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747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46646"/>
            <a:ext cx="7498080" cy="922114"/>
          </a:xfrm>
        </p:spPr>
        <p:txBody>
          <a:bodyPr>
            <a:normAutofit/>
          </a:bodyPr>
          <a:lstStyle/>
          <a:p>
            <a:r>
              <a:rPr lang="cs-CZ" sz="3600" dirty="0"/>
              <a:t>Základní přehled řešení OSYS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259632" y="1340768"/>
            <a:ext cx="7674056" cy="5256584"/>
          </a:xfrm>
        </p:spPr>
        <p:txBody>
          <a:bodyPr/>
          <a:lstStyle/>
          <a:p>
            <a:pPr marL="82296" indent="0">
              <a:buNone/>
            </a:pPr>
            <a:r>
              <a:rPr lang="cs-CZ" sz="2000" dirty="0" smtClean="0"/>
              <a:t>Dávkové zpracování </a:t>
            </a:r>
          </a:p>
          <a:p>
            <a:pPr marL="82296" indent="0">
              <a:buNone/>
            </a:pP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586" y="2060848"/>
            <a:ext cx="7875910" cy="447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646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Seznam procesů OSYS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sz="2200" dirty="0" smtClean="0"/>
              <a:t>Procesy: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S1 </a:t>
            </a:r>
            <a:r>
              <a:rPr lang="cs-CZ" sz="1900" dirty="0"/>
              <a:t>- návrh roční systemizace (dle § 17 </a:t>
            </a:r>
            <a:r>
              <a:rPr lang="cs-CZ" sz="1900" dirty="0" smtClean="0"/>
              <a:t>ZSS)</a:t>
            </a:r>
            <a:endParaRPr lang="cs-CZ" sz="1900" dirty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S3 - návrh roční organizační struktury (dle § 19 odst. 1 ZSS)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S2 </a:t>
            </a:r>
            <a:r>
              <a:rPr lang="cs-CZ" sz="1900" dirty="0"/>
              <a:t>- návrh změny systemizace (dle § 18 ZSS)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S4 </a:t>
            </a:r>
            <a:r>
              <a:rPr lang="cs-CZ" sz="1900" dirty="0"/>
              <a:t>- návrh změny organizační struktury (dle § 19 odst. 1 ZSS)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S5 </a:t>
            </a:r>
            <a:r>
              <a:rPr lang="cs-CZ" sz="1900" dirty="0"/>
              <a:t>- úprava organizační struktury (dle §19 odst. 2 ZSS)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S6 </a:t>
            </a:r>
            <a:r>
              <a:rPr lang="cs-CZ" sz="1900" dirty="0"/>
              <a:t>- úprava systemizace (dle čl. 4 SP č. 8/2015)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S7 </a:t>
            </a:r>
            <a:r>
              <a:rPr lang="cs-CZ" sz="1900" dirty="0"/>
              <a:t>- změna organizační struktury ústředních orgánů státní správy, v jejichž čele nestojí člen vlády (dle §19 odst. 4 ZSS)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cs-CZ" sz="1900" dirty="0" smtClean="0"/>
              <a:t>S8 </a:t>
            </a:r>
            <a:r>
              <a:rPr lang="cs-CZ" sz="1900" dirty="0"/>
              <a:t>- aktualizace systemizace (bude upraveno novým služebním předpisem pro provádění systemizace)</a:t>
            </a:r>
          </a:p>
          <a:p>
            <a:r>
              <a:rPr lang="cs-CZ" sz="2200" dirty="0" smtClean="0"/>
              <a:t>Určení procesu by měl provést uživatel v externím HR systému na základě metodického pokynu SSS</a:t>
            </a:r>
          </a:p>
        </p:txBody>
      </p:sp>
    </p:spTree>
    <p:extLst>
      <p:ext uri="{BB962C8B-B14F-4D97-AF65-F5344CB8AC3E}">
        <p14:creationId xmlns:p14="http://schemas.microsoft.com/office/powerpoint/2010/main" val="123337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Systemizace vs. organizace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600888" cy="4800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sz="2000" dirty="0" smtClean="0"/>
              <a:t>Dle  §19 odst. 1 zákona č. 234/2014 Sb. se jedná o oddělené procesy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Datové struktury budou </a:t>
            </a:r>
            <a:r>
              <a:rPr lang="cs-CZ" sz="2000" b="1" dirty="0" smtClean="0"/>
              <a:t>shodné</a:t>
            </a:r>
          </a:p>
          <a:p>
            <a:pPr marL="612648" lvl="2" indent="-283464">
              <a:spcBef>
                <a:spcPts val="600"/>
              </a:spcBef>
              <a:spcAft>
                <a:spcPts val="600"/>
              </a:spcAft>
              <a:buSzPct val="80000"/>
              <a:buFont typeface="Wingdings 2"/>
              <a:buChar char=""/>
            </a:pPr>
            <a:r>
              <a:rPr lang="cs-CZ" sz="1800" dirty="0"/>
              <a:t>Dávka, resp. data </a:t>
            </a:r>
            <a:r>
              <a:rPr lang="cs-CZ" sz="1800" dirty="0" smtClean="0"/>
              <a:t>návrhu systemizace budou </a:t>
            </a:r>
            <a:r>
              <a:rPr lang="cs-CZ" sz="1800" dirty="0"/>
              <a:t>vždy obsahovat údaje o systemizaci i organizační </a:t>
            </a:r>
            <a:r>
              <a:rPr lang="cs-CZ" sz="1800" dirty="0" smtClean="0"/>
              <a:t>struktuře, a to za účelem kontroly konzistence návrhu.</a:t>
            </a:r>
          </a:p>
          <a:p>
            <a:pPr marL="612648" lvl="2" indent="-283464">
              <a:spcBef>
                <a:spcPts val="600"/>
              </a:spcBef>
              <a:spcAft>
                <a:spcPts val="600"/>
              </a:spcAft>
              <a:buSzPct val="80000"/>
              <a:buFont typeface="Wingdings 2"/>
              <a:buChar char=""/>
            </a:pPr>
            <a:r>
              <a:rPr lang="cs-CZ" sz="1800" dirty="0" smtClean="0"/>
              <a:t>Návrh organizační struktury bude vždy obsahovat i údaje o systemizaci.</a:t>
            </a:r>
            <a:endParaRPr lang="cs-CZ" sz="1800" dirty="0"/>
          </a:p>
          <a:p>
            <a:pPr>
              <a:spcAft>
                <a:spcPts val="600"/>
              </a:spcAft>
            </a:pPr>
            <a:r>
              <a:rPr lang="cs-CZ" sz="2000" dirty="0" smtClean="0"/>
              <a:t>V </a:t>
            </a:r>
            <a:r>
              <a:rPr lang="cs-CZ" sz="2000" dirty="0"/>
              <a:t>případě schválení </a:t>
            </a:r>
            <a:r>
              <a:rPr lang="cs-CZ" sz="2000" dirty="0" smtClean="0"/>
              <a:t>systemizace, může být </a:t>
            </a:r>
            <a:r>
              <a:rPr lang="cs-CZ" sz="2000" b="1" dirty="0" smtClean="0"/>
              <a:t>táž dávka</a:t>
            </a:r>
            <a:r>
              <a:rPr lang="cs-CZ" sz="2000" dirty="0" smtClean="0"/>
              <a:t> na Portále </a:t>
            </a:r>
            <a:r>
              <a:rPr lang="cs-CZ" sz="2000" dirty="0" err="1" smtClean="0"/>
              <a:t>ISoSS</a:t>
            </a:r>
            <a:r>
              <a:rPr lang="cs-CZ" sz="2000" dirty="0" smtClean="0"/>
              <a:t> </a:t>
            </a:r>
            <a:r>
              <a:rPr lang="cs-CZ" sz="2000" b="1" dirty="0" smtClean="0"/>
              <a:t>označena</a:t>
            </a:r>
            <a:r>
              <a:rPr lang="cs-CZ" sz="2000" dirty="0" smtClean="0"/>
              <a:t> ze strany SÚ jako návrh </a:t>
            </a:r>
            <a:r>
              <a:rPr lang="cs-CZ" sz="2000" b="1" dirty="0" smtClean="0"/>
              <a:t>organizační struktury</a:t>
            </a:r>
            <a:r>
              <a:rPr lang="cs-CZ" sz="2000" dirty="0" smtClean="0"/>
              <a:t> a postoupena k dalšímu schvalovacímu procesu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Pokud se v průběhu schvalování systemizace změní požadavky na návrh organizační struktury, bude možné po schválení systemizace nahrát novou dávku s aktuálním návrhem organizační struktury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345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096832" cy="778098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Procesní schéma</a:t>
            </a:r>
            <a:endParaRPr lang="cs-CZ" sz="3600" dirty="0"/>
          </a:p>
        </p:txBody>
      </p:sp>
      <p:pic>
        <p:nvPicPr>
          <p:cNvPr id="4" name="Zástupný symbol pro obsah 3" descr="Z:\Projekty_v_realizaci\ISoSS_OSYS\1_Priprava_projektu\Procesní schema a statusy procesu\RNS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" r="40067"/>
          <a:stretch>
            <a:fillRect/>
          </a:stretch>
        </p:blipFill>
        <p:spPr bwMode="auto">
          <a:xfrm>
            <a:off x="1763688" y="908720"/>
            <a:ext cx="2736304" cy="547260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ovéPole 5"/>
          <p:cNvSpPr txBox="1"/>
          <p:nvPr/>
        </p:nvSpPr>
        <p:spPr>
          <a:xfrm>
            <a:off x="4716016" y="1196752"/>
            <a:ext cx="3816424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 smtClean="0"/>
              <a:t>S1, S2 - Schvalování </a:t>
            </a:r>
            <a:r>
              <a:rPr lang="cs-CZ" sz="2000" dirty="0"/>
              <a:t>návrhu roční </a:t>
            </a:r>
            <a:r>
              <a:rPr lang="cs-CZ" sz="2000" b="1" dirty="0" smtClean="0"/>
              <a:t>systemizace </a:t>
            </a:r>
            <a:r>
              <a:rPr lang="cs-CZ" sz="2000" dirty="0"/>
              <a:t>služebního úřadu a </a:t>
            </a:r>
            <a:r>
              <a:rPr lang="cs-CZ" sz="2000" dirty="0" smtClean="0"/>
              <a:t>její změny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 smtClean="0">
                <a:solidFill>
                  <a:srgbClr val="FFC000"/>
                </a:solidFill>
              </a:rPr>
              <a:t>Žlutá</a:t>
            </a:r>
            <a:r>
              <a:rPr lang="cs-CZ" sz="2000" dirty="0" smtClean="0"/>
              <a:t> – SÚ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Šedivá</a:t>
            </a:r>
            <a:r>
              <a:rPr lang="cs-CZ" sz="2000" dirty="0" smtClean="0"/>
              <a:t> – automatické kontroly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 smtClean="0">
                <a:solidFill>
                  <a:srgbClr val="0070C0"/>
                </a:solidFill>
              </a:rPr>
              <a:t>Modrá</a:t>
            </a:r>
            <a:r>
              <a:rPr lang="cs-CZ" sz="2000" dirty="0" smtClean="0"/>
              <a:t> – ÚSÚ/NSÚ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 smtClean="0">
                <a:solidFill>
                  <a:srgbClr val="00B050"/>
                </a:solidFill>
              </a:rPr>
              <a:t>Zelená</a:t>
            </a:r>
            <a:r>
              <a:rPr lang="cs-CZ" sz="2000" dirty="0" smtClean="0"/>
              <a:t> – MV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 smtClean="0">
                <a:solidFill>
                  <a:srgbClr val="FF0000"/>
                </a:solidFill>
              </a:rPr>
              <a:t>Červená</a:t>
            </a:r>
            <a:r>
              <a:rPr lang="cs-CZ" sz="2000" dirty="0" smtClean="0"/>
              <a:t> – MF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 smtClean="0"/>
              <a:t>Bílá - Vláda</a:t>
            </a: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941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168840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Procesní schémata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6016" y="1268760"/>
            <a:ext cx="4217672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cs-CZ" sz="2000" dirty="0" smtClean="0"/>
              <a:t>S3, S4 - Schvalování </a:t>
            </a:r>
            <a:r>
              <a:rPr lang="cs-CZ" sz="2000" dirty="0"/>
              <a:t>návrhu </a:t>
            </a:r>
            <a:r>
              <a:rPr lang="cs-CZ" sz="2000" b="1" dirty="0"/>
              <a:t>organizační struktury </a:t>
            </a:r>
            <a:r>
              <a:rPr lang="cs-CZ" sz="2000" dirty="0"/>
              <a:t>služebního úřadu a její změny na základě schválené </a:t>
            </a:r>
            <a:r>
              <a:rPr lang="cs-CZ" sz="2000" dirty="0" smtClean="0"/>
              <a:t>systemizace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>
                <a:solidFill>
                  <a:srgbClr val="FFC000"/>
                </a:solidFill>
              </a:rPr>
              <a:t>Žlutá</a:t>
            </a:r>
            <a:r>
              <a:rPr lang="cs-CZ" sz="2000" dirty="0"/>
              <a:t> – SÚ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>
                <a:solidFill>
                  <a:schemeClr val="bg1">
                    <a:lumMod val="65000"/>
                  </a:schemeClr>
                </a:solidFill>
              </a:rPr>
              <a:t>Šedivá</a:t>
            </a:r>
            <a:r>
              <a:rPr lang="cs-CZ" sz="2000" dirty="0"/>
              <a:t> – automatické kontroly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>
                <a:solidFill>
                  <a:srgbClr val="0070C0"/>
                </a:solidFill>
              </a:rPr>
              <a:t>Modrá</a:t>
            </a:r>
            <a:r>
              <a:rPr lang="cs-CZ" sz="2000" dirty="0"/>
              <a:t> – ÚSÚ/NSÚ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>
                <a:solidFill>
                  <a:srgbClr val="00B050"/>
                </a:solidFill>
              </a:rPr>
              <a:t>Zelená</a:t>
            </a:r>
            <a:r>
              <a:rPr lang="cs-CZ" sz="2000" dirty="0"/>
              <a:t> – MV</a:t>
            </a:r>
          </a:p>
          <a:p>
            <a:pPr marL="822960" lvl="1" indent="-283464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cs-CZ" sz="2000" dirty="0" smtClean="0"/>
              <a:t>Bílá </a:t>
            </a:r>
            <a:r>
              <a:rPr lang="cs-CZ" sz="2000" dirty="0"/>
              <a:t>- Vláda</a:t>
            </a:r>
          </a:p>
          <a:p>
            <a:pPr marL="82296" indent="0">
              <a:lnSpc>
                <a:spcPct val="80000"/>
              </a:lnSpc>
              <a:spcAft>
                <a:spcPts val="600"/>
              </a:spcAft>
              <a:buNone/>
            </a:pPr>
            <a:endParaRPr lang="cs-CZ" sz="2000" dirty="0"/>
          </a:p>
        </p:txBody>
      </p:sp>
      <p:pic>
        <p:nvPicPr>
          <p:cNvPr id="4" name="Obrázek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0" t="10204" r="41659" b="4228"/>
          <a:stretch/>
        </p:blipFill>
        <p:spPr bwMode="auto">
          <a:xfrm>
            <a:off x="1396772" y="1124744"/>
            <a:ext cx="2952328" cy="515885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9185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46646"/>
            <a:ext cx="7498080" cy="92211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Datová struktura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256584"/>
          </a:xfrm>
        </p:spPr>
        <p:txBody>
          <a:bodyPr>
            <a:noAutofit/>
          </a:bodyPr>
          <a:lstStyle/>
          <a:p>
            <a:pPr lvl="0">
              <a:spcAft>
                <a:spcPts val="600"/>
              </a:spcAft>
            </a:pPr>
            <a:r>
              <a:rPr lang="cs-CZ" sz="2000" dirty="0" smtClean="0"/>
              <a:t>vychází </a:t>
            </a:r>
            <a:r>
              <a:rPr lang="cs-CZ" sz="2000" dirty="0"/>
              <a:t>z předložených podkladových systemizačních tabulek, které byly použity pro potřebu tzv. první a druhé </a:t>
            </a:r>
            <a:r>
              <a:rPr lang="cs-CZ" sz="2000" dirty="0" smtClean="0"/>
              <a:t>systemizace</a:t>
            </a:r>
          </a:p>
          <a:p>
            <a:pPr lvl="0">
              <a:spcAft>
                <a:spcPts val="600"/>
              </a:spcAft>
            </a:pPr>
            <a:r>
              <a:rPr lang="cs-CZ" sz="2000" dirty="0" smtClean="0"/>
              <a:t>dávka bude obsahovat následující údaje:</a:t>
            </a:r>
          </a:p>
          <a:p>
            <a:pPr lvl="1">
              <a:spcBef>
                <a:spcPts val="200"/>
              </a:spcBef>
              <a:spcAft>
                <a:spcPts val="600"/>
              </a:spcAft>
            </a:pPr>
            <a:r>
              <a:rPr lang="cs-CZ" sz="1800" dirty="0" smtClean="0"/>
              <a:t>Hlavičkové údaje (ID správního úřadu, datum účinnosti, proces...)</a:t>
            </a:r>
          </a:p>
          <a:p>
            <a:pPr lvl="1">
              <a:spcBef>
                <a:spcPts val="200"/>
              </a:spcBef>
              <a:spcAft>
                <a:spcPts val="600"/>
              </a:spcAft>
            </a:pPr>
            <a:r>
              <a:rPr lang="cs-CZ" sz="1800" dirty="0" smtClean="0"/>
              <a:t>Data </a:t>
            </a:r>
            <a:r>
              <a:rPr lang="cs-CZ" sz="1800" dirty="0"/>
              <a:t>jednotlivých organizačních jednotek dle stanovených položek včetně údaje o nadřízené organizační jednotce</a:t>
            </a:r>
          </a:p>
          <a:p>
            <a:pPr lvl="1">
              <a:spcBef>
                <a:spcPts val="200"/>
              </a:spcBef>
              <a:spcAft>
                <a:spcPts val="600"/>
              </a:spcAft>
            </a:pPr>
            <a:r>
              <a:rPr lang="cs-CZ" sz="1800" dirty="0"/>
              <a:t>Data jednotlivých služebních a pracovních míst dle stanovených položek včetně údaje o příslušnosti k organizační </a:t>
            </a:r>
            <a:r>
              <a:rPr lang="cs-CZ" sz="1800" dirty="0" smtClean="0"/>
              <a:t>jednotce</a:t>
            </a:r>
          </a:p>
          <a:p>
            <a:pPr lvl="1">
              <a:spcBef>
                <a:spcPts val="200"/>
              </a:spcBef>
              <a:spcAft>
                <a:spcPts val="600"/>
              </a:spcAft>
            </a:pPr>
            <a:r>
              <a:rPr lang="cs-CZ" sz="1800" dirty="0" smtClean="0"/>
              <a:t>Objem prostředků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99084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Živl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1028</Words>
  <Application>Microsoft Office PowerPoint</Application>
  <PresentationFormat>Předvádění na obrazovce (4:3)</PresentationFormat>
  <Paragraphs>178</Paragraphs>
  <Slides>21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Slunovrat</vt:lpstr>
      <vt:lpstr>Informační systém o státní službě Organizace a systemizace (OSYS)   workshop pro vybrané zástupce IT dodavatelů HR systémů SÚ   </vt:lpstr>
      <vt:lpstr>Agenda</vt:lpstr>
      <vt:lpstr>Základní přehled řešení OSYS</vt:lpstr>
      <vt:lpstr>Základní přehled řešení OSYS</vt:lpstr>
      <vt:lpstr>Seznam procesů OSYS</vt:lpstr>
      <vt:lpstr>Systemizace vs. organizace</vt:lpstr>
      <vt:lpstr>Procesní schéma</vt:lpstr>
      <vt:lpstr>Procesní schémata</vt:lpstr>
      <vt:lpstr>Datová struktura</vt:lpstr>
      <vt:lpstr>Datová struktura – organizační jednotka</vt:lpstr>
      <vt:lpstr>Datová struktura - plánovaná místa I.</vt:lpstr>
      <vt:lpstr>Datová struktura - plánovaná místa II.</vt:lpstr>
      <vt:lpstr>Datová struktura - plánovaná místa III.</vt:lpstr>
      <vt:lpstr>Datová struktura - objem prostředků</vt:lpstr>
      <vt:lpstr>Pravidla pro tvorbu návrhů OSYS</vt:lpstr>
      <vt:lpstr>Dávková rozhraní OSYS</vt:lpstr>
      <vt:lpstr>Dávková rozhraní OSYS</vt:lpstr>
      <vt:lpstr>Dávková rozhraní OSYS</vt:lpstr>
      <vt:lpstr>Harmonogram náběhu pro pilotní SÚ </vt:lpstr>
      <vt:lpstr>Harmonogram náběhu ostatních SÚ </vt:lpstr>
      <vt:lpstr>Diskuze - Závěr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2014-10-21T17:14:40Z</dcterms:created>
  <dcterms:modified xsi:type="dcterms:W3CDTF">2016-04-08T12:57:13Z</dcterms:modified>
</cp:coreProperties>
</file>