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454" r:id="rId3"/>
    <p:sldId id="288" r:id="rId4"/>
    <p:sldId id="388" r:id="rId5"/>
    <p:sldId id="376" r:id="rId6"/>
    <p:sldId id="415" r:id="rId7"/>
    <p:sldId id="370" r:id="rId8"/>
    <p:sldId id="457" r:id="rId9"/>
    <p:sldId id="455" r:id="rId10"/>
    <p:sldId id="372" r:id="rId11"/>
    <p:sldId id="390" r:id="rId12"/>
    <p:sldId id="373" r:id="rId13"/>
    <p:sldId id="456" r:id="rId14"/>
    <p:sldId id="345" r:id="rId15"/>
    <p:sldId id="266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410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7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A405D-E15C-4CCF-B6F5-13CAD745A756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1726B-BD32-4C31-A49B-F8A8C4A062F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212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76C84-DA7F-474E-A266-EB013322FA0B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FB30AF-EF72-43CA-8EFE-0428DB032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816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47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538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3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23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85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585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6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02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29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5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48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E643-4868-43BB-91A2-C4436EC014CB}" type="datetimeFigureOut">
              <a:rPr lang="cs-CZ" smtClean="0"/>
              <a:pPr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8114-D520-48B7-AE29-4304178AC94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44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60061" y="1700808"/>
            <a:ext cx="7128792" cy="3672408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Případová studie č. 1</a:t>
            </a:r>
          </a:p>
          <a:p>
            <a:endParaRPr lang="cs-CZ" sz="20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Místostarosta města – Středočeský kraj</a:t>
            </a:r>
          </a:p>
          <a:p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32656"/>
            <a:ext cx="1721138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131840" y="980727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Cambria" panose="02040503050406030204" pitchFamily="18" charset="0"/>
              </a:rPr>
              <a:t>Úřad vlády České republiky</a:t>
            </a:r>
            <a:endParaRPr lang="cs-CZ" sz="12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7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Trestní oznámení</a:t>
            </a:r>
            <a:endParaRPr lang="cs-CZ" sz="3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 smtClean="0">
                <a:latin typeface="Arial" pitchFamily="34" charset="0"/>
                <a:cs typeface="Arial" pitchFamily="34" charset="0"/>
              </a:rPr>
              <a:t>V roce 2015, učinil na PČR generální ředitel, významné mediální instituce trestní oznámení, jehož obsahem byla nabídka přijetí úplatku ve výši 125.000,-Kč ze strany náměstka instituce za slib ovlivnění prodeje nemovitosti ve vlastnictví státu soukromé osobě.</a:t>
            </a:r>
          </a:p>
          <a:p>
            <a:pPr algn="just"/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 smtClean="0">
                <a:latin typeface="Arial" pitchFamily="34" charset="0"/>
                <a:cs typeface="Arial" pitchFamily="34" charset="0"/>
              </a:rPr>
              <a:t>Generální ředitel částku uložil do trezoru a později učinil dodatečně oznámení.</a:t>
            </a:r>
          </a:p>
          <a:p>
            <a:pPr algn="just"/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 smtClean="0">
                <a:latin typeface="Arial" pitchFamily="34" charset="0"/>
                <a:cs typeface="Arial" pitchFamily="34" charset="0"/>
              </a:rPr>
              <a:t>Na základě oznámení provedla policie ČR výslechy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některé neodkladné úkony.</a:t>
            </a:r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2205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>
                <a:latin typeface="Arial" pitchFamily="34" charset="0"/>
                <a:cs typeface="Arial" pitchFamily="34" charset="0"/>
              </a:rPr>
              <a:t>Na základě výslechů a dalšího šetření, včetně dokazování došlo v září 2015 k trestnímu stíhání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pro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přečin podplacení dvou osob a přečin přijetí úplatku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u jedné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osoby, neboť na celém jednání se podílelo více osob.</a:t>
            </a:r>
          </a:p>
          <a:p>
            <a:pPr algn="just"/>
            <a:endParaRPr lang="cs-CZ" sz="2400" dirty="0" smtClean="0"/>
          </a:p>
          <a:p>
            <a:pPr algn="just"/>
            <a:r>
              <a:rPr lang="cs-CZ" sz="2400" dirty="0" smtClean="0">
                <a:latin typeface="Arial" pitchFamily="34" charset="0"/>
                <a:cs typeface="Arial" pitchFamily="34" charset="0"/>
              </a:rPr>
              <a:t>Bylo ověřeno, že úplatek byl nabídnut v souvislosti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s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připravovaným prodejem majetku formou výběrového řízení a to původně ve výši 250.000,-Kč</a:t>
            </a:r>
          </a:p>
          <a:p>
            <a:pPr algn="just"/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 smtClean="0">
                <a:latin typeface="Arial" pitchFamily="34" charset="0"/>
                <a:cs typeface="Arial" pitchFamily="34" charset="0"/>
              </a:rPr>
              <a:t>Policejní orgán využil v rámci dokazování veškeré prostředky se souhlasem státního zástupce a soudu</a:t>
            </a:r>
          </a:p>
          <a:p>
            <a:pPr algn="just"/>
            <a:endParaRPr lang="cs-CZ" dirty="0" smtClean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Dokazování</a:t>
            </a:r>
            <a:endParaRPr lang="cs-CZ" sz="3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29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líčení</a:t>
            </a:r>
            <a:endParaRPr lang="cs-CZ" sz="3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 smtClean="0">
                <a:latin typeface="Arial" pitchFamily="34" charset="0"/>
                <a:cs typeface="Arial" pitchFamily="34" charset="0"/>
              </a:rPr>
              <a:t>Obvodní soud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v prvním rozsudku všechny obžalované zprostil viny z absence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důkazů</a:t>
            </a:r>
          </a:p>
          <a:p>
            <a:pPr algn="just"/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>
                <a:latin typeface="Arial" pitchFamily="34" charset="0"/>
                <a:cs typeface="Arial" pitchFamily="34" charset="0"/>
              </a:rPr>
              <a:t>Proti tomu se odvolal státní zástupce a věc projednal znovu obvodní soud.</a:t>
            </a:r>
          </a:p>
          <a:p>
            <a:pPr algn="just"/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 smtClean="0">
                <a:latin typeface="Arial" pitchFamily="34" charset="0"/>
                <a:cs typeface="Arial" pitchFamily="34" charset="0"/>
              </a:rPr>
              <a:t>Soud konstatoval, že prodej majetku byl podnikatelskou činností a byly splněny zákonné znaky trestných činů.</a:t>
            </a:r>
          </a:p>
          <a:p>
            <a:pPr algn="just"/>
            <a:endParaRPr lang="cs-CZ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97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líčení</a:t>
            </a:r>
            <a:endParaRPr lang="cs-CZ" sz="3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 smtClean="0">
                <a:latin typeface="Arial" pitchFamily="34" charset="0"/>
                <a:cs typeface="Arial" pitchFamily="34" charset="0"/>
              </a:rPr>
              <a:t>Stejný 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soud  pro Prahu 1 uložil třem fyzickým osobám tresty v délce 10 měsíců s podmínečným odkladem. Jedné osobě uložil navíc finanční trest ve výši 250.000,-Kč. 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 smtClean="0">
                <a:latin typeface="Arial" pitchFamily="34" charset="0"/>
                <a:cs typeface="Arial" pitchFamily="34" charset="0"/>
              </a:rPr>
              <a:t>Městský soud v Praze později zamítl odvolání tří obžalovaných a trest tak potvrdil.</a:t>
            </a:r>
          </a:p>
          <a:p>
            <a:pPr algn="just"/>
            <a:endParaRPr lang="cs-CZ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97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3350" y="6093296"/>
            <a:ext cx="1721138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323528" y="270892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Diskuze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11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2420888"/>
            <a:ext cx="7128792" cy="3287216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Vám za pozornost</a:t>
            </a:r>
          </a:p>
          <a:p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Pracovní skupina k protikorupčnímu </a:t>
            </a:r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vzdělávání</a:t>
            </a:r>
          </a:p>
          <a:p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Kontakt: </a:t>
            </a:r>
          </a:p>
          <a:p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Mgr. Bc. Dalibor Fadrný - fadrny.dalibor@vlada.cz</a:t>
            </a:r>
            <a:endParaRPr lang="cs-CZ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32656"/>
            <a:ext cx="1721138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308333" y="980727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solidFill>
                  <a:prstClr val="black"/>
                </a:solidFill>
                <a:latin typeface="Cambria" panose="02040503050406030204" pitchFamily="18" charset="0"/>
              </a:rPr>
              <a:t>Úřad vlády České republiky</a:t>
            </a:r>
            <a:endParaRPr lang="cs-CZ" sz="1200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65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Trestní oznámení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600" dirty="0" smtClean="0"/>
              <a:t>Dne 4.8.2010 obdržel policejní orgán anonymní oznámení, ve kterém pisatel poukazuje na korupční jednání místostarosty města v souvislosti s prodejem pozemku ve vlastnictví města soukromému subjektu, </a:t>
            </a:r>
            <a:r>
              <a:rPr lang="cs-CZ" sz="2600" dirty="0" smtClean="0"/>
              <a:t/>
            </a:r>
            <a:br>
              <a:rPr lang="cs-CZ" sz="2600" dirty="0" smtClean="0"/>
            </a:br>
            <a:r>
              <a:rPr lang="cs-CZ" sz="2600" dirty="0" smtClean="0"/>
              <a:t>ke </a:t>
            </a:r>
            <a:r>
              <a:rPr lang="cs-CZ" sz="2600" dirty="0" smtClean="0"/>
              <a:t>kterému došlo již v roce 2009.</a:t>
            </a:r>
          </a:p>
          <a:p>
            <a:pPr algn="just"/>
            <a:r>
              <a:rPr lang="cs-CZ" sz="2600" dirty="0" smtClean="0"/>
              <a:t> Anonymní pisatel v jedné pasáži uvádí, že místostarosta města má označení “mistr 10%“ </a:t>
            </a:r>
          </a:p>
          <a:p>
            <a:pPr algn="just"/>
            <a:r>
              <a:rPr lang="cs-CZ" sz="2600" dirty="0" smtClean="0"/>
              <a:t>Přílohou oznámení bylo CD s nahrávkou dvou osob </a:t>
            </a:r>
            <a:r>
              <a:rPr lang="cs-CZ" sz="2600" dirty="0" smtClean="0"/>
              <a:t/>
            </a:r>
            <a:br>
              <a:rPr lang="cs-CZ" sz="2600" dirty="0" smtClean="0"/>
            </a:br>
            <a:r>
              <a:rPr lang="cs-CZ" sz="2600" dirty="0" smtClean="0"/>
              <a:t>v </a:t>
            </a:r>
            <a:r>
              <a:rPr lang="cs-CZ" sz="2600" dirty="0" smtClean="0"/>
              <a:t>délce 14ti minut.</a:t>
            </a:r>
            <a:endParaRPr lang="cs-CZ" sz="2600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6203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Trestní oznámení</a:t>
            </a:r>
            <a:endParaRPr lang="cs-CZ" sz="3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3350" y="6093296"/>
            <a:ext cx="1721138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484784"/>
            <a:ext cx="8075240" cy="4381947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endParaRPr lang="cs-CZ" sz="1800" dirty="0" smtClean="0"/>
          </a:p>
          <a:p>
            <a:pPr algn="just"/>
            <a:r>
              <a:rPr lang="cs-CZ" sz="2400" dirty="0" smtClean="0"/>
              <a:t>Z nahrávky vyplývá, že si místostarosta, který měl ve své gesci výběrová řízení prokazatelně řekl o úplatek ve výši  1 mil. Kč za to, že zařídí soukromé osobě prodej pozemku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ve </a:t>
            </a:r>
            <a:r>
              <a:rPr lang="cs-CZ" sz="2400" dirty="0" smtClean="0"/>
              <a:t>vlastnictví města za výrazně nižší cenu, než je cena tržní</a:t>
            </a:r>
          </a:p>
          <a:p>
            <a:pPr algn="just"/>
            <a:endParaRPr lang="cs-CZ" sz="2400" dirty="0" smtClean="0"/>
          </a:p>
          <a:p>
            <a:pPr algn="just"/>
            <a:r>
              <a:rPr lang="cs-CZ" sz="2400" dirty="0" smtClean="0"/>
              <a:t>Uvedený případ byl zveřejněn ve všech mediích v září 2010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 smtClean="0"/>
              <a:t>výrazně ovlivnil komunální volby.</a:t>
            </a:r>
          </a:p>
          <a:p>
            <a:pPr algn="just"/>
            <a:endParaRPr lang="cs-CZ" sz="2400" dirty="0" smtClean="0"/>
          </a:p>
          <a:p>
            <a:pPr algn="just"/>
            <a:r>
              <a:rPr lang="cs-CZ" sz="2400" dirty="0" smtClean="0"/>
              <a:t>Policejní orgán zahájil úkony trestního řízení pro podezření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z </a:t>
            </a:r>
            <a:r>
              <a:rPr lang="cs-CZ" sz="2400" dirty="0" smtClean="0"/>
              <a:t>trestného činu přijetí úplatku, podplácení a zneužití pravomoci veřejného činitele.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8915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Dokazování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Vypracován znalecký posudek z oboru fonoskopie, zjištěna a potvrzena shoda obou hlasů na nahrávce.</a:t>
            </a:r>
          </a:p>
          <a:p>
            <a:pPr algn="just"/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Znalecký posudek Kriminalistický ústav Praha, zjištěno, že nahrávka nebyla nijak upravována a je autentická.</a:t>
            </a:r>
          </a:p>
          <a:p>
            <a:pPr algn="just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Znalecký posudek z oboru ekonomika, cena prodaného pozemku byla o 26 mil. Kč nižší než stanovil znalec. </a:t>
            </a:r>
          </a:p>
        </p:txBody>
      </p:sp>
    </p:spTree>
    <p:extLst>
      <p:ext uri="{BB962C8B-B14F-4D97-AF65-F5344CB8AC3E}">
        <p14:creationId xmlns:p14="http://schemas.microsoft.com/office/powerpoint/2010/main" val="170945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Soudní  řízení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>
                <a:latin typeface="Arial" pitchFamily="34" charset="0"/>
                <a:cs typeface="Arial" pitchFamily="34" charset="0"/>
              </a:rPr>
              <a:t>Krajský soud v Praze odsoudil místostarostu pro trestný čin přijetí úplatku k trestu odnětí svobody na 6 roků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do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věznice s dozorem a k trestu zákazu činnosti spočívající výkonu činnosti ve státní správě v trvání 5 roků. Zneužití pravomoci soud odmítl.</a:t>
            </a:r>
          </a:p>
          <a:p>
            <a:pPr algn="just"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 smtClean="0">
                <a:latin typeface="Arial" pitchFamily="34" charset="0"/>
                <a:cs typeface="Arial" pitchFamily="34" charset="0"/>
              </a:rPr>
              <a:t>Osobu podplácející k trestu odnětí svobody 1 rok, věznice s dozorem, peněžitý trest 250.000,-Kč</a:t>
            </a:r>
          </a:p>
          <a:p>
            <a:pPr algn="just"/>
            <a:endParaRPr lang="cs-CZ" sz="24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58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482453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000" dirty="0" smtClean="0"/>
          </a:p>
          <a:p>
            <a:pPr marL="0" indent="0" algn="just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Vrchní soud v Praze, v roce 2013 částečně zrušil rozsudek KS v Praze a odsoudil místostarostu za trestný čin 160/2,odst. 4 písm. b) a 158 odst. 1 písm. a), odst. 2 písm. a) tr. zákona účinného do 31.12.2009 v délce 5 let,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s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výkonem věznice s dozorem a zákaz výkonu funkce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orgánech územní samosprávy 5 let. Dále peněžitý trest 250.000,-Kč.</a:t>
            </a:r>
          </a:p>
          <a:p>
            <a:pPr marL="0" indent="0" algn="just"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Podplácejícímu byl výkon trestu odnětí svobody podmíněně odložen na zkušební dobu 2 let, peněžitý trest 250.000,-Kč jmenovaný uhradil.</a:t>
            </a:r>
          </a:p>
          <a:p>
            <a:endParaRPr lang="cs-CZ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Soudní  řízení</a:t>
            </a:r>
            <a:endParaRPr lang="cs-CZ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18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Odvolací řízení</a:t>
            </a:r>
            <a:endParaRPr lang="cs-CZ" sz="3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340768"/>
            <a:ext cx="8075240" cy="5184576"/>
          </a:xfrm>
        </p:spPr>
        <p:txBody>
          <a:bodyPr>
            <a:noAutofit/>
          </a:bodyPr>
          <a:lstStyle/>
          <a:p>
            <a:pPr algn="just"/>
            <a:r>
              <a:rPr lang="cs-CZ" sz="2400" dirty="0" smtClean="0">
                <a:latin typeface="Arial" pitchFamily="34" charset="0"/>
                <a:cs typeface="Arial" pitchFamily="34" charset="0"/>
              </a:rPr>
              <a:t>Nejvyšší soud ČR odmítl dovolání v červnu 2013, podle kterého byla trestná činnost řádně prokázána.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pořádku je prý jak právní kvalifikace činu, tak uložený trest.</a:t>
            </a:r>
          </a:p>
          <a:p>
            <a:pPr algn="just"/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 smtClean="0">
                <a:latin typeface="Arial" pitchFamily="34" charset="0"/>
                <a:cs typeface="Arial" pitchFamily="34" charset="0"/>
              </a:rPr>
              <a:t>Ústavní soud podání místostarosty v únoru 2014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celém rozsahu odmítl. </a:t>
            </a:r>
          </a:p>
          <a:p>
            <a:pPr algn="just"/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 smtClean="0">
                <a:latin typeface="Arial" pitchFamily="34" charset="0"/>
                <a:cs typeface="Arial" pitchFamily="34" charset="0"/>
              </a:rPr>
              <a:t>Výkon trestu byl vykonán v letech 2013-2015</a:t>
            </a:r>
          </a:p>
          <a:p>
            <a:pPr marL="0" indent="0" algn="just"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 smtClean="0">
                <a:latin typeface="Arial" pitchFamily="34" charset="0"/>
                <a:cs typeface="Arial" pitchFamily="34" charset="0"/>
              </a:rPr>
              <a:t>Na osobu podplácejí se vztahovala amnestie prezidenta republiky dle čl. IV odst. 1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písm.b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2439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Náhrada škody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 náhradě škody ve výši 26,5 mil. Kč se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přihlásilo město v roce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Okresní soud žalobu zamítl a uložil městu uhradit náklady soudního řízení ve výši 500.000,-Kč.</a:t>
            </a:r>
          </a:p>
          <a:p>
            <a:pPr algn="just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 odvolání Vrchní soud určil, že náklady na soudní řízení musí advokát vrátit městu.</a:t>
            </a:r>
          </a:p>
          <a:p>
            <a:pPr algn="just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7808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60061" y="1700808"/>
            <a:ext cx="7128792" cy="3672408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Případová studie č. 2</a:t>
            </a:r>
          </a:p>
          <a:p>
            <a:endParaRPr lang="cs-CZ" sz="20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Náměstek ředitele </a:t>
            </a:r>
          </a:p>
          <a:p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32656"/>
            <a:ext cx="1721138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131840" y="980727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latin typeface="Cambria" panose="02040503050406030204" pitchFamily="18" charset="0"/>
              </a:rPr>
              <a:t>Úřad vlády České republiky</a:t>
            </a:r>
            <a:endParaRPr lang="cs-CZ" sz="12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7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486</Words>
  <Application>Microsoft Office PowerPoint</Application>
  <PresentationFormat>Předvádění na obrazovce (4:3)</PresentationFormat>
  <Paragraphs>85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Prezentace aplikace PowerPoint</vt:lpstr>
      <vt:lpstr>Trestní oznámení </vt:lpstr>
      <vt:lpstr>Trestní oznámení</vt:lpstr>
      <vt:lpstr>Dokazování</vt:lpstr>
      <vt:lpstr>Soudní  řízení</vt:lpstr>
      <vt:lpstr>Soudní  řízení</vt:lpstr>
      <vt:lpstr>Odvolací řízení</vt:lpstr>
      <vt:lpstr>Náhrada škody</vt:lpstr>
      <vt:lpstr>Prezentace aplikace PowerPoint</vt:lpstr>
      <vt:lpstr>Trestní oznámení</vt:lpstr>
      <vt:lpstr>Dokazování</vt:lpstr>
      <vt:lpstr>Hlavní líčení</vt:lpstr>
      <vt:lpstr>Hlavní líčení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2018-12-11T10:10:52Z</dcterms:created>
  <dcterms:modified xsi:type="dcterms:W3CDTF">2018-12-11T10:12:39Z</dcterms:modified>
</cp:coreProperties>
</file>